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10" r:id="rId1"/>
  </p:sldMasterIdLst>
  <p:sldIdLst>
    <p:sldId id="256" r:id="rId2"/>
    <p:sldId id="274" r:id="rId3"/>
    <p:sldId id="279" r:id="rId4"/>
    <p:sldId id="277" r:id="rId5"/>
    <p:sldId id="275" r:id="rId6"/>
    <p:sldId id="280" r:id="rId7"/>
    <p:sldId id="281" r:id="rId8"/>
    <p:sldId id="282" r:id="rId9"/>
    <p:sldId id="283" r:id="rId10"/>
    <p:sldId id="263" r:id="rId11"/>
    <p:sldId id="284" r:id="rId12"/>
    <p:sldId id="294" r:id="rId13"/>
    <p:sldId id="295" r:id="rId14"/>
    <p:sldId id="296" r:id="rId15"/>
    <p:sldId id="287" r:id="rId16"/>
    <p:sldId id="265" r:id="rId17"/>
    <p:sldId id="286" r:id="rId18"/>
    <p:sldId id="288" r:id="rId19"/>
    <p:sldId id="289" r:id="rId20"/>
    <p:sldId id="268" r:id="rId21"/>
    <p:sldId id="272"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7" d="100"/>
          <a:sy n="87" d="100"/>
        </p:scale>
        <p:origin x="666"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BED68D25-04A1-45D3-AF9C-B98380CA3801}"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12689314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D68D25-04A1-45D3-AF9C-B98380CA3801}"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2906215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D68D25-04A1-45D3-AF9C-B98380CA3801}"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866812F-48B1-4354-B534-A5073F4776B2}"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33141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ED68D25-04A1-45D3-AF9C-B98380CA3801}"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2849902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ED68D25-04A1-45D3-AF9C-B98380CA3801}"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66812F-48B1-4354-B534-A5073F4776B2}"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28452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BED68D25-04A1-45D3-AF9C-B98380CA3801}"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21511375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D68D25-04A1-45D3-AF9C-B98380CA3801}"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21974871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D68D25-04A1-45D3-AF9C-B98380CA3801}"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526259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BED68D25-04A1-45D3-AF9C-B98380CA3801}"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20805821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BED68D25-04A1-45D3-AF9C-B98380CA3801}" type="datetimeFigureOut">
              <a:rPr lang="tr-TR" smtClean="0"/>
              <a:t>02.08.2018</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1887604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BED68D25-04A1-45D3-AF9C-B98380CA3801}"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18888068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BED68D25-04A1-45D3-AF9C-B98380CA3801}" type="datetimeFigureOut">
              <a:rPr lang="tr-TR" smtClean="0"/>
              <a:t>02.08.2018</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248068489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BED68D25-04A1-45D3-AF9C-B98380CA3801}" type="datetimeFigureOut">
              <a:rPr lang="tr-TR" smtClean="0"/>
              <a:t>02.08.2018</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4215796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ED68D25-04A1-45D3-AF9C-B98380CA3801}" type="datetimeFigureOut">
              <a:rPr lang="tr-TR" smtClean="0"/>
              <a:t>02.08.2018</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1571241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D68D25-04A1-45D3-AF9C-B98380CA3801}"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173328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BED68D25-04A1-45D3-AF9C-B98380CA3801}" type="datetimeFigureOut">
              <a:rPr lang="tr-TR" smtClean="0"/>
              <a:t>02.08.2018</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4866812F-48B1-4354-B534-A5073F4776B2}" type="slidenum">
              <a:rPr lang="tr-TR" smtClean="0"/>
              <a:t>‹#›</a:t>
            </a:fld>
            <a:endParaRPr lang="tr-TR"/>
          </a:p>
        </p:txBody>
      </p:sp>
    </p:spTree>
    <p:extLst>
      <p:ext uri="{BB962C8B-B14F-4D97-AF65-F5344CB8AC3E}">
        <p14:creationId xmlns:p14="http://schemas.microsoft.com/office/powerpoint/2010/main" val="952547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ED68D25-04A1-45D3-AF9C-B98380CA3801}" type="datetimeFigureOut">
              <a:rPr lang="tr-TR" smtClean="0"/>
              <a:t>02.08.2018</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4866812F-48B1-4354-B534-A5073F4776B2}" type="slidenum">
              <a:rPr lang="tr-TR" smtClean="0"/>
              <a:t>‹#›</a:t>
            </a:fld>
            <a:endParaRPr lang="tr-TR"/>
          </a:p>
        </p:txBody>
      </p:sp>
    </p:spTree>
    <p:extLst>
      <p:ext uri="{BB962C8B-B14F-4D97-AF65-F5344CB8AC3E}">
        <p14:creationId xmlns:p14="http://schemas.microsoft.com/office/powerpoint/2010/main" val="2016984105"/>
      </p:ext>
    </p:extLst>
  </p:cSld>
  <p:clrMap bg1="lt1" tx1="dk1" bg2="lt2" tx2="dk2" accent1="accent1" accent2="accent2" accent3="accent3" accent4="accent4" accent5="accent5" accent6="accent6" hlink="hlink" folHlink="folHlink"/>
  <p:sldLayoutIdLst>
    <p:sldLayoutId id="2147483911" r:id="rId1"/>
    <p:sldLayoutId id="2147483912" r:id="rId2"/>
    <p:sldLayoutId id="2147483913" r:id="rId3"/>
    <p:sldLayoutId id="2147483914" r:id="rId4"/>
    <p:sldLayoutId id="2147483915" r:id="rId5"/>
    <p:sldLayoutId id="2147483916" r:id="rId6"/>
    <p:sldLayoutId id="2147483917" r:id="rId7"/>
    <p:sldLayoutId id="2147483918" r:id="rId8"/>
    <p:sldLayoutId id="2147483919" r:id="rId9"/>
    <p:sldLayoutId id="2147483920" r:id="rId10"/>
    <p:sldLayoutId id="2147483921" r:id="rId11"/>
    <p:sldLayoutId id="2147483922" r:id="rId12"/>
    <p:sldLayoutId id="2147483923" r:id="rId13"/>
    <p:sldLayoutId id="2147483924" r:id="rId14"/>
    <p:sldLayoutId id="2147483925" r:id="rId15"/>
    <p:sldLayoutId id="214748392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tr-TR" dirty="0" smtClean="0">
                <a:latin typeface="Times New Roman" panose="02020603050405020304" pitchFamily="18" charset="0"/>
                <a:cs typeface="Times New Roman" panose="02020603050405020304" pitchFamily="18" charset="0"/>
              </a:rPr>
              <a:t>ARAŞTIRMA/NİTEL ARAŞTIRMA</a:t>
            </a:r>
            <a:br>
              <a:rPr lang="tr-TR" dirty="0" smtClean="0">
                <a:latin typeface="Times New Roman" panose="02020603050405020304" pitchFamily="18" charset="0"/>
                <a:cs typeface="Times New Roman" panose="02020603050405020304" pitchFamily="18" charset="0"/>
              </a:rPr>
            </a:br>
            <a:r>
              <a:rPr lang="tr-TR" dirty="0" smtClean="0">
                <a:latin typeface="Times New Roman" panose="02020603050405020304" pitchFamily="18" charset="0"/>
                <a:cs typeface="Times New Roman" panose="02020603050405020304" pitchFamily="18" charset="0"/>
              </a:rPr>
              <a:t>HAYRİYE ERBAŞ</a:t>
            </a:r>
            <a:endParaRPr lang="tr-TR" dirty="0">
              <a:latin typeface="Times New Roman" panose="02020603050405020304" pitchFamily="18" charset="0"/>
              <a:cs typeface="Times New Roman" panose="02020603050405020304" pitchFamily="18" charset="0"/>
            </a:endParaRPr>
          </a:p>
        </p:txBody>
      </p:sp>
      <p:sp>
        <p:nvSpPr>
          <p:cNvPr id="3" name="Subtitle 2"/>
          <p:cNvSpPr>
            <a:spLocks noGrp="1"/>
          </p:cNvSpPr>
          <p:nvPr>
            <p:ph type="subTitle" idx="1"/>
          </p:nvPr>
        </p:nvSpPr>
        <p:spPr/>
        <p:txBody>
          <a:bodyPr>
            <a:noAutofit/>
          </a:bodyPr>
          <a:lstStyle/>
          <a:p>
            <a:endParaRPr lang="tr-TR" sz="6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5778913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327546"/>
            <a:ext cx="9601200" cy="1501254"/>
          </a:xfrm>
        </p:spPr>
        <p:txBody>
          <a:bodyPr>
            <a:normAutofit/>
          </a:bodyPr>
          <a:lstStyle/>
          <a:p>
            <a:r>
              <a:rPr lang="tr-TR" smtClean="0">
                <a:latin typeface="Times New Roman" panose="02020603050405020304" pitchFamily="18" charset="0"/>
                <a:cs typeface="Times New Roman" panose="02020603050405020304" pitchFamily="18" charset="0"/>
              </a:rPr>
              <a:t/>
            </a:r>
            <a:br>
              <a:rPr lang="tr-TR" smtClean="0">
                <a:latin typeface="Times New Roman" panose="02020603050405020304" pitchFamily="18" charset="0"/>
                <a:cs typeface="Times New Roman" panose="02020603050405020304" pitchFamily="18" charset="0"/>
              </a:rPr>
            </a:br>
            <a:r>
              <a:rPr lang="tr-TR" smtClean="0">
                <a:latin typeface="Times New Roman" panose="02020603050405020304" pitchFamily="18" charset="0"/>
                <a:cs typeface="Times New Roman" panose="02020603050405020304" pitchFamily="18" charset="0"/>
              </a:rPr>
              <a:t>Araştırmacı </a:t>
            </a:r>
            <a:r>
              <a:rPr lang="tr-TR" dirty="0" smtClean="0">
                <a:latin typeface="Times New Roman" panose="02020603050405020304" pitchFamily="18" charset="0"/>
                <a:cs typeface="Times New Roman" panose="02020603050405020304" pitchFamily="18" charset="0"/>
              </a:rPr>
              <a:t>ve yerli/alandaki arasındaki ilişki</a:t>
            </a:r>
            <a:endParaRPr lang="tr-TR" dirty="0">
              <a:latin typeface="Times New Roman" panose="02020603050405020304" pitchFamily="18" charset="0"/>
              <a:cs typeface="Times New Roman" panose="02020603050405020304" pitchFamily="18" charset="0"/>
            </a:endParaRPr>
          </a:p>
        </p:txBody>
      </p:sp>
      <p:sp>
        <p:nvSpPr>
          <p:cNvPr id="3" name="Content Placeholder 2"/>
          <p:cNvSpPr>
            <a:spLocks noGrp="1"/>
          </p:cNvSpPr>
          <p:nvPr>
            <p:ph idx="1"/>
          </p:nvPr>
        </p:nvSpPr>
        <p:spPr>
          <a:xfrm>
            <a:off x="1371600" y="2285999"/>
            <a:ext cx="9601200" cy="4415051"/>
          </a:xfrm>
        </p:spPr>
        <p:txBody>
          <a:bodyPr>
            <a:normAutofit/>
          </a:bodyPr>
          <a:lstStyle/>
          <a:p>
            <a:r>
              <a:rPr lang="tr-TR" sz="2400" dirty="0" smtClean="0">
                <a:latin typeface="Times New Roman" panose="02020603050405020304" pitchFamily="18" charset="0"/>
                <a:cs typeface="Times New Roman" panose="02020603050405020304" pitchFamily="18" charset="0"/>
              </a:rPr>
              <a:t>Araştırmacıların, yerlilerle kurdukları ilişkilerde, ne uçurum yaratacak kadar uzak ne de yerlileşecek kadar yakın olmaları beklenir.</a:t>
            </a:r>
          </a:p>
          <a:p>
            <a:r>
              <a:rPr lang="tr-TR" sz="2400" dirty="0" smtClean="0">
                <a:latin typeface="Times New Roman" panose="02020603050405020304" pitchFamily="18" charset="0"/>
                <a:cs typeface="Times New Roman" panose="02020603050405020304" pitchFamily="18" charset="0"/>
              </a:rPr>
              <a:t>Fazla yakınlıktan kaynaklanacak önyargı ya da analiz yerine katılıma odaklanma ya da yakınlık kurulan grubun bireylerinin bakış açılarıyla özdeşleşme ve diğer gruplarla ancak sınırlı düzeyde ilişkiler geliştirebilme gibi tehlikeler örnek olarak verilebilir (</a:t>
            </a:r>
            <a:r>
              <a:rPr lang="tr-TR" sz="2400" dirty="0" err="1" smtClean="0">
                <a:latin typeface="Times New Roman" panose="02020603050405020304" pitchFamily="18" charset="0"/>
                <a:cs typeface="Times New Roman" panose="02020603050405020304" pitchFamily="18" charset="0"/>
              </a:rPr>
              <a:t>Nahya</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Harmanşah</a:t>
            </a:r>
            <a:r>
              <a:rPr lang="tr-TR" sz="2400" dirty="0" smtClean="0">
                <a:latin typeface="Times New Roman" panose="02020603050405020304" pitchFamily="18" charset="0"/>
                <a:cs typeface="Times New Roman" panose="02020603050405020304" pitchFamily="18" charset="0"/>
              </a:rPr>
              <a:t>, 2016:21-22).</a:t>
            </a:r>
          </a:p>
          <a:p>
            <a:pPr marL="0" indent="0">
              <a:buNone/>
            </a:pPr>
            <a:endParaRPr lang="tr-TR" sz="2400" dirty="0"/>
          </a:p>
        </p:txBody>
      </p:sp>
    </p:spTree>
    <p:extLst>
      <p:ext uri="{BB962C8B-B14F-4D97-AF65-F5344CB8AC3E}">
        <p14:creationId xmlns:p14="http://schemas.microsoft.com/office/powerpoint/2010/main" val="143579234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Araştırmacı ve yerli/alandaki arasındaki </a:t>
            </a:r>
            <a:r>
              <a:rPr lang="tr-TR" dirty="0" smtClean="0"/>
              <a:t>ilişki?</a:t>
            </a:r>
            <a:endParaRPr lang="tr-TR" dirty="0"/>
          </a:p>
        </p:txBody>
      </p:sp>
      <p:sp>
        <p:nvSpPr>
          <p:cNvPr id="3" name="İçerik Yer Tutucusu 2"/>
          <p:cNvSpPr>
            <a:spLocks noGrp="1"/>
          </p:cNvSpPr>
          <p:nvPr>
            <p:ph idx="1"/>
          </p:nvPr>
        </p:nvSpPr>
        <p:spPr>
          <a:xfrm>
            <a:off x="2589212" y="2133600"/>
            <a:ext cx="8915400" cy="4212116"/>
          </a:xfrm>
        </p:spPr>
        <p:txBody>
          <a:bodyPr>
            <a:normAutofit lnSpcReduction="10000"/>
          </a:bodyPr>
          <a:lstStyle/>
          <a:p>
            <a:r>
              <a:rPr lang="tr-TR" sz="2000" dirty="0"/>
              <a:t>Bu ilişkiler ve düzeyleri yani saha rollerinin kapsamı, </a:t>
            </a:r>
            <a:r>
              <a:rPr lang="tr-TR" sz="2000" dirty="0" err="1"/>
              <a:t>Junker</a:t>
            </a:r>
            <a:r>
              <a:rPr lang="tr-TR" sz="2000" dirty="0"/>
              <a:t>, </a:t>
            </a:r>
            <a:r>
              <a:rPr lang="tr-TR" sz="2000" dirty="0" err="1"/>
              <a:t>Gans</a:t>
            </a:r>
            <a:r>
              <a:rPr lang="tr-TR" sz="2000" dirty="0"/>
              <a:t> ve Adlerler tarafından geliştirilen üç sistemde tanımlanmıştır.</a:t>
            </a:r>
          </a:p>
          <a:p>
            <a:r>
              <a:rPr lang="tr-TR" sz="2000" dirty="0" err="1" smtClean="0"/>
              <a:t>Junker</a:t>
            </a:r>
            <a:r>
              <a:rPr lang="tr-TR" sz="2000" dirty="0" smtClean="0"/>
              <a:t>(1960</a:t>
            </a:r>
            <a:r>
              <a:rPr lang="tr-TR" sz="2000" dirty="0"/>
              <a:t>) 4 yol tarif eder.</a:t>
            </a:r>
          </a:p>
          <a:p>
            <a:r>
              <a:rPr lang="tr-TR" sz="2000" dirty="0"/>
              <a:t>Tamamen gözlemci (</a:t>
            </a:r>
            <a:r>
              <a:rPr lang="tr-TR" sz="2000" dirty="0" err="1"/>
              <a:t>örn</a:t>
            </a:r>
            <a:r>
              <a:rPr lang="tr-TR" sz="2000" dirty="0"/>
              <a:t>. Araştırmacı tek yönlü bir aynanın arkasındadır ya da kulak misafiri olan bir kapıcı gibi görünmez bir rolü vardır), </a:t>
            </a:r>
          </a:p>
          <a:p>
            <a:r>
              <a:rPr lang="tr-TR" sz="2000" dirty="0"/>
              <a:t>Katılımcı olarak gözlemci (</a:t>
            </a:r>
            <a:r>
              <a:rPr lang="tr-TR" sz="2000" dirty="0" err="1"/>
              <a:t>örn</a:t>
            </a:r>
            <a:r>
              <a:rPr lang="tr-TR" sz="2000" dirty="0"/>
              <a:t>. Araştırmacı baştan itibaren bilinir ancak kısıtlı temasta bulunur), </a:t>
            </a:r>
          </a:p>
          <a:p>
            <a:r>
              <a:rPr lang="tr-TR" sz="2000" dirty="0"/>
              <a:t>Gözlemci olarak katılımcı (</a:t>
            </a:r>
            <a:r>
              <a:rPr lang="tr-TR" sz="2000" dirty="0" err="1"/>
              <a:t>örn</a:t>
            </a:r>
            <a:r>
              <a:rPr lang="tr-TR" sz="2000" dirty="0"/>
              <a:t>. Araştırmacı açıktır ve katılımcıların yakın bir arkadaşıdır),</a:t>
            </a:r>
          </a:p>
          <a:p>
            <a:r>
              <a:rPr lang="tr-TR" sz="2000" dirty="0"/>
              <a:t>Tamamen katılımcı (</a:t>
            </a:r>
            <a:r>
              <a:rPr lang="tr-TR" sz="2000" dirty="0" err="1"/>
              <a:t>örn</a:t>
            </a:r>
            <a:r>
              <a:rPr lang="tr-TR" sz="2000" dirty="0"/>
              <a:t>. Araştırmacı bir üye gibi davranır ve içeridekilerin gizli bilgilerini paylaşır).</a:t>
            </a:r>
          </a:p>
          <a:p>
            <a:endParaRPr lang="tr-TR" dirty="0"/>
          </a:p>
        </p:txBody>
      </p:sp>
    </p:spTree>
    <p:extLst>
      <p:ext uri="{BB962C8B-B14F-4D97-AF65-F5344CB8AC3E}">
        <p14:creationId xmlns:p14="http://schemas.microsoft.com/office/powerpoint/2010/main" val="887727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Araştırmacı ve yerli/alandaki arasındaki ilişki</a:t>
            </a:r>
          </a:p>
        </p:txBody>
      </p:sp>
      <p:sp>
        <p:nvSpPr>
          <p:cNvPr id="3" name="İçerik Yer Tutucusu 2"/>
          <p:cNvSpPr>
            <a:spLocks noGrp="1"/>
          </p:cNvSpPr>
          <p:nvPr>
            <p:ph idx="1"/>
          </p:nvPr>
        </p:nvSpPr>
        <p:spPr>
          <a:xfrm>
            <a:off x="2589212" y="2133599"/>
            <a:ext cx="8915400" cy="4311267"/>
          </a:xfrm>
        </p:spPr>
        <p:txBody>
          <a:bodyPr>
            <a:normAutofit fontScale="92500" lnSpcReduction="20000"/>
          </a:bodyPr>
          <a:lstStyle/>
          <a:p>
            <a:r>
              <a:rPr lang="tr-TR" sz="2200" dirty="0"/>
              <a:t>Adler ve Adler(1987) üç rol önerir: </a:t>
            </a:r>
          </a:p>
          <a:p>
            <a:r>
              <a:rPr lang="tr-TR" sz="2200" dirty="0"/>
              <a:t>Çevresel üyelik, araştırmacının kendiyle inceleneneler arasında mesafeyi koruması, </a:t>
            </a:r>
            <a:r>
              <a:rPr lang="tr-TR" sz="2200" dirty="0" err="1"/>
              <a:t>araaştırmacının</a:t>
            </a:r>
            <a:r>
              <a:rPr lang="tr-TR" sz="2200" dirty="0"/>
              <a:t> üyelerin etkinliklerinden rahatsız olması ya da inançlarına göre üyeler arasında sınırlar belirlemesi anlamına gelir. </a:t>
            </a:r>
          </a:p>
          <a:p>
            <a:r>
              <a:rPr lang="tr-TR" sz="2200" dirty="0"/>
              <a:t>Etkin üyelik, araştırmacı bir üyelik rolü olduğunu varsaydığında ve üyeliğe alınma gibi bir süreçten </a:t>
            </a:r>
            <a:r>
              <a:rPr lang="tr-TR" sz="2200" dirty="0" err="1"/>
              <a:t>geçeek</a:t>
            </a:r>
            <a:r>
              <a:rPr lang="tr-TR" sz="2200" dirty="0"/>
              <a:t> bir üye gibi katılım gösterdiğinde gerçekleşir. </a:t>
            </a:r>
          </a:p>
          <a:p>
            <a:r>
              <a:rPr lang="tr-TR" sz="2200" dirty="0"/>
              <a:t>Tamamen üyelik, araştırmacı yerlileşme yaşadığında gerçekleşir (</a:t>
            </a:r>
            <a:r>
              <a:rPr lang="tr-TR" sz="2200" dirty="0" err="1"/>
              <a:t>Neuman</a:t>
            </a:r>
            <a:r>
              <a:rPr lang="tr-TR" sz="2200" dirty="0"/>
              <a:t>, 2014:554). </a:t>
            </a:r>
          </a:p>
          <a:p>
            <a:r>
              <a:rPr lang="tr-TR" sz="2200" dirty="0"/>
              <a:t>Yerlileşme, sosyal bilimcinin uzun zaman birlikte olduğu toplulukla nesnelliği, mesafeyi kaybetme noktasına gelecek derecede yakın ilişki içerisinde olması ve hatta kendisini topluluğun üyesi olarak görmesi tehlikesi olarak tanımlanır (</a:t>
            </a:r>
            <a:r>
              <a:rPr lang="tr-TR" sz="2200" dirty="0" err="1"/>
              <a:t>Nahya</a:t>
            </a:r>
            <a:r>
              <a:rPr lang="tr-TR" sz="2200" dirty="0"/>
              <a:t>, </a:t>
            </a:r>
            <a:r>
              <a:rPr lang="tr-TR" sz="2200" dirty="0" err="1"/>
              <a:t>Harmanşah</a:t>
            </a:r>
            <a:r>
              <a:rPr lang="tr-TR" sz="2200" dirty="0"/>
              <a:t>, 2016:21-22). </a:t>
            </a:r>
          </a:p>
          <a:p>
            <a:endParaRPr lang="tr-TR" dirty="0"/>
          </a:p>
        </p:txBody>
      </p:sp>
    </p:spTree>
    <p:extLst>
      <p:ext uri="{BB962C8B-B14F-4D97-AF65-F5344CB8AC3E}">
        <p14:creationId xmlns:p14="http://schemas.microsoft.com/office/powerpoint/2010/main" val="17926213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Araştırmacı ve yerli/alandaki arasındaki ilişki</a:t>
            </a:r>
          </a:p>
        </p:txBody>
      </p:sp>
      <p:sp>
        <p:nvSpPr>
          <p:cNvPr id="3" name="İçerik Yer Tutucusu 2"/>
          <p:cNvSpPr>
            <a:spLocks noGrp="1"/>
          </p:cNvSpPr>
          <p:nvPr>
            <p:ph idx="1"/>
          </p:nvPr>
        </p:nvSpPr>
        <p:spPr>
          <a:xfrm>
            <a:off x="2589212" y="2133600"/>
            <a:ext cx="8915400" cy="4212116"/>
          </a:xfrm>
        </p:spPr>
        <p:txBody>
          <a:bodyPr>
            <a:noAutofit/>
          </a:bodyPr>
          <a:lstStyle/>
          <a:p>
            <a:r>
              <a:rPr lang="tr-TR" sz="2000" dirty="0"/>
              <a:t>İlişki düzeyiniz, üyelerle uzlaşmalara, saha ortamının özelliklerine, kişisel rahatlığınıza ve sahada benimsenen belirli role bağlıdır. </a:t>
            </a:r>
          </a:p>
          <a:p>
            <a:r>
              <a:rPr lang="tr-TR" sz="2000" dirty="0"/>
              <a:t>Sahada zaman içinde bir yabancıdan, içeriden olma düzeyine erişebilirsiniz. </a:t>
            </a:r>
          </a:p>
          <a:p>
            <a:r>
              <a:rPr lang="tr-TR" sz="2000" dirty="0"/>
              <a:t>Ancak toplumsal anlamı gerçekten anlamak için ortama ötekiler gibi katılmanız gerekmektedir. </a:t>
            </a:r>
          </a:p>
          <a:p>
            <a:r>
              <a:rPr lang="tr-TR" sz="2000" dirty="0" err="1"/>
              <a:t>Holy’nin</a:t>
            </a:r>
            <a:r>
              <a:rPr lang="tr-TR" sz="2000" dirty="0"/>
              <a:t> söylediği gibi (1984</a:t>
            </a:r>
            <a:r>
              <a:rPr lang="tr-TR" sz="2000" dirty="0" smtClean="0"/>
              <a:t>): “</a:t>
            </a:r>
            <a:r>
              <a:rPr lang="tr-TR" sz="2000" dirty="0"/>
              <a:t>araştırmacı özneleri gözlemlemek için onların yaşamlarına      katılmaz, daha ziyade, incelenen insanlarla birlikte yaşayarak,  tümüyle onların yaşamlarına katılırken gözlemde bulunur....  Toplumsal yaşamlarına etkin olarak katılım sürecinde onlarla aynı anlamları paylaşmaya başlar…(aktaran </a:t>
            </a:r>
            <a:r>
              <a:rPr lang="tr-TR" sz="2000" dirty="0" err="1"/>
              <a:t>Neuman</a:t>
            </a:r>
            <a:r>
              <a:rPr lang="tr-TR" sz="2000" dirty="0"/>
              <a:t>, 2014:555).</a:t>
            </a:r>
          </a:p>
          <a:p>
            <a:endParaRPr lang="tr-TR" sz="2000" dirty="0"/>
          </a:p>
        </p:txBody>
      </p:sp>
    </p:spTree>
    <p:extLst>
      <p:ext uri="{BB962C8B-B14F-4D97-AF65-F5344CB8AC3E}">
        <p14:creationId xmlns:p14="http://schemas.microsoft.com/office/powerpoint/2010/main" val="347086193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Araştırmacı ve yerli/alandaki arasındaki ilişki</a:t>
            </a:r>
          </a:p>
        </p:txBody>
      </p:sp>
      <p:sp>
        <p:nvSpPr>
          <p:cNvPr id="3" name="İçerik Yer Tutucusu 2"/>
          <p:cNvSpPr>
            <a:spLocks noGrp="1"/>
          </p:cNvSpPr>
          <p:nvPr>
            <p:ph idx="1"/>
          </p:nvPr>
        </p:nvSpPr>
        <p:spPr>
          <a:xfrm>
            <a:off x="2589212" y="2133599"/>
            <a:ext cx="8915400" cy="4256183"/>
          </a:xfrm>
        </p:spPr>
        <p:txBody>
          <a:bodyPr>
            <a:noAutofit/>
          </a:bodyPr>
          <a:lstStyle/>
          <a:p>
            <a:r>
              <a:rPr lang="tr-TR" sz="2000" dirty="0"/>
              <a:t>Aslında yazım süreci, araştırmacı ile alan </a:t>
            </a:r>
            <a:r>
              <a:rPr lang="tr-TR" sz="2000" dirty="0" err="1"/>
              <a:t>rasındaki</a:t>
            </a:r>
            <a:r>
              <a:rPr lang="tr-TR" sz="2000" dirty="0"/>
              <a:t> mesafeyi tanımlayan, araştırmacının durduğu noktayı belirleyen bu nedenle baş edilmesi oldukça zor bir süreçtir. </a:t>
            </a:r>
          </a:p>
          <a:p>
            <a:r>
              <a:rPr lang="tr-TR" sz="2000" dirty="0"/>
              <a:t>Kurulan ilişkileri yansıtan araştırma metninin yazımı, deneyimden tamamen farklı bir aşama olarak nitelendirilebilir, fakat metin bu ilişki türlerinin izlerini taşır. </a:t>
            </a:r>
          </a:p>
          <a:p>
            <a:r>
              <a:rPr lang="tr-TR" sz="2000" dirty="0"/>
              <a:t>En büyük zorluklardan biri olan mesafeyi koruma ile yakınlık ve empati kurma arasındaki denge, yazma aşamasında da araştırmacının önüne gelir. </a:t>
            </a:r>
          </a:p>
          <a:p>
            <a:r>
              <a:rPr lang="tr-TR" sz="2000" dirty="0"/>
              <a:t>Araştırılan toplumsal yaşam kadar araştıran kişi de metnin satırları arasında saklıdır (</a:t>
            </a:r>
            <a:r>
              <a:rPr lang="tr-TR" sz="2000" dirty="0" err="1"/>
              <a:t>Nahya</a:t>
            </a:r>
            <a:r>
              <a:rPr lang="tr-TR" sz="2000" dirty="0"/>
              <a:t>, </a:t>
            </a:r>
            <a:r>
              <a:rPr lang="tr-TR" sz="2000" dirty="0" err="1"/>
              <a:t>Harmanşah</a:t>
            </a:r>
            <a:r>
              <a:rPr lang="tr-TR" sz="2000" dirty="0"/>
              <a:t>, 2016:21-22).</a:t>
            </a:r>
          </a:p>
          <a:p>
            <a:endParaRPr lang="tr-TR" sz="2000" dirty="0"/>
          </a:p>
        </p:txBody>
      </p:sp>
    </p:spTree>
    <p:extLst>
      <p:ext uri="{BB962C8B-B14F-4D97-AF65-F5344CB8AC3E}">
        <p14:creationId xmlns:p14="http://schemas.microsoft.com/office/powerpoint/2010/main" val="45357244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err="1" smtClean="0"/>
              <a:t>Etnografik</a:t>
            </a:r>
            <a:r>
              <a:rPr lang="tr-TR" dirty="0" smtClean="0"/>
              <a:t> Araştırma </a:t>
            </a:r>
            <a:r>
              <a:rPr lang="tr-TR" dirty="0" err="1" smtClean="0"/>
              <a:t>öenekleri</a:t>
            </a:r>
            <a:endParaRPr lang="tr-TR" dirty="0"/>
          </a:p>
        </p:txBody>
      </p:sp>
      <p:sp>
        <p:nvSpPr>
          <p:cNvPr id="3" name="İçerik Yer Tutucusu 2"/>
          <p:cNvSpPr>
            <a:spLocks noGrp="1"/>
          </p:cNvSpPr>
          <p:nvPr>
            <p:ph idx="1"/>
          </p:nvPr>
        </p:nvSpPr>
        <p:spPr/>
        <p:txBody>
          <a:bodyPr/>
          <a:lstStyle/>
          <a:p>
            <a:r>
              <a:rPr lang="tr-TR" sz="2000" dirty="0" err="1" smtClean="0"/>
              <a:t>Etnografik</a:t>
            </a:r>
            <a:r>
              <a:rPr lang="tr-TR" sz="2000" dirty="0" smtClean="0"/>
              <a:t> araştırmalar konusunda Endonezya’da araştırmalar yapan </a:t>
            </a:r>
            <a:r>
              <a:rPr lang="tr-TR" sz="2000" dirty="0" err="1" smtClean="0"/>
              <a:t>Clifford</a:t>
            </a:r>
            <a:r>
              <a:rPr lang="tr-TR" sz="2000" dirty="0" smtClean="0"/>
              <a:t> </a:t>
            </a:r>
            <a:r>
              <a:rPr lang="tr-TR" sz="2000" dirty="0" err="1" smtClean="0"/>
              <a:t>Gertz</a:t>
            </a:r>
            <a:r>
              <a:rPr lang="tr-TR" sz="2000" dirty="0" smtClean="0"/>
              <a:t> önde gelen isimler arasında yer almaktadır.</a:t>
            </a:r>
          </a:p>
          <a:p>
            <a:r>
              <a:rPr lang="tr-TR" sz="2000" dirty="0"/>
              <a:t> William </a:t>
            </a:r>
            <a:r>
              <a:rPr lang="tr-TR" sz="2000" dirty="0" err="1"/>
              <a:t>Foote</a:t>
            </a:r>
            <a:r>
              <a:rPr lang="tr-TR" sz="2000" dirty="0"/>
              <a:t> </a:t>
            </a:r>
            <a:r>
              <a:rPr lang="tr-TR" sz="2000" dirty="0" err="1"/>
              <a:t>Whyte’ın</a:t>
            </a:r>
            <a:r>
              <a:rPr lang="tr-TR" sz="2000" dirty="0"/>
              <a:t> “</a:t>
            </a:r>
            <a:r>
              <a:rPr lang="tr-TR" sz="2000" dirty="0" err="1"/>
              <a:t>Köşebaşı</a:t>
            </a:r>
            <a:r>
              <a:rPr lang="tr-TR" sz="2000" dirty="0"/>
              <a:t> Toplumu: Bir İtalyan Kenar Mahallesinin Sosyal Yapısı”(2017) 1943’te gerçekleştirdiği çalışması </a:t>
            </a:r>
            <a:r>
              <a:rPr lang="tr-TR" sz="2000" dirty="0" smtClean="0"/>
              <a:t>da bu açıdan önemli bir örnektir. </a:t>
            </a:r>
          </a:p>
          <a:p>
            <a:r>
              <a:rPr lang="tr-TR" sz="2000" dirty="0" smtClean="0"/>
              <a:t>Aynı dönemde </a:t>
            </a:r>
            <a:r>
              <a:rPr lang="tr-TR" sz="2000" dirty="0" err="1" smtClean="0"/>
              <a:t>Şikago</a:t>
            </a:r>
            <a:r>
              <a:rPr lang="tr-TR" sz="2000" dirty="0" smtClean="0"/>
              <a:t> Okulu olarak bilinen sosyoloji anlayışının temsilcilerinin çalışmaları da </a:t>
            </a:r>
            <a:r>
              <a:rPr lang="tr-TR" sz="2000" dirty="0" err="1" smtClean="0"/>
              <a:t>etnografik</a:t>
            </a:r>
            <a:r>
              <a:rPr lang="tr-TR" sz="2000" dirty="0" smtClean="0"/>
              <a:t> araştırma açısından önemlidir.</a:t>
            </a:r>
          </a:p>
          <a:p>
            <a:r>
              <a:rPr lang="tr-TR" sz="2000" dirty="0" smtClean="0"/>
              <a:t>Türkiye’de ise </a:t>
            </a:r>
            <a:r>
              <a:rPr lang="tr-TR" sz="2000" dirty="0" err="1" smtClean="0"/>
              <a:t>Behice</a:t>
            </a:r>
            <a:r>
              <a:rPr lang="tr-TR" sz="2000" dirty="0" smtClean="0"/>
              <a:t> Boran </a:t>
            </a:r>
            <a:r>
              <a:rPr lang="tr-TR" sz="2000" smtClean="0"/>
              <a:t>ve Niyazi Berkes</a:t>
            </a:r>
            <a:r>
              <a:rPr lang="tr-TR" sz="2000" dirty="0" smtClean="0"/>
              <a:t> bu geleneğe yakın çalışmalarda bulunmuşlardır. </a:t>
            </a:r>
          </a:p>
          <a:p>
            <a:endParaRPr lang="tr-TR" dirty="0"/>
          </a:p>
        </p:txBody>
      </p:sp>
    </p:spTree>
    <p:extLst>
      <p:ext uri="{BB962C8B-B14F-4D97-AF65-F5344CB8AC3E}">
        <p14:creationId xmlns:p14="http://schemas.microsoft.com/office/powerpoint/2010/main" val="379805072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178804"/>
            <a:ext cx="7814481" cy="5679195"/>
          </a:xfrm>
        </p:spPr>
        <p:txBody>
          <a:bodyPr>
            <a:normAutofit/>
          </a:bodyPr>
          <a:lstStyle/>
          <a:p>
            <a:pPr algn="just"/>
            <a:r>
              <a:rPr lang="tr-TR" sz="2400" dirty="0" smtClean="0">
                <a:latin typeface="Times New Roman" panose="02020603050405020304" pitchFamily="18" charset="0"/>
                <a:cs typeface="Times New Roman" panose="02020603050405020304" pitchFamily="18" charset="0"/>
              </a:rPr>
              <a:t>William </a:t>
            </a:r>
            <a:r>
              <a:rPr lang="tr-TR" sz="2400" dirty="0" err="1" smtClean="0">
                <a:latin typeface="Times New Roman" panose="02020603050405020304" pitchFamily="18" charset="0"/>
                <a:cs typeface="Times New Roman" panose="02020603050405020304" pitchFamily="18" charset="0"/>
              </a:rPr>
              <a:t>Foote</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Whyte’ın</a:t>
            </a:r>
            <a:r>
              <a:rPr lang="tr-TR" sz="2400" dirty="0" smtClean="0">
                <a:latin typeface="Times New Roman" panose="02020603050405020304" pitchFamily="18" charset="0"/>
                <a:cs typeface="Times New Roman" panose="02020603050405020304" pitchFamily="18" charset="0"/>
              </a:rPr>
              <a:t> “</a:t>
            </a:r>
            <a:r>
              <a:rPr lang="tr-TR" sz="2400" dirty="0" err="1" smtClean="0">
                <a:latin typeface="Times New Roman" panose="02020603050405020304" pitchFamily="18" charset="0"/>
                <a:cs typeface="Times New Roman" panose="02020603050405020304" pitchFamily="18" charset="0"/>
              </a:rPr>
              <a:t>Köşebaşı</a:t>
            </a:r>
            <a:r>
              <a:rPr lang="tr-TR" sz="2400" dirty="0" smtClean="0">
                <a:latin typeface="Times New Roman" panose="02020603050405020304" pitchFamily="18" charset="0"/>
                <a:cs typeface="Times New Roman" panose="02020603050405020304" pitchFamily="18" charset="0"/>
              </a:rPr>
              <a:t> Toplumu: Bir İtalyan Kenar Mahallesinin Sosyal Yapısı”(2017) 1943’te gerçekleştirdiği çalışması üç buçuk yıllık bir araştırmanın ürünü olup, </a:t>
            </a:r>
            <a:r>
              <a:rPr lang="tr-TR" sz="2400" dirty="0" err="1" smtClean="0">
                <a:latin typeface="Times New Roman" panose="02020603050405020304" pitchFamily="18" charset="0"/>
                <a:cs typeface="Times New Roman" panose="02020603050405020304" pitchFamily="18" charset="0"/>
              </a:rPr>
              <a:t>Cornerville’deki</a:t>
            </a:r>
            <a:r>
              <a:rPr lang="tr-TR" sz="2400" dirty="0" smtClean="0">
                <a:latin typeface="Times New Roman" panose="02020603050405020304" pitchFamily="18" charset="0"/>
                <a:cs typeface="Times New Roman" panose="02020603050405020304" pitchFamily="18" charset="0"/>
              </a:rPr>
              <a:t> hayatı  daha yakından tanımak için yazarın kendini topluluğa kabul ettirme sürecini ve bu sayede rahatlıkla gözlem yapabileceği bir konuma ulaşma sürecini anlatmaktadır. </a:t>
            </a:r>
          </a:p>
          <a:p>
            <a:pPr algn="just"/>
            <a:r>
              <a:rPr lang="tr-TR" sz="2400" dirty="0" smtClean="0">
                <a:latin typeface="Times New Roman" panose="02020603050405020304" pitchFamily="18" charset="0"/>
                <a:cs typeface="Times New Roman" panose="02020603050405020304" pitchFamily="18" charset="0"/>
              </a:rPr>
              <a:t>Bu süreçte </a:t>
            </a:r>
            <a:r>
              <a:rPr lang="tr-TR" sz="2400" dirty="0" err="1" smtClean="0">
                <a:latin typeface="Times New Roman" panose="02020603050405020304" pitchFamily="18" charset="0"/>
                <a:cs typeface="Times New Roman" panose="02020603050405020304" pitchFamily="18" charset="0"/>
              </a:rPr>
              <a:t>Whyte</a:t>
            </a:r>
            <a:r>
              <a:rPr lang="tr-TR" sz="2400" dirty="0" smtClean="0">
                <a:latin typeface="Times New Roman" panose="02020603050405020304" pitchFamily="18" charset="0"/>
                <a:cs typeface="Times New Roman" panose="02020603050405020304" pitchFamily="18" charset="0"/>
              </a:rPr>
              <a:t> İtalyanca öğrenmeden, evliliğe kadar uzanan uzun bir yol kat ederek, araştırmacı kimliğini gizlemiş ve topluluk tarafından Kabul edilmek adına çeşitli faaliyetlerde bulunmuştur. </a:t>
            </a:r>
            <a:endParaRPr lang="tr-TR" sz="24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8830102" y="586853"/>
            <a:ext cx="3125337" cy="4697033"/>
          </a:xfrm>
          <a:prstGeom prst="rect">
            <a:avLst/>
          </a:prstGeom>
          <a:ln>
            <a:noFill/>
          </a:ln>
          <a:effectLst>
            <a:softEdge rad="112500"/>
          </a:effectLst>
        </p:spPr>
      </p:pic>
    </p:spTree>
    <p:extLst>
      <p:ext uri="{BB962C8B-B14F-4D97-AF65-F5344CB8AC3E}">
        <p14:creationId xmlns:p14="http://schemas.microsoft.com/office/powerpoint/2010/main" val="252974530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Chicago Okulu-1</a:t>
            </a:r>
            <a:br>
              <a:rPr lang="tr-TR" dirty="0" smtClean="0"/>
            </a:br>
            <a:endParaRPr lang="tr-TR" dirty="0"/>
          </a:p>
        </p:txBody>
      </p:sp>
      <p:sp>
        <p:nvSpPr>
          <p:cNvPr id="3" name="İçerik Yer Tutucusu 2"/>
          <p:cNvSpPr>
            <a:spLocks noGrp="1"/>
          </p:cNvSpPr>
          <p:nvPr>
            <p:ph idx="1"/>
          </p:nvPr>
        </p:nvSpPr>
        <p:spPr/>
        <p:txBody>
          <a:bodyPr/>
          <a:lstStyle/>
          <a:p>
            <a:r>
              <a:rPr lang="tr-TR" dirty="0"/>
              <a:t>Okulun saha çalışmasına katkısı iki aşamada değerlendirilmektedir.</a:t>
            </a:r>
          </a:p>
          <a:p>
            <a:r>
              <a:rPr lang="tr-TR" dirty="0"/>
              <a:t>İlk aşamada, 1910’dan 1930’a kadar doğrudan gözlem, gayri resmi görüşmeler ile örnek olay incelemesi ya da yaşam öyküsü yaklaşımına dayalı çeşitli yöntemler kullanıldı. </a:t>
            </a:r>
          </a:p>
          <a:p>
            <a:r>
              <a:rPr lang="tr-TR" dirty="0"/>
              <a:t>William James ve John </a:t>
            </a:r>
            <a:r>
              <a:rPr lang="tr-TR" dirty="0" err="1"/>
              <a:t>Dewey’in</a:t>
            </a:r>
            <a:r>
              <a:rPr lang="tr-TR" dirty="0"/>
              <a:t> önemli etkileri oldu. 1916 yılın Robert E. Park (1864-1944) Chicago kentinin toplumsal incelemesi için bir araştırma programı hazırladı.</a:t>
            </a:r>
          </a:p>
          <a:p>
            <a:r>
              <a:rPr lang="tr-TR" dirty="0"/>
              <a:t>Toplumsal </a:t>
            </a:r>
            <a:r>
              <a:rPr lang="tr-TR" dirty="0" err="1"/>
              <a:t>araştırmcıların</a:t>
            </a:r>
            <a:r>
              <a:rPr lang="tr-TR" dirty="0"/>
              <a:t> kütüphanelerden çıkarak, sokak köşelerinde, barlarda ve lüks otel lobilerinde doğrudan gözlemler ve sohbetlerle “ellerini kirletmeleri” gerektiğini söyledi. </a:t>
            </a:r>
          </a:p>
          <a:p>
            <a:endParaRPr lang="tr-TR" dirty="0"/>
          </a:p>
        </p:txBody>
      </p:sp>
    </p:spTree>
    <p:extLst>
      <p:ext uri="{BB962C8B-B14F-4D97-AF65-F5344CB8AC3E}">
        <p14:creationId xmlns:p14="http://schemas.microsoft.com/office/powerpoint/2010/main" val="27358757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Chicago </a:t>
            </a:r>
            <a:r>
              <a:rPr lang="tr-TR" dirty="0" smtClean="0"/>
              <a:t>Okulu-2</a:t>
            </a:r>
            <a:endParaRPr lang="tr-TR" dirty="0"/>
          </a:p>
        </p:txBody>
      </p:sp>
      <p:sp>
        <p:nvSpPr>
          <p:cNvPr id="3" name="İçerik Yer Tutucusu 2"/>
          <p:cNvSpPr>
            <a:spLocks noGrp="1"/>
          </p:cNvSpPr>
          <p:nvPr>
            <p:ph idx="1"/>
          </p:nvPr>
        </p:nvSpPr>
        <p:spPr/>
        <p:txBody>
          <a:bodyPr/>
          <a:lstStyle/>
          <a:p>
            <a:r>
              <a:rPr lang="tr-TR" dirty="0"/>
              <a:t>İkinci aşamada, 1940’lardan 1960’lara kadar, Chicago Okulu, ayrı bir teknik olarak katılımcı gözlemi geliştirdi. </a:t>
            </a:r>
          </a:p>
          <a:p>
            <a:r>
              <a:rPr lang="tr-TR" dirty="0"/>
              <a:t>Üç ilke ortaya çıktı:</a:t>
            </a:r>
          </a:p>
          <a:p>
            <a:r>
              <a:rPr lang="tr-TR" dirty="0"/>
              <a:t>İnsanları kendi doğal ortamlarında ya da asıl yerlerinde inceleme. </a:t>
            </a:r>
          </a:p>
          <a:p>
            <a:r>
              <a:rPr lang="tr-TR" dirty="0"/>
              <a:t>İnsanları doğrudan kendileriyle etkileşime girerek inceleme,</a:t>
            </a:r>
          </a:p>
          <a:p>
            <a:r>
              <a:rPr lang="tr-TR" dirty="0"/>
              <a:t>Üyelerin bakış açısına dayalı olarak toplumsal dünyaya dair bir anlayış kazanma ve kuramsal bildirimlerde bulunma (</a:t>
            </a:r>
            <a:r>
              <a:rPr lang="tr-TR" dirty="0" err="1"/>
              <a:t>Neuman</a:t>
            </a:r>
            <a:r>
              <a:rPr lang="tr-TR" dirty="0"/>
              <a:t>, 2014:554).</a:t>
            </a:r>
          </a:p>
          <a:p>
            <a:endParaRPr lang="tr-TR" dirty="0"/>
          </a:p>
        </p:txBody>
      </p:sp>
    </p:spTree>
    <p:extLst>
      <p:ext uri="{BB962C8B-B14F-4D97-AF65-F5344CB8AC3E}">
        <p14:creationId xmlns:p14="http://schemas.microsoft.com/office/powerpoint/2010/main" val="24629739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1542361" y="1024568"/>
            <a:ext cx="9166034" cy="3447098"/>
          </a:xfrm>
          <a:prstGeom prst="rect">
            <a:avLst/>
          </a:prstGeom>
        </p:spPr>
        <p:txBody>
          <a:bodyPr wrap="square">
            <a:spAutoFit/>
          </a:bodyPr>
          <a:lstStyle/>
          <a:p>
            <a:endParaRPr lang="tr-TR" dirty="0" smtClean="0"/>
          </a:p>
          <a:p>
            <a:r>
              <a:rPr lang="tr-TR" sz="4000" dirty="0" err="1" smtClean="0"/>
              <a:t>Etnografik</a:t>
            </a:r>
            <a:r>
              <a:rPr lang="tr-TR" sz="4000" dirty="0" smtClean="0"/>
              <a:t> Araştırmada Güncel Örnekler:</a:t>
            </a:r>
          </a:p>
          <a:p>
            <a:endParaRPr lang="tr-TR" sz="4000" dirty="0" smtClean="0"/>
          </a:p>
          <a:p>
            <a:r>
              <a:rPr lang="tr-TR" sz="4000" dirty="0" err="1" smtClean="0"/>
              <a:t>Loic</a:t>
            </a:r>
            <a:r>
              <a:rPr lang="tr-TR" sz="4000" dirty="0" smtClean="0"/>
              <a:t> </a:t>
            </a:r>
            <a:r>
              <a:rPr lang="tr-TR" sz="4000" dirty="0" err="1"/>
              <a:t>Wacquant’ın</a:t>
            </a:r>
            <a:r>
              <a:rPr lang="tr-TR" sz="4000" dirty="0"/>
              <a:t> Ruh ve Beden: Acemi bir </a:t>
            </a:r>
            <a:r>
              <a:rPr lang="tr-TR" sz="4000" dirty="0" err="1"/>
              <a:t>Böksörün</a:t>
            </a:r>
            <a:r>
              <a:rPr lang="tr-TR" sz="4000" dirty="0"/>
              <a:t> Defterleri (2012)</a:t>
            </a:r>
          </a:p>
        </p:txBody>
      </p:sp>
    </p:spTree>
    <p:extLst>
      <p:ext uri="{BB962C8B-B14F-4D97-AF65-F5344CB8AC3E}">
        <p14:creationId xmlns:p14="http://schemas.microsoft.com/office/powerpoint/2010/main" val="14853533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kdörtgen 1"/>
          <p:cNvSpPr/>
          <p:nvPr/>
        </p:nvSpPr>
        <p:spPr>
          <a:xfrm>
            <a:off x="3393195" y="2357610"/>
            <a:ext cx="4472848" cy="923330"/>
          </a:xfrm>
          <a:prstGeom prst="rect">
            <a:avLst/>
          </a:prstGeom>
        </p:spPr>
        <p:txBody>
          <a:bodyPr wrap="square">
            <a:spAutoFit/>
          </a:bodyPr>
          <a:lstStyle/>
          <a:p>
            <a:r>
              <a:rPr lang="tr-TR" sz="5400" dirty="0">
                <a:latin typeface="Times New Roman" panose="02020603050405020304" pitchFamily="18" charset="0"/>
                <a:cs typeface="Times New Roman" panose="02020603050405020304" pitchFamily="18" charset="0"/>
              </a:rPr>
              <a:t>GÖZLEM</a:t>
            </a:r>
          </a:p>
        </p:txBody>
      </p:sp>
    </p:spTree>
    <p:extLst>
      <p:ext uri="{BB962C8B-B14F-4D97-AF65-F5344CB8AC3E}">
        <p14:creationId xmlns:p14="http://schemas.microsoft.com/office/powerpoint/2010/main" val="13860562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232012"/>
            <a:ext cx="7254922" cy="6482687"/>
          </a:xfrm>
        </p:spPr>
        <p:txBody>
          <a:bodyPr>
            <a:normAutofit/>
          </a:bodyPr>
          <a:lstStyle/>
          <a:p>
            <a:pPr algn="just"/>
            <a:r>
              <a:rPr lang="en-US" sz="2400" dirty="0" err="1">
                <a:latin typeface="Times New Roman" panose="02020603050405020304" pitchFamily="18" charset="0"/>
                <a:cs typeface="Times New Roman" panose="02020603050405020304" pitchFamily="18" charset="0"/>
              </a:rPr>
              <a:t>Loic</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Wacquant’ın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Ruh</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ve</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Beden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Acemi</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bir</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Böksörün</a:t>
            </a:r>
            <a:r>
              <a:rPr lang="en-US" sz="2400" dirty="0">
                <a:latin typeface="Times New Roman" panose="02020603050405020304" pitchFamily="18" charset="0"/>
                <a:cs typeface="Times New Roman" panose="02020603050405020304" pitchFamily="18" charset="0"/>
              </a:rPr>
              <a:t> </a:t>
            </a:r>
            <a:r>
              <a:rPr lang="en-US" sz="2400" dirty="0" err="1">
                <a:latin typeface="Times New Roman" panose="02020603050405020304" pitchFamily="18" charset="0"/>
                <a:cs typeface="Times New Roman" panose="02020603050405020304" pitchFamily="18" charset="0"/>
              </a:rPr>
              <a:t>Defterleri</a:t>
            </a:r>
            <a:r>
              <a:rPr lang="en-US" sz="2400" dirty="0">
                <a:latin typeface="Times New Roman" panose="02020603050405020304" pitchFamily="18" charset="0"/>
                <a:cs typeface="Times New Roman" panose="02020603050405020304" pitchFamily="18" charset="0"/>
              </a:rPr>
              <a:t> (2012</a:t>
            </a:r>
            <a:r>
              <a:rPr lang="en-US" sz="2400" dirty="0" smtClean="0">
                <a:latin typeface="Times New Roman" panose="02020603050405020304" pitchFamily="18" charset="0"/>
                <a:cs typeface="Times New Roman" panose="02020603050405020304" pitchFamily="18" charset="0"/>
              </a:rPr>
              <a:t>)</a:t>
            </a:r>
            <a:endParaRPr lang="tr-TR"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 </a:t>
            </a:r>
            <a:r>
              <a:rPr lang="en-US" sz="2000" dirty="0" smtClean="0">
                <a:latin typeface="Times New Roman" panose="02020603050405020304" pitchFamily="18" charset="0"/>
                <a:cs typeface="Times New Roman" panose="02020603050405020304" pitchFamily="18" charset="0"/>
              </a:rPr>
              <a:t>“</a:t>
            </a:r>
            <a:r>
              <a:rPr lang="en-US" sz="2000" dirty="0" err="1">
                <a:latin typeface="Times New Roman" panose="02020603050405020304" pitchFamily="18" charset="0"/>
                <a:cs typeface="Times New Roman" panose="02020603050405020304" pitchFamily="18" charset="0"/>
              </a:rPr>
              <a:t>Aylar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boyu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yerel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sahneyi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gözlemleyebilmek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için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kendimi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sokuşturabileceğim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yer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aradıktan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sonra</a:t>
            </a:r>
            <a:r>
              <a:rPr lang="en-US" sz="2000" dirty="0">
                <a:latin typeface="Times New Roman" panose="02020603050405020304" pitchFamily="18" charset="0"/>
                <a:cs typeface="Times New Roman" panose="02020603050405020304" pitchFamily="18" charset="0"/>
              </a:rPr>
              <a:t> judo </a:t>
            </a:r>
            <a:r>
              <a:rPr lang="en-US" sz="2000" dirty="0" err="1">
                <a:latin typeface="Times New Roman" panose="02020603050405020304" pitchFamily="18" charset="0"/>
                <a:cs typeface="Times New Roman" panose="02020603050405020304" pitchFamily="18" charset="0"/>
              </a:rPr>
              <a:t>yapan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Fransız</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arkadaş</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beni</a:t>
            </a:r>
            <a:r>
              <a:rPr lang="en-US" sz="2000" dirty="0">
                <a:latin typeface="Times New Roman" panose="02020603050405020304" pitchFamily="18" charset="0"/>
                <a:cs typeface="Times New Roman" panose="02020603050405020304" pitchFamily="18" charset="0"/>
              </a:rPr>
              <a:t> 63. </a:t>
            </a:r>
            <a:r>
              <a:rPr lang="en-US" sz="2000" dirty="0" err="1">
                <a:latin typeface="Times New Roman" panose="02020603050405020304" pitchFamily="18" charset="0"/>
                <a:cs typeface="Times New Roman" panose="02020603050405020304" pitchFamily="18" charset="0"/>
              </a:rPr>
              <a:t>Cadde’de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evimin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iki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blok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ötesinde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ama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farklı</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gezegendeki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salona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götürdü</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Meraktan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etrafta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takılıp</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mahalledeki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genç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erkeklerle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tanışabilmenin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kabul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edilebilir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tek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yolu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gibi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göründüğünden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hemen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yazıldım</a:t>
            </a:r>
            <a:r>
              <a:rPr lang="en-US" sz="2000" dirty="0">
                <a:latin typeface="Times New Roman" panose="02020603050405020304" pitchFamily="18" charset="0"/>
                <a:cs typeface="Times New Roman" panose="02020603050405020304" pitchFamily="18" charset="0"/>
              </a:rPr>
              <a:t>. İlk </a:t>
            </a:r>
            <a:r>
              <a:rPr lang="en-US" sz="2000" dirty="0" err="1">
                <a:latin typeface="Times New Roman" panose="02020603050405020304" pitchFamily="18" charset="0"/>
                <a:cs typeface="Times New Roman" panose="02020603050405020304" pitchFamily="18" charset="0"/>
              </a:rPr>
              <a:t>boks</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idmanımdan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hemen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sonra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etnografik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günlük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tutmaya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başladım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Üç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buçuk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yıl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boyunca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giderek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artan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bir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devamlılıkla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bu</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salona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geleceğim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süreç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içinde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günün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konuşmalarının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etkileşimlerinin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olaylarının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ayrıntılı</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tasvirlerini</a:t>
            </a:r>
            <a:r>
              <a:rPr lang="en-US" sz="2000" dirty="0">
                <a:latin typeface="Times New Roman" panose="02020603050405020304" pitchFamily="18" charset="0"/>
                <a:cs typeface="Times New Roman" panose="02020603050405020304" pitchFamily="18" charset="0"/>
              </a:rPr>
              <a:t> her </a:t>
            </a:r>
            <a:r>
              <a:rPr lang="en-US" sz="2000" dirty="0" err="1">
                <a:latin typeface="Times New Roman" panose="02020603050405020304" pitchFamily="18" charset="0"/>
                <a:cs typeface="Times New Roman" panose="02020603050405020304" pitchFamily="18" charset="0"/>
              </a:rPr>
              <a:t>akşam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saatlerce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vecd</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içinde</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kağıda</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dökerek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iki</a:t>
            </a:r>
            <a:r>
              <a:rPr lang="en-US" sz="2000" dirty="0">
                <a:latin typeface="Times New Roman" panose="02020603050405020304" pitchFamily="18" charset="0"/>
                <a:cs typeface="Times New Roman" panose="02020603050405020304" pitchFamily="18" charset="0"/>
              </a:rPr>
              <a:t> bin </a:t>
            </a:r>
            <a:r>
              <a:rPr lang="en-US" sz="2000" dirty="0" err="1">
                <a:latin typeface="Times New Roman" panose="02020603050405020304" pitchFamily="18" charset="0"/>
                <a:cs typeface="Times New Roman" panose="02020603050405020304" pitchFamily="18" charset="0"/>
              </a:rPr>
              <a:t>üç</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yüz</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sayfa</a:t>
            </a:r>
            <a:r>
              <a:rPr lang="en-US" sz="2000" dirty="0">
                <a:latin typeface="Times New Roman" panose="02020603050405020304" pitchFamily="18" charset="0"/>
                <a:cs typeface="Times New Roman" panose="02020603050405020304" pitchFamily="18" charset="0"/>
              </a:rPr>
              <a:t> ham not </a:t>
            </a:r>
            <a:r>
              <a:rPr lang="en-US" sz="2000" dirty="0" err="1">
                <a:latin typeface="Times New Roman" panose="02020603050405020304" pitchFamily="18" charset="0"/>
                <a:cs typeface="Times New Roman" panose="02020603050405020304" pitchFamily="18" charset="0"/>
              </a:rPr>
              <a:t>toplayacağım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aklımın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ucundan</a:t>
            </a:r>
            <a:r>
              <a:rPr lang="en-US" sz="2000" dirty="0">
                <a:latin typeface="Times New Roman" panose="02020603050405020304" pitchFamily="18" charset="0"/>
                <a:cs typeface="Times New Roman" panose="02020603050405020304" pitchFamily="18" charset="0"/>
              </a:rPr>
              <a:t> bile </a:t>
            </a:r>
            <a:r>
              <a:rPr lang="en-US" sz="2000" dirty="0" err="1">
                <a:latin typeface="Times New Roman" panose="02020603050405020304" pitchFamily="18" charset="0"/>
                <a:cs typeface="Times New Roman" panose="02020603050405020304" pitchFamily="18" charset="0"/>
              </a:rPr>
              <a:t>geçmezdi</a:t>
            </a:r>
            <a:r>
              <a:rPr lang="en-US" sz="2000" dirty="0">
                <a:latin typeface="Times New Roman" panose="02020603050405020304" pitchFamily="18" charset="0"/>
                <a:cs typeface="Times New Roman" panose="02020603050405020304" pitchFamily="18" charset="0"/>
              </a:rPr>
              <a:t>”.</a:t>
            </a:r>
            <a:endParaRPr lang="tr-TR" sz="2000" dirty="0">
              <a:latin typeface="Times New Roman" panose="02020603050405020304" pitchFamily="18" charset="0"/>
              <a:cs typeface="Times New Roman" panose="02020603050405020304" pitchFamily="18" charset="0"/>
            </a:endParaRPr>
          </a:p>
        </p:txBody>
      </p:sp>
      <p:pic>
        <p:nvPicPr>
          <p:cNvPr id="4" name="Picture 3"/>
          <p:cNvPicPr>
            <a:picLocks noChangeAspect="1"/>
          </p:cNvPicPr>
          <p:nvPr/>
        </p:nvPicPr>
        <p:blipFill>
          <a:blip r:embed="rId2"/>
          <a:stretch>
            <a:fillRect/>
          </a:stretch>
        </p:blipFill>
        <p:spPr>
          <a:xfrm>
            <a:off x="8093122" y="232012"/>
            <a:ext cx="3718162" cy="5715000"/>
          </a:xfrm>
          <a:prstGeom prst="rect">
            <a:avLst/>
          </a:prstGeom>
          <a:ln>
            <a:noFill/>
          </a:ln>
          <a:effectLst>
            <a:softEdge rad="112500"/>
          </a:effectLst>
        </p:spPr>
      </p:pic>
    </p:spTree>
    <p:extLst>
      <p:ext uri="{BB962C8B-B14F-4D97-AF65-F5344CB8AC3E}">
        <p14:creationId xmlns:p14="http://schemas.microsoft.com/office/powerpoint/2010/main" val="3334376063"/>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371600" y="109182"/>
            <a:ext cx="9601200" cy="696036"/>
          </a:xfrm>
        </p:spPr>
        <p:txBody>
          <a:bodyPr/>
          <a:lstStyle/>
          <a:p>
            <a:r>
              <a:rPr lang="tr-TR" dirty="0" smtClean="0"/>
              <a:t>KAYNAKÇA</a:t>
            </a:r>
            <a:endParaRPr lang="tr-TR" dirty="0"/>
          </a:p>
        </p:txBody>
      </p:sp>
      <p:sp>
        <p:nvSpPr>
          <p:cNvPr id="3" name="Content Placeholder 2"/>
          <p:cNvSpPr>
            <a:spLocks noGrp="1"/>
          </p:cNvSpPr>
          <p:nvPr>
            <p:ph idx="1"/>
          </p:nvPr>
        </p:nvSpPr>
        <p:spPr>
          <a:xfrm>
            <a:off x="1371600" y="805217"/>
            <a:ext cx="9601200" cy="5895833"/>
          </a:xfrm>
        </p:spPr>
        <p:txBody>
          <a:bodyPr>
            <a:noAutofit/>
          </a:bodyPr>
          <a:lstStyle/>
          <a:p>
            <a:r>
              <a:rPr lang="tr-TR" sz="2000" dirty="0" err="1" smtClean="0"/>
              <a:t>Harmanşah</a:t>
            </a:r>
            <a:r>
              <a:rPr lang="tr-TR" sz="2000" dirty="0" smtClean="0"/>
              <a:t>, R., </a:t>
            </a:r>
            <a:r>
              <a:rPr lang="tr-TR" sz="2000" dirty="0" err="1" smtClean="0"/>
              <a:t>Nahya</a:t>
            </a:r>
            <a:r>
              <a:rPr lang="tr-TR" sz="2000" dirty="0" smtClean="0"/>
              <a:t>, Z. N. (2016). </a:t>
            </a:r>
            <a:r>
              <a:rPr lang="tr-TR" sz="2000" dirty="0" err="1" smtClean="0"/>
              <a:t>Etnografik</a:t>
            </a:r>
            <a:r>
              <a:rPr lang="tr-TR" sz="2000" dirty="0" smtClean="0"/>
              <a:t> Hikayeler. İstanbul: Metis.</a:t>
            </a:r>
          </a:p>
          <a:p>
            <a:r>
              <a:rPr lang="tr-TR" sz="2000" dirty="0" smtClean="0"/>
              <a:t>Hart, K. (2011). Modernliği Dokumak: Bir Batı Anadolu Köyünde Hayat, Aşk, Emek. İstanbul: Koç Üniversitesi Yayınları.</a:t>
            </a:r>
          </a:p>
          <a:p>
            <a:r>
              <a:rPr lang="tr-TR" sz="2000" dirty="0" smtClean="0"/>
              <a:t>Özdemir, G. Y.(2001</a:t>
            </a:r>
            <a:r>
              <a:rPr lang="tr-TR" sz="2000" dirty="0"/>
              <a:t>). Mavi </a:t>
            </a:r>
            <a:r>
              <a:rPr lang="tr-TR" sz="2000" dirty="0" smtClean="0"/>
              <a:t>Yakalı İşçiler Üzerine Çalışmalarda Eleştirel </a:t>
            </a:r>
            <a:r>
              <a:rPr lang="tr-TR" sz="2000" dirty="0" err="1" smtClean="0"/>
              <a:t>Etnografi</a:t>
            </a:r>
            <a:r>
              <a:rPr lang="tr-TR" sz="2000" dirty="0"/>
              <a:t>: </a:t>
            </a:r>
            <a:r>
              <a:rPr lang="tr-TR" sz="2000" dirty="0" err="1" smtClean="0"/>
              <a:t>Yöntembilimsel</a:t>
            </a:r>
            <a:r>
              <a:rPr lang="tr-TR" sz="2000" dirty="0" smtClean="0"/>
              <a:t> </a:t>
            </a:r>
            <a:r>
              <a:rPr lang="tr-TR" sz="2000" dirty="0"/>
              <a:t>ve </a:t>
            </a:r>
            <a:r>
              <a:rPr lang="tr-TR" sz="2000" dirty="0" smtClean="0"/>
              <a:t>Politik Açılımlar/Sorunlar. </a:t>
            </a:r>
            <a:r>
              <a:rPr lang="tr-TR" sz="2000" dirty="0" err="1" smtClean="0"/>
              <a:t>Praksis</a:t>
            </a:r>
            <a:r>
              <a:rPr lang="tr-TR" sz="2000" dirty="0" smtClean="0"/>
              <a:t> (4). S.332-346.</a:t>
            </a:r>
          </a:p>
          <a:p>
            <a:r>
              <a:rPr lang="tr-TR" sz="2000" dirty="0" err="1" smtClean="0"/>
              <a:t>Punch</a:t>
            </a:r>
            <a:r>
              <a:rPr lang="tr-TR" sz="2000" dirty="0" smtClean="0"/>
              <a:t>, K. F. (2016). Sosyal Araştırmalara Giriş: Nicel ve Nitel Yaklaşımlar. (çev. D. Bayrak, H. B. Arslan ve Z. Akyüz). Ankara: Siyasal Kitabevi.</a:t>
            </a:r>
          </a:p>
          <a:p>
            <a:r>
              <a:rPr lang="tr-TR" sz="2000" dirty="0" err="1" smtClean="0"/>
              <a:t>Neuman</a:t>
            </a:r>
            <a:r>
              <a:rPr lang="tr-TR" sz="2000" dirty="0" smtClean="0"/>
              <a:t>, W. L. (2014). Toplumsal Araştırma Yöntemleri: Nitel ve Nicel Yaklaşımlar. (çev. S. Özge). Ankara: Yayın Odası.</a:t>
            </a:r>
          </a:p>
          <a:p>
            <a:r>
              <a:rPr lang="tr-TR" sz="2000" dirty="0" err="1" smtClean="0"/>
              <a:t>Whyte</a:t>
            </a:r>
            <a:r>
              <a:rPr lang="tr-TR" sz="2000" dirty="0" smtClean="0"/>
              <a:t>, W. F. (2017). </a:t>
            </a:r>
            <a:r>
              <a:rPr lang="tr-TR" sz="2000" dirty="0" err="1" smtClean="0"/>
              <a:t>Köşebaşı</a:t>
            </a:r>
            <a:r>
              <a:rPr lang="tr-TR" sz="2000" dirty="0" smtClean="0"/>
              <a:t> Toplumu: Bir İtalyan Kenar Mahallesinin Toplumsal Yapısı. (çev. Dara </a:t>
            </a:r>
            <a:r>
              <a:rPr lang="tr-TR" sz="2000" dirty="0" err="1" smtClean="0"/>
              <a:t>Elhüseyni</a:t>
            </a:r>
            <a:r>
              <a:rPr lang="tr-TR" sz="2000" dirty="0" smtClean="0"/>
              <a:t>). </a:t>
            </a:r>
            <a:r>
              <a:rPr lang="tr-TR" sz="2000" dirty="0" err="1" smtClean="0"/>
              <a:t>Ankara:Heretik</a:t>
            </a:r>
            <a:r>
              <a:rPr lang="tr-TR" sz="2000" dirty="0" smtClean="0"/>
              <a:t>.</a:t>
            </a:r>
          </a:p>
          <a:p>
            <a:endParaRPr lang="tr-TR" sz="2400" dirty="0"/>
          </a:p>
        </p:txBody>
      </p:sp>
    </p:spTree>
    <p:extLst>
      <p:ext uri="{BB962C8B-B14F-4D97-AF65-F5344CB8AC3E}">
        <p14:creationId xmlns:p14="http://schemas.microsoft.com/office/powerpoint/2010/main" val="39088787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Gözlem Tekniklerinin Türleri</a:t>
            </a:r>
            <a:endParaRPr lang="tr-TR" dirty="0"/>
          </a:p>
        </p:txBody>
      </p:sp>
      <p:sp>
        <p:nvSpPr>
          <p:cNvPr id="3" name="İçerik Yer Tutucusu 2"/>
          <p:cNvSpPr>
            <a:spLocks noGrp="1"/>
          </p:cNvSpPr>
          <p:nvPr>
            <p:ph idx="1"/>
          </p:nvPr>
        </p:nvSpPr>
        <p:spPr/>
        <p:txBody>
          <a:bodyPr/>
          <a:lstStyle/>
          <a:p>
            <a:pPr lvl="0" algn="just"/>
            <a:r>
              <a:rPr lang="en-US" sz="2000" dirty="0">
                <a:latin typeface="Times New Roman" panose="02020603050405020304" pitchFamily="18" charset="0"/>
                <a:cs typeface="Times New Roman" panose="02020603050405020304" pitchFamily="18" charset="0"/>
              </a:rPr>
              <a:t>Adler </a:t>
            </a:r>
            <a:r>
              <a:rPr lang="en-US" sz="2000" dirty="0" err="1">
                <a:latin typeface="Times New Roman" panose="02020603050405020304" pitchFamily="18" charset="0"/>
                <a:cs typeface="Times New Roman" panose="02020603050405020304" pitchFamily="18" charset="0"/>
              </a:rPr>
              <a:t>ve</a:t>
            </a:r>
            <a:r>
              <a:rPr lang="en-US" sz="2000" dirty="0">
                <a:latin typeface="Times New Roman" panose="02020603050405020304" pitchFamily="18" charset="0"/>
                <a:cs typeface="Times New Roman" panose="02020603050405020304" pitchFamily="18" charset="0"/>
              </a:rPr>
              <a:t> Adler</a:t>
            </a:r>
            <a:r>
              <a:rPr lang="tr-TR" sz="2000" dirty="0">
                <a:latin typeface="Times New Roman" panose="02020603050405020304" pitchFamily="18" charset="0"/>
                <a:cs typeface="Times New Roman" panose="02020603050405020304" pitchFamily="18" charset="0"/>
              </a:rPr>
              <a:t> </a:t>
            </a:r>
            <a:r>
              <a:rPr lang="en-US" sz="2000" dirty="0">
                <a:latin typeface="Times New Roman" panose="02020603050405020304" pitchFamily="18" charset="0"/>
                <a:cs typeface="Times New Roman" panose="02020603050405020304" pitchFamily="18" charset="0"/>
              </a:rPr>
              <a:t>(1994)</a:t>
            </a:r>
            <a:r>
              <a:rPr lang="tr-TR"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gözlem</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tekniklerinin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çeşitliliğini</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göstermek</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için</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gözlemsel</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sınıflandırma</a:t>
            </a:r>
            <a:r>
              <a:rPr lang="tr-TR" sz="2000" dirty="0" err="1">
                <a:latin typeface="Times New Roman" panose="02020603050405020304" pitchFamily="18" charset="0"/>
                <a:cs typeface="Times New Roman" panose="02020603050405020304" pitchFamily="18" charset="0"/>
              </a:rPr>
              <a:t>lar</a:t>
            </a:r>
            <a:r>
              <a:rPr lang="en-US" sz="2000" dirty="0">
                <a:latin typeface="Times New Roman" panose="02020603050405020304" pitchFamily="18" charset="0"/>
                <a:cs typeface="Times New Roman" panose="02020603050405020304" pitchFamily="18" charset="0"/>
              </a:rPr>
              <a:t> </a:t>
            </a:r>
            <a:r>
              <a:rPr lang="en-US" sz="2000" dirty="0" err="1">
                <a:latin typeface="Times New Roman" panose="02020603050405020304" pitchFamily="18" charset="0"/>
                <a:cs typeface="Times New Roman" panose="02020603050405020304" pitchFamily="18" charset="0"/>
              </a:rPr>
              <a:t>gerçekleştirmiştir</a:t>
            </a:r>
            <a:r>
              <a:rPr lang="tr-TR" sz="2000" dirty="0">
                <a:latin typeface="Times New Roman" panose="02020603050405020304" pitchFamily="18" charset="0"/>
                <a:cs typeface="Times New Roman" panose="02020603050405020304" pitchFamily="18" charset="0"/>
              </a:rPr>
              <a:t> (aktaran </a:t>
            </a:r>
            <a:r>
              <a:rPr lang="tr-TR" sz="2000" dirty="0" err="1">
                <a:latin typeface="Times New Roman" panose="02020603050405020304" pitchFamily="18" charset="0"/>
                <a:cs typeface="Times New Roman" panose="02020603050405020304" pitchFamily="18" charset="0"/>
              </a:rPr>
              <a:t>Punch</a:t>
            </a:r>
            <a:r>
              <a:rPr lang="tr-TR" sz="2000" dirty="0">
                <a:latin typeface="Times New Roman" panose="02020603050405020304" pitchFamily="18" charset="0"/>
                <a:cs typeface="Times New Roman" panose="02020603050405020304" pitchFamily="18" charset="0"/>
              </a:rPr>
              <a:t>, 2016:174-175).</a:t>
            </a:r>
          </a:p>
          <a:p>
            <a:pPr marL="0" lvl="0" indent="0" algn="just">
              <a:buNone/>
            </a:pPr>
            <a:endParaRPr lang="tr-TR" sz="2000" dirty="0">
              <a:latin typeface="Times New Roman" panose="02020603050405020304" pitchFamily="18" charset="0"/>
              <a:cs typeface="Times New Roman" panose="02020603050405020304" pitchFamily="18" charset="0"/>
            </a:endParaRPr>
          </a:p>
          <a:p>
            <a:pPr algn="just"/>
            <a:r>
              <a:rPr lang="tr-TR" sz="2000" dirty="0">
                <a:latin typeface="Times New Roman" panose="02020603050405020304" pitchFamily="18" charset="0"/>
                <a:cs typeface="Times New Roman" panose="02020603050405020304" pitchFamily="18" charset="0"/>
              </a:rPr>
              <a:t>Biçimsel Sosyoloji</a:t>
            </a:r>
          </a:p>
          <a:p>
            <a:pPr algn="just"/>
            <a:r>
              <a:rPr lang="tr-TR" sz="2000" dirty="0" err="1">
                <a:latin typeface="Times New Roman" panose="02020603050405020304" pitchFamily="18" charset="0"/>
                <a:cs typeface="Times New Roman" panose="02020603050405020304" pitchFamily="18" charset="0"/>
              </a:rPr>
              <a:t>Dramaturjik</a:t>
            </a:r>
            <a:r>
              <a:rPr lang="tr-TR" sz="2000" dirty="0">
                <a:latin typeface="Times New Roman" panose="02020603050405020304" pitchFamily="18" charset="0"/>
                <a:cs typeface="Times New Roman" panose="02020603050405020304" pitchFamily="18" charset="0"/>
              </a:rPr>
              <a:t> Sosyoloji</a:t>
            </a:r>
          </a:p>
          <a:p>
            <a:pPr algn="just"/>
            <a:r>
              <a:rPr lang="tr-TR" sz="2000" dirty="0">
                <a:latin typeface="Times New Roman" panose="02020603050405020304" pitchFamily="18" charset="0"/>
                <a:cs typeface="Times New Roman" panose="02020603050405020304" pitchFamily="18" charset="0"/>
              </a:rPr>
              <a:t>Kamusal alan çalışmaları</a:t>
            </a:r>
          </a:p>
          <a:p>
            <a:pPr algn="just"/>
            <a:r>
              <a:rPr lang="tr-TR" sz="2000" dirty="0" err="1">
                <a:latin typeface="Times New Roman" panose="02020603050405020304" pitchFamily="18" charset="0"/>
                <a:cs typeface="Times New Roman" panose="02020603050405020304" pitchFamily="18" charset="0"/>
              </a:rPr>
              <a:t>Etnografi</a:t>
            </a:r>
            <a:r>
              <a:rPr lang="tr-TR" sz="2000" dirty="0">
                <a:latin typeface="Times New Roman" panose="02020603050405020304" pitchFamily="18" charset="0"/>
                <a:cs typeface="Times New Roman" panose="02020603050405020304" pitchFamily="18" charset="0"/>
              </a:rPr>
              <a:t> çalışmaları</a:t>
            </a:r>
          </a:p>
          <a:p>
            <a:endParaRPr lang="tr-TR" dirty="0"/>
          </a:p>
        </p:txBody>
      </p:sp>
    </p:spTree>
    <p:extLst>
      <p:ext uri="{BB962C8B-B14F-4D97-AF65-F5344CB8AC3E}">
        <p14:creationId xmlns:p14="http://schemas.microsoft.com/office/powerpoint/2010/main" val="1541493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493773" y="840775"/>
            <a:ext cx="8911687" cy="1280890"/>
          </a:xfrm>
        </p:spPr>
        <p:txBody>
          <a:bodyPr/>
          <a:lstStyle/>
          <a:p>
            <a:r>
              <a:rPr lang="tr-TR" dirty="0" smtClean="0"/>
              <a:t>Veri Toplama Teknikleri</a:t>
            </a:r>
            <a:endParaRPr lang="tr-TR" dirty="0"/>
          </a:p>
        </p:txBody>
      </p:sp>
      <p:sp>
        <p:nvSpPr>
          <p:cNvPr id="3" name="İçerik Yer Tutucusu 2"/>
          <p:cNvSpPr>
            <a:spLocks noGrp="1"/>
          </p:cNvSpPr>
          <p:nvPr>
            <p:ph idx="1"/>
          </p:nvPr>
        </p:nvSpPr>
        <p:spPr/>
        <p:txBody>
          <a:bodyPr>
            <a:normAutofit lnSpcReduction="10000"/>
          </a:bodyPr>
          <a:lstStyle/>
          <a:p>
            <a:pPr marL="0" indent="0">
              <a:buNone/>
            </a:pPr>
            <a:r>
              <a:rPr lang="tr-TR" dirty="0" smtClean="0">
                <a:solidFill>
                  <a:srgbClr val="00B0F0"/>
                </a:solidFill>
              </a:rPr>
              <a:t>	</a:t>
            </a:r>
            <a:r>
              <a:rPr lang="tr-TR" sz="2000" dirty="0" smtClean="0">
                <a:solidFill>
                  <a:srgbClr val="00B0F0"/>
                </a:solidFill>
              </a:rPr>
              <a:t>1. Nicel Araştırmalarda Kullanılan Veri Toplama Teknikleri</a:t>
            </a:r>
          </a:p>
          <a:p>
            <a:r>
              <a:rPr lang="tr-TR" sz="2000" dirty="0" smtClean="0"/>
              <a:t>A. Literatür tarama</a:t>
            </a:r>
          </a:p>
          <a:p>
            <a:r>
              <a:rPr lang="tr-TR" sz="2000" dirty="0" smtClean="0"/>
              <a:t>B. Belge inceleme</a:t>
            </a:r>
          </a:p>
          <a:p>
            <a:r>
              <a:rPr lang="tr-TR" sz="2000" dirty="0" smtClean="0"/>
              <a:t>C. Anket tekniği</a:t>
            </a:r>
          </a:p>
          <a:p>
            <a:pPr marL="0" indent="0">
              <a:buNone/>
            </a:pPr>
            <a:r>
              <a:rPr lang="tr-TR" sz="2000" dirty="0" smtClean="0">
                <a:solidFill>
                  <a:srgbClr val="00B0F0"/>
                </a:solidFill>
              </a:rPr>
              <a:t>	2. Nitel </a:t>
            </a:r>
            <a:r>
              <a:rPr lang="tr-TR" sz="2000" dirty="0">
                <a:solidFill>
                  <a:srgbClr val="00B0F0"/>
                </a:solidFill>
              </a:rPr>
              <a:t>Araştırmalarda Kullanılan Veri Toplama </a:t>
            </a:r>
            <a:r>
              <a:rPr lang="tr-TR" sz="2000" dirty="0" smtClean="0">
                <a:solidFill>
                  <a:srgbClr val="00B0F0"/>
                </a:solidFill>
              </a:rPr>
              <a:t>Teknikleri</a:t>
            </a:r>
          </a:p>
          <a:p>
            <a:r>
              <a:rPr lang="tr-TR" sz="2000" dirty="0" smtClean="0"/>
              <a:t>A. Literatür tarama</a:t>
            </a:r>
          </a:p>
          <a:p>
            <a:r>
              <a:rPr lang="tr-TR" sz="2000" dirty="0" smtClean="0"/>
              <a:t>B. Gözlem tekniği (açık ya da gizli katılımlı gözlem)</a:t>
            </a:r>
          </a:p>
          <a:p>
            <a:r>
              <a:rPr lang="tr-TR" sz="2000" dirty="0" smtClean="0"/>
              <a:t>C. Görüşme tekniği</a:t>
            </a:r>
          </a:p>
          <a:p>
            <a:pPr marL="0" indent="0">
              <a:buNone/>
            </a:pPr>
            <a:r>
              <a:rPr lang="tr-TR" sz="2000" dirty="0" smtClean="0"/>
              <a:t>	</a:t>
            </a:r>
            <a:r>
              <a:rPr lang="tr-TR" sz="2000" dirty="0" smtClean="0">
                <a:solidFill>
                  <a:srgbClr val="00B0F0"/>
                </a:solidFill>
              </a:rPr>
              <a:t>3. Karma Veri Tekniği</a:t>
            </a:r>
          </a:p>
          <a:p>
            <a:endParaRPr lang="tr-TR" dirty="0"/>
          </a:p>
          <a:p>
            <a:endParaRPr lang="tr-TR" dirty="0"/>
          </a:p>
        </p:txBody>
      </p:sp>
    </p:spTree>
    <p:extLst>
      <p:ext uri="{BB962C8B-B14F-4D97-AF65-F5344CB8AC3E}">
        <p14:creationId xmlns:p14="http://schemas.microsoft.com/office/powerpoint/2010/main" val="18269952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Gözlem Tekniği</a:t>
            </a:r>
            <a:endParaRPr lang="tr-TR" dirty="0"/>
          </a:p>
        </p:txBody>
      </p:sp>
      <p:sp>
        <p:nvSpPr>
          <p:cNvPr id="3" name="İçerik Yer Tutucusu 2"/>
          <p:cNvSpPr>
            <a:spLocks noGrp="1"/>
          </p:cNvSpPr>
          <p:nvPr>
            <p:ph idx="1"/>
          </p:nvPr>
        </p:nvSpPr>
        <p:spPr/>
        <p:txBody>
          <a:bodyPr>
            <a:normAutofit/>
          </a:bodyPr>
          <a:lstStyle/>
          <a:p>
            <a:r>
              <a:rPr lang="tr-TR" sz="2000" dirty="0" smtClean="0"/>
              <a:t>Gözlem tekniği ile veri toplama belli bir alanda gerçekleşen yaşantıyı tüm yönleri ile gözlemleyebilmeyi betimleme amacı ile yapıldığı gibi, gerçekliğin anlamlandırılması ve açıklanması amacı ile de yapılabilir. Bu iki yönelim gözlem yapmanın süresini belirlemede etkili olur. </a:t>
            </a:r>
          </a:p>
          <a:p>
            <a:r>
              <a:rPr lang="tr-TR" sz="2000" dirty="0" smtClean="0"/>
              <a:t>Salt betimleme düzeyinde yapılacak araştırmada gözlem süresi kısa olurken, açıklama ve açımlama yapma düzleminde gerçekleştirilecek araştırmalarda gözlem süresi daha uzun olabilir. Gözlem tekniği daha çok </a:t>
            </a:r>
            <a:r>
              <a:rPr lang="tr-TR" sz="2000" dirty="0" err="1" smtClean="0"/>
              <a:t>etnografik</a:t>
            </a:r>
            <a:r>
              <a:rPr lang="tr-TR" sz="2000" dirty="0" smtClean="0"/>
              <a:t> araştırmalarda kullanıldığı gibi diğer araştırmalarda da ek ya da tamamlayıcı teknik olarak kullanılabilmektedir.  </a:t>
            </a:r>
            <a:endParaRPr lang="tr-TR" sz="2000" dirty="0"/>
          </a:p>
        </p:txBody>
      </p:sp>
    </p:spTree>
    <p:extLst>
      <p:ext uri="{BB962C8B-B14F-4D97-AF65-F5344CB8AC3E}">
        <p14:creationId xmlns:p14="http://schemas.microsoft.com/office/powerpoint/2010/main" val="1497716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Yapılandırılmış ve Yapılandırılmamış Gözlem</a:t>
            </a:r>
          </a:p>
        </p:txBody>
      </p:sp>
      <p:sp>
        <p:nvSpPr>
          <p:cNvPr id="3" name="İçerik Yer Tutucusu 2"/>
          <p:cNvSpPr>
            <a:spLocks noGrp="1"/>
          </p:cNvSpPr>
          <p:nvPr>
            <p:ph idx="1"/>
          </p:nvPr>
        </p:nvSpPr>
        <p:spPr/>
        <p:txBody>
          <a:bodyPr>
            <a:normAutofit/>
          </a:bodyPr>
          <a:lstStyle/>
          <a:p>
            <a:r>
              <a:rPr lang="tr-TR" sz="2000" dirty="0"/>
              <a:t>Nicel yaklaşımlarda, yapılandırılmış ve çokça </a:t>
            </a:r>
            <a:r>
              <a:rPr lang="tr-TR" sz="2000" dirty="0" err="1"/>
              <a:t>ayrıntılandırılmış</a:t>
            </a:r>
            <a:r>
              <a:rPr lang="tr-TR" sz="2000" dirty="0"/>
              <a:t>, gözlem planları kullanılmaktadır. Bu yaklaşım seçildiğinde, araştırmacı, hazırda bulunan gözlem planlarından birini kullanıp kullanmayacağına veya tümüyle özel bir plan geliştirip geliştirmeyeceğine karar vermelidir.</a:t>
            </a:r>
          </a:p>
          <a:p>
            <a:r>
              <a:rPr lang="tr-TR" sz="2000" dirty="0"/>
              <a:t>Nitel yaklaşımlarda gözlemde, araştırmacı önceden belirlenmiş kategori ve sınıflandırmalar kullanmaz; daha doğal, açık uçlu bir tarzda gözlem yapar. Kayıt tekniği ne olursa olsun, davranışlar, bir dizi eylem ve olayların doğal akışı içinde gözlemlenir. </a:t>
            </a:r>
          </a:p>
          <a:p>
            <a:endParaRPr lang="tr-TR" sz="2000" dirty="0"/>
          </a:p>
        </p:txBody>
      </p:sp>
    </p:spTree>
    <p:extLst>
      <p:ext uri="{BB962C8B-B14F-4D97-AF65-F5344CB8AC3E}">
        <p14:creationId xmlns:p14="http://schemas.microsoft.com/office/powerpoint/2010/main" val="26226706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t>Yapılandırılmış ve Yapılandırılmamış Gözlem</a:t>
            </a:r>
          </a:p>
        </p:txBody>
      </p:sp>
      <p:sp>
        <p:nvSpPr>
          <p:cNvPr id="3" name="İçerik Yer Tutucusu 2"/>
          <p:cNvSpPr>
            <a:spLocks noGrp="1"/>
          </p:cNvSpPr>
          <p:nvPr>
            <p:ph idx="1"/>
          </p:nvPr>
        </p:nvSpPr>
        <p:spPr/>
        <p:txBody>
          <a:bodyPr>
            <a:normAutofit fontScale="92500" lnSpcReduction="10000"/>
          </a:bodyPr>
          <a:lstStyle/>
          <a:p>
            <a:r>
              <a:rPr lang="tr-TR" sz="2000" dirty="0"/>
              <a:t>Gözlem yapılandırılmamış olduğunda, süreci bir dizi farklı faaliyet takip eder. </a:t>
            </a:r>
          </a:p>
          <a:p>
            <a:r>
              <a:rPr lang="tr-TR" sz="2000" dirty="0"/>
              <a:t>Bir ortam seçmek ve o ortama girmek ile başlayıp, gözlem ve kayıtla devam eder.</a:t>
            </a:r>
          </a:p>
          <a:p>
            <a:r>
              <a:rPr lang="tr-TR" sz="2000" dirty="0"/>
              <a:t>Araştırma ilerledikçe, gözlemin niteliği değişir, daha fazla seçici gözlem gerektiren, araştırma sorularının belirginleşmesine yol açan odak noktası belirginleşir. </a:t>
            </a:r>
          </a:p>
          <a:p>
            <a:r>
              <a:rPr lang="tr-TR" sz="2000" dirty="0" err="1"/>
              <a:t>Etnografik</a:t>
            </a:r>
            <a:r>
              <a:rPr lang="tr-TR" sz="2000" dirty="0"/>
              <a:t> araştırmanın, kendi rotasında ilerledikçe odaklanmanın gerçekleştiği, özelliği gereği huni benzeri bir yapısı olmalıdır.</a:t>
            </a:r>
          </a:p>
          <a:p>
            <a:r>
              <a:rPr lang="tr-TR" sz="2000" dirty="0"/>
              <a:t>Zamanla araştırma sorusunun geliştirilmesi, dönüştürülmesi gerekebilir. Sonunda kapsamı </a:t>
            </a:r>
            <a:r>
              <a:rPr lang="tr-TR" sz="2000" dirty="0" err="1"/>
              <a:t>netlleşir</a:t>
            </a:r>
            <a:r>
              <a:rPr lang="tr-TR" sz="2000" dirty="0"/>
              <a:t>, sınırları belirginleşir ve içsel yapısı açığa çıkar (</a:t>
            </a:r>
            <a:r>
              <a:rPr lang="tr-TR" sz="2000" dirty="0" err="1"/>
              <a:t>Punch</a:t>
            </a:r>
            <a:r>
              <a:rPr lang="tr-TR" sz="2000" dirty="0"/>
              <a:t>, 2016:175-176). </a:t>
            </a:r>
          </a:p>
          <a:p>
            <a:endParaRPr lang="tr-TR" dirty="0"/>
          </a:p>
        </p:txBody>
      </p:sp>
    </p:spTree>
    <p:extLst>
      <p:ext uri="{BB962C8B-B14F-4D97-AF65-F5344CB8AC3E}">
        <p14:creationId xmlns:p14="http://schemas.microsoft.com/office/powerpoint/2010/main" val="17406609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Araştırmacılar Ne Yapar?</a:t>
            </a:r>
            <a:endParaRPr lang="tr-TR" dirty="0"/>
          </a:p>
        </p:txBody>
      </p:sp>
      <p:sp>
        <p:nvSpPr>
          <p:cNvPr id="3" name="İçerik Yer Tutucusu 2"/>
          <p:cNvSpPr>
            <a:spLocks noGrp="1"/>
          </p:cNvSpPr>
          <p:nvPr>
            <p:ph idx="1"/>
          </p:nvPr>
        </p:nvSpPr>
        <p:spPr>
          <a:xfrm>
            <a:off x="2589212" y="2133599"/>
            <a:ext cx="8915400" cy="4179065"/>
          </a:xfrm>
        </p:spPr>
        <p:txBody>
          <a:bodyPr>
            <a:normAutofit fontScale="77500" lnSpcReduction="20000"/>
          </a:bodyPr>
          <a:lstStyle/>
          <a:p>
            <a:r>
              <a:rPr lang="tr-TR" sz="2600" dirty="0"/>
              <a:t>Her türlü alışılmamış duruma ek olarak, sıradan olayları ve gündelik etkinlikleri doğal ortamlarda gerçekleştikleri sırada gözlemler.</a:t>
            </a:r>
          </a:p>
          <a:p>
            <a:r>
              <a:rPr lang="tr-TR" sz="2600" dirty="0"/>
              <a:t>İncelenen insanlarla doğrudan ilişkiye girer ve saha ortamında günlük toplumsal yaşam sürecini kişisel olarak deneyimler. </a:t>
            </a:r>
          </a:p>
          <a:p>
            <a:r>
              <a:rPr lang="tr-TR" sz="2600" dirty="0"/>
              <a:t>Analitik perspektifi ya da dışarıdan birinin mesafesini korurken, içeriden birinin bakış açısını edinir. </a:t>
            </a:r>
          </a:p>
          <a:p>
            <a:r>
              <a:rPr lang="tr-TR" sz="2600" dirty="0"/>
              <a:t>Olayları kendi toplumsal bağlamlarında bütünlüklü olarak ve teker teker görür. </a:t>
            </a:r>
          </a:p>
          <a:p>
            <a:r>
              <a:rPr lang="tr-TR" sz="2600" dirty="0"/>
              <a:t>Bir saha ortamındaki üyeleri anlar ve onlara dönük empati geliştirir; yalnızca “duygusuz” objektif olguları kaydetmez.</a:t>
            </a:r>
          </a:p>
          <a:p>
            <a:r>
              <a:rPr lang="tr-TR" sz="2600" dirty="0"/>
              <a:t>Hem açık hem de örtük olanı bulmaya çalışır. </a:t>
            </a:r>
          </a:p>
          <a:p>
            <a:r>
              <a:rPr lang="tr-TR" sz="2600" dirty="0"/>
              <a:t>Yüksek düzeylerde kişisel stres, şüphe, etik açmazlar ve muğlaklıkla baş eder. </a:t>
            </a:r>
          </a:p>
          <a:p>
            <a:endParaRPr lang="tr-TR" dirty="0"/>
          </a:p>
        </p:txBody>
      </p:sp>
    </p:spTree>
    <p:extLst>
      <p:ext uri="{BB962C8B-B14F-4D97-AF65-F5344CB8AC3E}">
        <p14:creationId xmlns:p14="http://schemas.microsoft.com/office/powerpoint/2010/main" val="14170503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Saha/Alan Araştırması</a:t>
            </a:r>
            <a:endParaRPr lang="tr-TR" dirty="0"/>
          </a:p>
        </p:txBody>
      </p:sp>
      <p:sp>
        <p:nvSpPr>
          <p:cNvPr id="3" name="İçerik Yer Tutucusu 2"/>
          <p:cNvSpPr>
            <a:spLocks noGrp="1"/>
          </p:cNvSpPr>
          <p:nvPr>
            <p:ph idx="1"/>
          </p:nvPr>
        </p:nvSpPr>
        <p:spPr/>
        <p:txBody>
          <a:bodyPr>
            <a:noAutofit/>
          </a:bodyPr>
          <a:lstStyle/>
          <a:p>
            <a:r>
              <a:rPr lang="tr-TR" sz="2000" dirty="0"/>
              <a:t>“Saha çalışması yapmanın bedeli, para olarak değil, fiziksel ve zihinsel çaba olarak büyüktür. Çok ağır bir iştir. Aynı anda iki hayat yaşamak çok yorucudur” (</a:t>
            </a:r>
            <a:r>
              <a:rPr lang="tr-TR" sz="2000" dirty="0" err="1"/>
              <a:t>Bogdan</a:t>
            </a:r>
            <a:r>
              <a:rPr lang="tr-TR" sz="2000" dirty="0"/>
              <a:t> ve Taylor’dan aktaran </a:t>
            </a:r>
            <a:r>
              <a:rPr lang="tr-TR" sz="2000" dirty="0" err="1"/>
              <a:t>Neuman</a:t>
            </a:r>
            <a:r>
              <a:rPr lang="tr-TR" sz="2000" dirty="0"/>
              <a:t>, 2014:549)</a:t>
            </a:r>
          </a:p>
          <a:p>
            <a:r>
              <a:rPr lang="tr-TR" sz="2000" dirty="0" err="1"/>
              <a:t>Hayano</a:t>
            </a:r>
            <a:r>
              <a:rPr lang="tr-TR" sz="2000" dirty="0"/>
              <a:t> (1982) kumar üzerine yaptığı çalışması ile ilgili şunları söylemiştir: “Artık bir poker masasında otururken, öğretim üyelerinin toplantılarında veya sınıflarımda oturmaktan daha rahat eder hale gelmiştim. Toplumsal yaşamımın büyük bölümü, poker oynamaya odaklanmıştı ve çoğu kez, özellikle çok iyi kazandıktan sonra, kumar salonunda daha fazla zaman geçirmek amacıyla üniversite profesörü olarak işimi bırakma arzusu duyuyordum” (aktaran </a:t>
            </a:r>
            <a:r>
              <a:rPr lang="tr-TR" sz="2000" dirty="0" err="1"/>
              <a:t>Neuman</a:t>
            </a:r>
            <a:r>
              <a:rPr lang="tr-TR" sz="2000" dirty="0"/>
              <a:t>, 2014:551).</a:t>
            </a:r>
          </a:p>
          <a:p>
            <a:endParaRPr lang="tr-TR" sz="2000" dirty="0"/>
          </a:p>
        </p:txBody>
      </p:sp>
    </p:spTree>
    <p:extLst>
      <p:ext uri="{BB962C8B-B14F-4D97-AF65-F5344CB8AC3E}">
        <p14:creationId xmlns:p14="http://schemas.microsoft.com/office/powerpoint/2010/main" val="3126191487"/>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docProps/app.xml><?xml version="1.0" encoding="utf-8"?>
<Properties xmlns="http://schemas.openxmlformats.org/officeDocument/2006/extended-properties" xmlns:vt="http://schemas.openxmlformats.org/officeDocument/2006/docPropsVTypes">
  <Template>Wisp</Template>
  <TotalTime>259</TotalTime>
  <Words>1584</Words>
  <Application>Microsoft Office PowerPoint</Application>
  <PresentationFormat>Geniş ekran</PresentationFormat>
  <Paragraphs>99</Paragraphs>
  <Slides>21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21</vt:i4>
      </vt:variant>
    </vt:vector>
  </HeadingPairs>
  <TitlesOfParts>
    <vt:vector size="26" baseType="lpstr">
      <vt:lpstr>Arial</vt:lpstr>
      <vt:lpstr>Century Gothic</vt:lpstr>
      <vt:lpstr>Times New Roman</vt:lpstr>
      <vt:lpstr>Wingdings 3</vt:lpstr>
      <vt:lpstr>Duman</vt:lpstr>
      <vt:lpstr>ARAŞTIRMA/NİTEL ARAŞTIRMA HAYRİYE ERBAŞ</vt:lpstr>
      <vt:lpstr>PowerPoint Sunusu</vt:lpstr>
      <vt:lpstr>Gözlem Tekniklerinin Türleri</vt:lpstr>
      <vt:lpstr>Veri Toplama Teknikleri</vt:lpstr>
      <vt:lpstr>Gözlem Tekniği</vt:lpstr>
      <vt:lpstr>Yapılandırılmış ve Yapılandırılmamış Gözlem</vt:lpstr>
      <vt:lpstr>Yapılandırılmış ve Yapılandırılmamış Gözlem</vt:lpstr>
      <vt:lpstr>Araştırmacılar Ne Yapar?</vt:lpstr>
      <vt:lpstr>Saha/Alan Araştırması</vt:lpstr>
      <vt:lpstr> Araştırmacı ve yerli/alandaki arasındaki ilişki</vt:lpstr>
      <vt:lpstr>Araştırmacı ve yerli/alandaki arasındaki ilişki?</vt:lpstr>
      <vt:lpstr>Araştırmacı ve yerli/alandaki arasındaki ilişki</vt:lpstr>
      <vt:lpstr>Araştırmacı ve yerli/alandaki arasındaki ilişki</vt:lpstr>
      <vt:lpstr>Araştırmacı ve yerli/alandaki arasındaki ilişki</vt:lpstr>
      <vt:lpstr>Etnografik Araştırma öenekleri</vt:lpstr>
      <vt:lpstr>PowerPoint Sunusu</vt:lpstr>
      <vt:lpstr>Chicago Okulu-1 </vt:lpstr>
      <vt:lpstr>Chicago Okulu-2</vt:lpstr>
      <vt:lpstr>PowerPoint Sunusu</vt:lpstr>
      <vt:lpstr>PowerPoint Sunusu</vt:lpstr>
      <vt:lpstr>KAYNAKÇA</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Bir Araştıma Tekniği Olarak</dc:title>
  <cp:lastModifiedBy>Kullanıcı</cp:lastModifiedBy>
  <cp:revision>31</cp:revision>
  <dcterms:created xsi:type="dcterms:W3CDTF">2018-04-05T09:29:33Z</dcterms:created>
  <dcterms:modified xsi:type="dcterms:W3CDTF">2018-08-02T07:36:28Z</dcterms:modified>
</cp:coreProperties>
</file>