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79" r:id="rId5"/>
    <p:sldId id="282" r:id="rId6"/>
    <p:sldId id="260" r:id="rId7"/>
    <p:sldId id="261" r:id="rId8"/>
    <p:sldId id="262" r:id="rId9"/>
    <p:sldId id="263" r:id="rId10"/>
    <p:sldId id="278" r:id="rId11"/>
    <p:sldId id="280" r:id="rId12"/>
    <p:sldId id="264" r:id="rId13"/>
    <p:sldId id="275" r:id="rId14"/>
    <p:sldId id="276" r:id="rId15"/>
    <p:sldId id="266" r:id="rId16"/>
    <p:sldId id="265" r:id="rId17"/>
    <p:sldId id="267" r:id="rId18"/>
    <p:sldId id="268" r:id="rId19"/>
    <p:sldId id="281" r:id="rId20"/>
    <p:sldId id="269" r:id="rId21"/>
    <p:sldId id="270" r:id="rId22"/>
    <p:sldId id="271" r:id="rId23"/>
    <p:sldId id="272" r:id="rId24"/>
    <p:sldId id="273" r:id="rId2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33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3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7186EA-7C1F-4281-B0B6-D51B2BE528DA}" type="datetimeFigureOut">
              <a:rPr lang="tr-TR" smtClean="0"/>
              <a:t>04.04.2018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A9DA80-2369-46DA-A78E-78104E5D9F6E}" type="slidenum">
              <a:rPr lang="tr-TR" smtClean="0"/>
              <a:t>‹#›</a:t>
            </a:fld>
            <a:endParaRPr lang="tr-TR"/>
          </a:p>
        </p:txBody>
      </p:sp>
    </p:spTree>
    <p:extLst>
      <p:ext uri="{BB962C8B-B14F-4D97-AF65-F5344CB8AC3E}">
        <p14:creationId xmlns:p14="http://schemas.microsoft.com/office/powerpoint/2010/main" val="3168594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1C813D4-E676-415E-A4E6-10FAAB77FCC2}" type="slidenum">
              <a:rPr lang="tr-TR" smtClean="0"/>
              <a:t>18</a:t>
            </a:fld>
            <a:endParaRPr lang="tr-TR"/>
          </a:p>
        </p:txBody>
      </p:sp>
    </p:spTree>
    <p:extLst>
      <p:ext uri="{BB962C8B-B14F-4D97-AF65-F5344CB8AC3E}">
        <p14:creationId xmlns:p14="http://schemas.microsoft.com/office/powerpoint/2010/main" val="2728241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04.04.2018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04.04.2018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file:///D:\Bas&#305;lan%20yay&#305;nlar&#305;m\PDF%20Yay&#305;nlar&#305;m\Uluslararas&#305;%20Yay&#305;nlar\Tek%20y&#305;ll&#305;k%20Sideritis-Anatomi.pdf"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jpeg"/><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jpeg"/><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6.jpeg"/><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6.jpeg"/><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tiff"/><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0" y="0"/>
            <a:ext cx="9144000" cy="1484785"/>
          </a:xfrm>
        </p:spPr>
        <p:txBody>
          <a:bodyPr>
            <a:normAutofit/>
          </a:bodyPr>
          <a:lstStyle/>
          <a:p>
            <a:r>
              <a:rPr lang="tr-TR" b="1" dirty="0" smtClean="0">
                <a:solidFill>
                  <a:srgbClr val="336600"/>
                </a:solidFill>
              </a:rPr>
              <a:t>Sağlık Bilimlerinde Araştırma Yöntemleri ve Literatür Araştırması</a:t>
            </a:r>
            <a:endParaRPr lang="tr-TR" b="1" dirty="0">
              <a:solidFill>
                <a:srgbClr val="336600"/>
              </a:solidFill>
            </a:endParaRPr>
          </a:p>
        </p:txBody>
      </p:sp>
      <p:sp>
        <p:nvSpPr>
          <p:cNvPr id="3" name="Alt Başlık 2"/>
          <p:cNvSpPr>
            <a:spLocks noGrp="1"/>
          </p:cNvSpPr>
          <p:nvPr>
            <p:ph type="subTitle" idx="1"/>
          </p:nvPr>
        </p:nvSpPr>
        <p:spPr>
          <a:xfrm>
            <a:off x="0" y="5085184"/>
            <a:ext cx="9144000" cy="1758550"/>
          </a:xfrm>
        </p:spPr>
        <p:txBody>
          <a:bodyPr>
            <a:normAutofit fontScale="70000" lnSpcReduction="20000"/>
          </a:bodyPr>
          <a:lstStyle/>
          <a:p>
            <a:r>
              <a:rPr lang="tr-TR" sz="4600" b="1" dirty="0">
                <a:solidFill>
                  <a:srgbClr val="008000"/>
                </a:solidFill>
              </a:rPr>
              <a:t>Prof. Dr. Ayşegül KÖROĞLU</a:t>
            </a:r>
          </a:p>
          <a:p>
            <a:r>
              <a:rPr lang="tr-TR" sz="2600" b="1" dirty="0">
                <a:solidFill>
                  <a:srgbClr val="008000"/>
                </a:solidFill>
              </a:rPr>
              <a:t>Ankara Üniversitesi Eczacılık </a:t>
            </a:r>
            <a:r>
              <a:rPr lang="tr-TR" sz="2600" b="1" dirty="0" err="1">
                <a:solidFill>
                  <a:srgbClr val="008000"/>
                </a:solidFill>
              </a:rPr>
              <a:t>Fakültei</a:t>
            </a:r>
            <a:r>
              <a:rPr lang="tr-TR" sz="2600" b="1" dirty="0">
                <a:solidFill>
                  <a:srgbClr val="008000"/>
                </a:solidFill>
              </a:rPr>
              <a:t> </a:t>
            </a:r>
          </a:p>
          <a:p>
            <a:r>
              <a:rPr lang="tr-TR" sz="2600" b="1" dirty="0" err="1">
                <a:solidFill>
                  <a:srgbClr val="008000"/>
                </a:solidFill>
              </a:rPr>
              <a:t>Farmasötik</a:t>
            </a:r>
            <a:r>
              <a:rPr lang="tr-TR" sz="2600" b="1" dirty="0">
                <a:solidFill>
                  <a:srgbClr val="008000"/>
                </a:solidFill>
              </a:rPr>
              <a:t> Botanik anabilim Dalı</a:t>
            </a:r>
          </a:p>
          <a:p>
            <a:endParaRPr lang="tr-TR" b="1" dirty="0">
              <a:solidFill>
                <a:srgbClr val="008000"/>
              </a:solidFill>
            </a:endParaRPr>
          </a:p>
          <a:p>
            <a:r>
              <a:rPr lang="tr-TR" b="1" dirty="0" smtClean="0">
                <a:solidFill>
                  <a:srgbClr val="008000"/>
                </a:solidFill>
              </a:rPr>
              <a:t>21 Aralık </a:t>
            </a:r>
            <a:r>
              <a:rPr lang="tr-TR" b="1" dirty="0">
                <a:solidFill>
                  <a:srgbClr val="008000"/>
                </a:solidFill>
              </a:rPr>
              <a:t>2017</a:t>
            </a:r>
          </a:p>
          <a:p>
            <a:endParaRPr lang="tr-TR" dirty="0"/>
          </a:p>
        </p:txBody>
      </p:sp>
      <p:pic>
        <p:nvPicPr>
          <p:cNvPr id="4"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628800"/>
            <a:ext cx="4464536" cy="3163366"/>
          </a:xfrm>
          <a:prstGeom prst="rect">
            <a:avLst/>
          </a:prstGeom>
          <a:noFill/>
          <a:ln>
            <a:noFill/>
          </a:ln>
        </p:spPr>
      </p:pic>
    </p:spTree>
    <p:extLst>
      <p:ext uri="{BB962C8B-B14F-4D97-AF65-F5344CB8AC3E}">
        <p14:creationId xmlns:p14="http://schemas.microsoft.com/office/powerpoint/2010/main" val="2596266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916832"/>
            <a:ext cx="9144000"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tr-TR" sz="3200" b="1" dirty="0">
                <a:solidFill>
                  <a:srgbClr val="CC0066"/>
                </a:solidFill>
              </a:rPr>
              <a:t>Araştırma</a:t>
            </a:r>
            <a:r>
              <a:rPr lang="tr-TR" sz="3200" dirty="0"/>
              <a:t> bilinmeyen olay ve etmenleri ortaya çıkarabilmek, bilinenleri geliştirmek, herhangi bir konuyu aydınlatmak, bir soruna çözüm getirmek, belli kavramlara, kuramlara ya da yasalara ulaşabilmek amacıyla yapılan bilimsel bir çalışma olarak tanımlanabilir. </a:t>
            </a:r>
          </a:p>
        </p:txBody>
      </p:sp>
    </p:spTree>
    <p:extLst>
      <p:ext uri="{BB962C8B-B14F-4D97-AF65-F5344CB8AC3E}">
        <p14:creationId xmlns:p14="http://schemas.microsoft.com/office/powerpoint/2010/main" val="4060484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917303"/>
            <a:ext cx="9144000" cy="59400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tr-TR" sz="2000" dirty="0" smtClean="0"/>
              <a:t>Kaynak </a:t>
            </a:r>
            <a:r>
              <a:rPr lang="tr-TR" sz="2000" dirty="0"/>
              <a:t>yazmak kadar bir araştırmaya başlamadan önce araştırılacak konuyla </a:t>
            </a:r>
          </a:p>
          <a:p>
            <a:pPr algn="just"/>
            <a:r>
              <a:rPr lang="tr-TR" sz="2000" dirty="0"/>
              <a:t>ilgili yayınların ve daha önce bu konuda yapılmış araştırma raporlarının gözden geçirilmiş olması gerekir. Bir araştırmanın planlanması, yürütülmesi ve olumlu sonuçlara ulaşması </a:t>
            </a:r>
            <a:r>
              <a:rPr lang="tr-TR" sz="2000" dirty="0" smtClean="0"/>
              <a:t>her şeyden </a:t>
            </a:r>
            <a:r>
              <a:rPr lang="tr-TR" sz="2000" dirty="0"/>
              <a:t>önce yapılan araştırma ile ilgili yayınların derinliğine incelenmesine bağlıdır. Çalışma başlamadan önce kaynak taramanın yararlarını şu şekilde sıralamak mümkündür.</a:t>
            </a:r>
          </a:p>
          <a:p>
            <a:pPr lvl="0" algn="just"/>
            <a:r>
              <a:rPr lang="tr-TR" sz="2000" dirty="0" smtClean="0"/>
              <a:t>	- yapılmış </a:t>
            </a:r>
            <a:r>
              <a:rPr lang="tr-TR" sz="2000" dirty="0"/>
              <a:t>olan önceki çalışmalar tüm yönleriyle tanınmış olur.</a:t>
            </a:r>
          </a:p>
          <a:p>
            <a:pPr lvl="1" algn="just"/>
            <a:r>
              <a:rPr lang="tr-TR" sz="2000" dirty="0" smtClean="0"/>
              <a:t>	- kapsadığı </a:t>
            </a:r>
            <a:r>
              <a:rPr lang="tr-TR" sz="2000" dirty="0"/>
              <a:t>konular ve içerikleri</a:t>
            </a:r>
          </a:p>
          <a:p>
            <a:pPr lvl="1" algn="just"/>
            <a:r>
              <a:rPr lang="tr-TR" sz="2000" dirty="0" smtClean="0"/>
              <a:t>	- amaçları</a:t>
            </a:r>
            <a:endParaRPr lang="tr-TR" sz="2000" dirty="0"/>
          </a:p>
          <a:p>
            <a:pPr lvl="1" algn="just"/>
            <a:r>
              <a:rPr lang="tr-TR" sz="2000" dirty="0" smtClean="0"/>
              <a:t>	- hipotezler </a:t>
            </a:r>
            <a:r>
              <a:rPr lang="tr-TR" sz="2000" dirty="0"/>
              <a:t>ve konuya uygunluk durumu</a:t>
            </a:r>
          </a:p>
          <a:p>
            <a:pPr lvl="1" algn="just"/>
            <a:r>
              <a:rPr lang="tr-TR" sz="2000" dirty="0" smtClean="0"/>
              <a:t>	- </a:t>
            </a:r>
            <a:r>
              <a:rPr lang="tr-TR" sz="2000" dirty="0" err="1" smtClean="0"/>
              <a:t>yaralanılan</a:t>
            </a:r>
            <a:r>
              <a:rPr lang="tr-TR" sz="2000" dirty="0" smtClean="0"/>
              <a:t> </a:t>
            </a:r>
            <a:r>
              <a:rPr lang="tr-TR" sz="2000" dirty="0"/>
              <a:t>kaynaklar</a:t>
            </a:r>
          </a:p>
          <a:p>
            <a:pPr lvl="1" algn="just"/>
            <a:r>
              <a:rPr lang="tr-TR" sz="2000" dirty="0" smtClean="0"/>
              <a:t>	- </a:t>
            </a:r>
            <a:r>
              <a:rPr lang="tr-TR" sz="2000" dirty="0" err="1" smtClean="0"/>
              <a:t>yötemleri</a:t>
            </a:r>
            <a:r>
              <a:rPr lang="tr-TR" sz="2000" dirty="0" smtClean="0"/>
              <a:t> </a:t>
            </a:r>
            <a:endParaRPr lang="tr-TR" sz="2000" dirty="0"/>
          </a:p>
          <a:p>
            <a:pPr lvl="1" algn="just"/>
            <a:r>
              <a:rPr lang="tr-TR" sz="2000" dirty="0" smtClean="0"/>
              <a:t>	- elde </a:t>
            </a:r>
            <a:r>
              <a:rPr lang="tr-TR" sz="2000" dirty="0"/>
              <a:t>edilen sonuçlar</a:t>
            </a:r>
          </a:p>
          <a:p>
            <a:pPr lvl="1" algn="just"/>
            <a:r>
              <a:rPr lang="tr-TR" sz="2000" dirty="0" smtClean="0"/>
              <a:t>	- konu</a:t>
            </a:r>
            <a:r>
              <a:rPr lang="tr-TR" sz="2000" dirty="0"/>
              <a:t>, konunun incelenme biçimi, yöntemi, bulgular ve tartışmalar hakkında araştırıcıların görüş ve önerileri ayrıntılarıyla incelenmiş olur.</a:t>
            </a:r>
          </a:p>
          <a:p>
            <a:pPr lvl="0" algn="just"/>
            <a:r>
              <a:rPr lang="tr-TR" sz="2000" dirty="0"/>
              <a:t>Aynı konunun tekrar tekrar incelenmesi </a:t>
            </a:r>
            <a:r>
              <a:rPr lang="tr-TR" sz="2000" dirty="0" smtClean="0"/>
              <a:t>ya da </a:t>
            </a:r>
            <a:r>
              <a:rPr lang="tr-TR" sz="2000" dirty="0"/>
              <a:t>araştırılması önlenerek para, zaman ve emek israfından kaçınılmış olunur.</a:t>
            </a:r>
          </a:p>
          <a:p>
            <a:pPr lvl="0" algn="just"/>
            <a:r>
              <a:rPr lang="tr-TR" sz="2000" dirty="0"/>
              <a:t>Bu araştırmalardan ve yayınlardan elde edilen bilgi ve deneyimler ışığı altında yapılacak bir araştırmada başarısızlığa uğrama olasılığı en aza indirilmiş olunur.</a:t>
            </a:r>
          </a:p>
        </p:txBody>
      </p:sp>
      <p:sp>
        <p:nvSpPr>
          <p:cNvPr id="3" name="Dikdörtgen 2"/>
          <p:cNvSpPr/>
          <p:nvPr/>
        </p:nvSpPr>
        <p:spPr>
          <a:xfrm>
            <a:off x="1" y="0"/>
            <a:ext cx="9144000"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tr-TR" sz="4000" b="1" dirty="0">
                <a:solidFill>
                  <a:srgbClr val="CC0066"/>
                </a:solidFill>
              </a:rPr>
              <a:t>KAYNAK TARAMA </a:t>
            </a:r>
            <a:endParaRPr lang="tr-TR" sz="4000" dirty="0">
              <a:solidFill>
                <a:srgbClr val="CC0066"/>
              </a:solidFill>
            </a:endParaRPr>
          </a:p>
        </p:txBody>
      </p:sp>
    </p:spTree>
    <p:extLst>
      <p:ext uri="{BB962C8B-B14F-4D97-AF65-F5344CB8AC3E}">
        <p14:creationId xmlns:p14="http://schemas.microsoft.com/office/powerpoint/2010/main" val="2083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tw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2124"/>
            <a:ext cx="9144000" cy="31750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948264" y="6478884"/>
            <a:ext cx="2195736" cy="369332"/>
          </a:xfrm>
          <a:prstGeom prst="rect">
            <a:avLst/>
          </a:prstGeom>
        </p:spPr>
        <p:txBody>
          <a:bodyPr wrap="square">
            <a:spAutoFit/>
          </a:bodyPr>
          <a:lstStyle/>
          <a:p>
            <a:pPr fontAlgn="base"/>
            <a:r>
              <a:rPr lang="tr-TR" b="1" dirty="0" smtClean="0">
                <a:blipFill>
                  <a:blip r:embed="rId3"/>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3"/>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254251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ysegul\Desktop\Anabilim dalı tanıtımı-Aralık 2017\img0082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352"/>
            <a:ext cx="4219575" cy="68008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ysegul\Desktop\Anabilim dalı tanıtımı-Aralık 2017\img0081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1575"/>
            <a:ext cx="4276725" cy="675322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948264" y="6478884"/>
            <a:ext cx="2195736" cy="369332"/>
          </a:xfrm>
          <a:prstGeom prst="rect">
            <a:avLst/>
          </a:prstGeom>
        </p:spPr>
        <p:txBody>
          <a:bodyPr wrap="square">
            <a:spAutoFit/>
          </a:bodyPr>
          <a:lstStyle/>
          <a:p>
            <a:pPr fontAlgn="base"/>
            <a:r>
              <a:rPr lang="tr-TR" b="1" dirty="0" smtClean="0">
                <a:blipFill>
                  <a:blip r:embed="rId4"/>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4"/>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40838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ysegul\Desktop\Anabilim dalı tanıtımı-Aralık 2017\img0083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821" y="16775"/>
            <a:ext cx="4985405" cy="684122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6948264" y="6478884"/>
            <a:ext cx="2195736" cy="369332"/>
          </a:xfrm>
          <a:prstGeom prst="rect">
            <a:avLst/>
          </a:prstGeom>
        </p:spPr>
        <p:txBody>
          <a:bodyPr wrap="square">
            <a:spAutoFit/>
          </a:bodyPr>
          <a:lstStyle/>
          <a:p>
            <a:pPr fontAlgn="base"/>
            <a:r>
              <a:rPr lang="tr-TR" b="1" dirty="0" smtClean="0">
                <a:blipFill>
                  <a:blip r:embed="rId3"/>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3"/>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2404072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ysegul\Desktop\Anabilim dalı tanıtımı-Aralık 2017\DSC_0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797" y="116632"/>
            <a:ext cx="9347304" cy="6237312"/>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948264" y="6478884"/>
            <a:ext cx="2195736" cy="369332"/>
          </a:xfrm>
          <a:prstGeom prst="rect">
            <a:avLst/>
          </a:prstGeom>
        </p:spPr>
        <p:txBody>
          <a:bodyPr wrap="square">
            <a:spAutoFit/>
          </a:bodyPr>
          <a:lstStyle/>
          <a:p>
            <a:pPr fontAlgn="base"/>
            <a:r>
              <a:rPr lang="tr-TR" b="1" dirty="0" smtClean="0">
                <a:blipFill>
                  <a:blip r:embed="rId3"/>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3"/>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94291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ysegul\Desktop\Anabilim dalı tanıtımı-Aralık 2017\DSC_00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8" y="141591"/>
            <a:ext cx="9133592" cy="609470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948264" y="6478884"/>
            <a:ext cx="2195736" cy="369332"/>
          </a:xfrm>
          <a:prstGeom prst="rect">
            <a:avLst/>
          </a:prstGeom>
        </p:spPr>
        <p:txBody>
          <a:bodyPr wrap="square">
            <a:spAutoFit/>
          </a:bodyPr>
          <a:lstStyle/>
          <a:p>
            <a:pPr fontAlgn="base"/>
            <a:r>
              <a:rPr lang="tr-TR" b="1" dirty="0" smtClean="0">
                <a:blipFill>
                  <a:blip r:embed="rId3"/>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3"/>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4027519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a:hlinkClick r:id="rId3" action="ppaction://hlinkfile"/>
          </p:cNvPr>
          <p:cNvGraphicFramePr>
            <a:graphicFrameLocks noChangeAspect="1"/>
          </p:cNvGraphicFramePr>
          <p:nvPr>
            <p:extLst>
              <p:ext uri="{D42A27DB-BD31-4B8C-83A1-F6EECF244321}">
                <p14:modId xmlns:p14="http://schemas.microsoft.com/office/powerpoint/2010/main" val="3448670253"/>
              </p:ext>
            </p:extLst>
          </p:nvPr>
        </p:nvGraphicFramePr>
        <p:xfrm>
          <a:off x="2148136" y="0"/>
          <a:ext cx="4846141" cy="6858000"/>
        </p:xfrm>
        <a:graphic>
          <a:graphicData uri="http://schemas.openxmlformats.org/presentationml/2006/ole">
            <mc:AlternateContent xmlns:mc="http://schemas.openxmlformats.org/markup-compatibility/2006">
              <mc:Choice xmlns:v="urn:schemas-microsoft-com:vml" Requires="v">
                <p:oleObj spid="_x0000_s2086" name="Acrobat Document" r:id="rId4" imgW="5667073" imgH="8019935" progId="AcroExch.Document.DC">
                  <p:embed/>
                </p:oleObj>
              </mc:Choice>
              <mc:Fallback>
                <p:oleObj name="Acrobat Document" r:id="rId4" imgW="5667073" imgH="8019935" progId="AcroExch.Document.DC">
                  <p:embed/>
                  <p:pic>
                    <p:nvPicPr>
                      <p:cNvPr id="0" name=""/>
                      <p:cNvPicPr/>
                      <p:nvPr/>
                    </p:nvPicPr>
                    <p:blipFill>
                      <a:blip r:embed="rId5"/>
                      <a:stretch>
                        <a:fillRect/>
                      </a:stretch>
                    </p:blipFill>
                    <p:spPr>
                      <a:xfrm>
                        <a:off x="2148136" y="0"/>
                        <a:ext cx="4846141" cy="6858000"/>
                      </a:xfrm>
                      <a:prstGeom prst="rect">
                        <a:avLst/>
                      </a:prstGeom>
                    </p:spPr>
                  </p:pic>
                </p:oleObj>
              </mc:Fallback>
            </mc:AlternateContent>
          </a:graphicData>
        </a:graphic>
      </p:graphicFrame>
      <p:sp>
        <p:nvSpPr>
          <p:cNvPr id="3" name="Dikdörtgen 2"/>
          <p:cNvSpPr/>
          <p:nvPr/>
        </p:nvSpPr>
        <p:spPr>
          <a:xfrm>
            <a:off x="6948264" y="6478884"/>
            <a:ext cx="2195736" cy="369332"/>
          </a:xfrm>
          <a:prstGeom prst="rect">
            <a:avLst/>
          </a:prstGeom>
        </p:spPr>
        <p:txBody>
          <a:bodyPr wrap="square">
            <a:spAutoFit/>
          </a:bodyPr>
          <a:lstStyle/>
          <a:p>
            <a:pPr fontAlgn="base"/>
            <a:r>
              <a:rPr lang="tr-TR" b="1" dirty="0" smtClean="0">
                <a:blipFill>
                  <a:blip r:embed="rId6"/>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6"/>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1508324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917" t="17561" r="34449" b="11545"/>
          <a:stretch/>
        </p:blipFill>
        <p:spPr bwMode="auto">
          <a:xfrm>
            <a:off x="4283968" y="0"/>
            <a:ext cx="4973444" cy="6077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098" t="17041" r="35975" b="8293"/>
          <a:stretch/>
        </p:blipFill>
        <p:spPr bwMode="auto">
          <a:xfrm>
            <a:off x="0" y="0"/>
            <a:ext cx="4560849" cy="640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7061676" y="5708082"/>
            <a:ext cx="2195736" cy="369332"/>
          </a:xfrm>
          <a:prstGeom prst="rect">
            <a:avLst/>
          </a:prstGeom>
        </p:spPr>
        <p:txBody>
          <a:bodyPr wrap="square">
            <a:spAutoFit/>
          </a:bodyPr>
          <a:lstStyle/>
          <a:p>
            <a:pPr fontAlgn="base"/>
            <a:r>
              <a:rPr lang="tr-TR" b="1" dirty="0" smtClean="0">
                <a:blipFill>
                  <a:blip r:embed="rId5"/>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5"/>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516305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88" t="14179" r="40000" b="4360"/>
          <a:stretch/>
        </p:blipFill>
        <p:spPr bwMode="auto">
          <a:xfrm>
            <a:off x="1691680" y="1"/>
            <a:ext cx="63626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162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txBox="1">
            <a:spLocks/>
          </p:cNvSpPr>
          <p:nvPr/>
        </p:nvSpPr>
        <p:spPr>
          <a:xfrm>
            <a:off x="0" y="1860848"/>
            <a:ext cx="9144000" cy="489654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dirty="0" smtClean="0"/>
              <a:t>B</a:t>
            </a:r>
            <a:r>
              <a:rPr lang="en-US" dirty="0" err="1" smtClean="0"/>
              <a:t>ilim</a:t>
            </a:r>
            <a:r>
              <a:rPr lang="en-US" dirty="0" smtClean="0"/>
              <a:t>, </a:t>
            </a:r>
            <a:r>
              <a:rPr lang="en-US" dirty="0" err="1" smtClean="0"/>
              <a:t>doğru</a:t>
            </a:r>
            <a:r>
              <a:rPr lang="en-US" dirty="0" smtClean="0"/>
              <a:t> </a:t>
            </a:r>
            <a:r>
              <a:rPr lang="en-US" dirty="0" err="1" smtClean="0"/>
              <a:t>düşünme</a:t>
            </a:r>
            <a:r>
              <a:rPr lang="en-US" dirty="0" smtClean="0"/>
              <a:t> </a:t>
            </a:r>
            <a:r>
              <a:rPr lang="en-US" dirty="0" err="1" smtClean="0"/>
              <a:t>ve</a:t>
            </a:r>
            <a:r>
              <a:rPr lang="en-US" dirty="0" smtClean="0"/>
              <a:t> </a:t>
            </a:r>
            <a:r>
              <a:rPr lang="en-US" dirty="0" err="1" smtClean="0"/>
              <a:t>sistematik</a:t>
            </a:r>
            <a:r>
              <a:rPr lang="en-US" dirty="0" smtClean="0"/>
              <a:t> </a:t>
            </a:r>
            <a:r>
              <a:rPr lang="en-US" dirty="0" err="1" smtClean="0"/>
              <a:t>olarak</a:t>
            </a:r>
            <a:r>
              <a:rPr lang="en-US" dirty="0" smtClean="0"/>
              <a:t> </a:t>
            </a:r>
            <a:r>
              <a:rPr lang="en-US" dirty="0" err="1" smtClean="0"/>
              <a:t>bilgi</a:t>
            </a:r>
            <a:r>
              <a:rPr lang="en-US" dirty="0" smtClean="0"/>
              <a:t> </a:t>
            </a:r>
            <a:r>
              <a:rPr lang="en-US" dirty="0" err="1" smtClean="0"/>
              <a:t>edinme</a:t>
            </a:r>
            <a:r>
              <a:rPr lang="en-US" dirty="0" smtClean="0"/>
              <a:t> </a:t>
            </a:r>
            <a:r>
              <a:rPr lang="en-US" dirty="0" err="1" smtClean="0"/>
              <a:t>sürecidir</a:t>
            </a:r>
            <a:r>
              <a:rPr lang="en-US" dirty="0" smtClean="0"/>
              <a:t>. </a:t>
            </a:r>
            <a:endParaRPr lang="tr-TR" dirty="0" smtClean="0"/>
          </a:p>
          <a:p>
            <a:r>
              <a:rPr lang="en-US" dirty="0" err="1" smtClean="0"/>
              <a:t>Bilimin</a:t>
            </a:r>
            <a:r>
              <a:rPr lang="en-US" dirty="0" smtClean="0"/>
              <a:t> </a:t>
            </a:r>
            <a:r>
              <a:rPr lang="en-US" dirty="0" err="1" smtClean="0"/>
              <a:t>amacı</a:t>
            </a:r>
            <a:r>
              <a:rPr lang="en-US" dirty="0" smtClean="0"/>
              <a:t>, </a:t>
            </a:r>
            <a:r>
              <a:rPr lang="en-US" dirty="0" err="1" smtClean="0"/>
              <a:t>evrende</a:t>
            </a:r>
            <a:r>
              <a:rPr lang="en-US" dirty="0" smtClean="0"/>
              <a:t> </a:t>
            </a:r>
            <a:r>
              <a:rPr lang="en-US" dirty="0" err="1" smtClean="0"/>
              <a:t>doğru</a:t>
            </a:r>
            <a:r>
              <a:rPr lang="en-US" dirty="0" smtClean="0"/>
              <a:t> </a:t>
            </a:r>
            <a:r>
              <a:rPr lang="en-US" dirty="0" err="1" smtClean="0"/>
              <a:t>bilgiyi</a:t>
            </a:r>
            <a:r>
              <a:rPr lang="en-US" dirty="0" smtClean="0"/>
              <a:t> </a:t>
            </a:r>
            <a:r>
              <a:rPr lang="en-US" dirty="0" err="1" smtClean="0"/>
              <a:t>yanlış</a:t>
            </a:r>
            <a:r>
              <a:rPr lang="en-US" dirty="0" smtClean="0"/>
              <a:t> </a:t>
            </a:r>
            <a:r>
              <a:rPr lang="en-US" dirty="0" err="1" smtClean="0"/>
              <a:t>bilgiden</a:t>
            </a:r>
            <a:r>
              <a:rPr lang="en-US" dirty="0" smtClean="0"/>
              <a:t> </a:t>
            </a:r>
            <a:r>
              <a:rPr lang="en-US" dirty="0" err="1" smtClean="0"/>
              <a:t>ayırarak</a:t>
            </a:r>
            <a:r>
              <a:rPr lang="en-US" dirty="0" smtClean="0"/>
              <a:t> </a:t>
            </a:r>
            <a:r>
              <a:rPr lang="en-US" dirty="0" err="1" smtClean="0"/>
              <a:t>onu</a:t>
            </a:r>
            <a:r>
              <a:rPr lang="en-US" dirty="0" smtClean="0"/>
              <a:t> </a:t>
            </a:r>
            <a:r>
              <a:rPr lang="en-US" dirty="0" err="1" smtClean="0"/>
              <a:t>sistematik</a:t>
            </a:r>
            <a:r>
              <a:rPr lang="en-US" dirty="0" smtClean="0"/>
              <a:t> </a:t>
            </a:r>
            <a:r>
              <a:rPr lang="en-US" dirty="0" err="1" smtClean="0"/>
              <a:t>şekilde</a:t>
            </a:r>
            <a:r>
              <a:rPr lang="en-US" dirty="0" smtClean="0"/>
              <a:t> </a:t>
            </a:r>
            <a:r>
              <a:rPr lang="en-US" dirty="0" err="1" smtClean="0"/>
              <a:t>insan</a:t>
            </a:r>
            <a:r>
              <a:rPr lang="en-US" dirty="0" smtClean="0"/>
              <a:t> </a:t>
            </a:r>
            <a:r>
              <a:rPr lang="en-US" dirty="0" err="1" smtClean="0"/>
              <a:t>ve</a:t>
            </a:r>
            <a:r>
              <a:rPr lang="en-US" dirty="0" smtClean="0"/>
              <a:t> </a:t>
            </a:r>
            <a:r>
              <a:rPr lang="en-US" dirty="0" err="1" smtClean="0"/>
              <a:t>insanlık</a:t>
            </a:r>
            <a:r>
              <a:rPr lang="en-US" dirty="0" smtClean="0"/>
              <a:t> </a:t>
            </a:r>
            <a:r>
              <a:rPr lang="en-US" dirty="0" err="1" smtClean="0"/>
              <a:t>yararını</a:t>
            </a:r>
            <a:r>
              <a:rPr lang="en-US" dirty="0" smtClean="0"/>
              <a:t> </a:t>
            </a:r>
            <a:r>
              <a:rPr lang="en-US" dirty="0" err="1" smtClean="0"/>
              <a:t>gözeterek</a:t>
            </a:r>
            <a:r>
              <a:rPr lang="en-US" dirty="0" smtClean="0"/>
              <a:t> </a:t>
            </a:r>
            <a:r>
              <a:rPr lang="en-US" dirty="0" err="1" smtClean="0"/>
              <a:t>değerlendirmektir</a:t>
            </a:r>
            <a:r>
              <a:rPr lang="en-US" dirty="0" smtClean="0"/>
              <a:t>. </a:t>
            </a:r>
          </a:p>
          <a:p>
            <a:r>
              <a:rPr lang="en-US" dirty="0" err="1" smtClean="0"/>
              <a:t>Böylece</a:t>
            </a:r>
            <a:r>
              <a:rPr lang="en-US" dirty="0" smtClean="0"/>
              <a:t> </a:t>
            </a:r>
            <a:r>
              <a:rPr lang="en-US" dirty="0" err="1" smtClean="0"/>
              <a:t>bilim</a:t>
            </a:r>
            <a:r>
              <a:rPr lang="en-US" dirty="0" smtClean="0"/>
              <a:t> </a:t>
            </a:r>
            <a:r>
              <a:rPr lang="en-US" dirty="0" err="1" smtClean="0"/>
              <a:t>düşüncede</a:t>
            </a:r>
            <a:r>
              <a:rPr lang="en-US" dirty="0" smtClean="0"/>
              <a:t>, </a:t>
            </a:r>
            <a:r>
              <a:rPr lang="en-US" dirty="0" err="1" smtClean="0"/>
              <a:t>toplumda</a:t>
            </a:r>
            <a:r>
              <a:rPr lang="en-US" dirty="0" smtClean="0"/>
              <a:t> </a:t>
            </a:r>
            <a:r>
              <a:rPr lang="en-US" dirty="0" err="1" smtClean="0"/>
              <a:t>ve</a:t>
            </a:r>
            <a:r>
              <a:rPr lang="en-US" dirty="0" smtClean="0"/>
              <a:t> </a:t>
            </a:r>
            <a:r>
              <a:rPr lang="en-US" dirty="0" err="1" smtClean="0"/>
              <a:t>dünyada</a:t>
            </a:r>
            <a:r>
              <a:rPr lang="en-US" dirty="0" smtClean="0"/>
              <a:t> </a:t>
            </a:r>
            <a:r>
              <a:rPr lang="en-US" dirty="0" err="1" smtClean="0"/>
              <a:t>düzen</a:t>
            </a:r>
            <a:r>
              <a:rPr lang="en-US" dirty="0" smtClean="0"/>
              <a:t> </a:t>
            </a:r>
            <a:r>
              <a:rPr lang="en-US" dirty="0" err="1" smtClean="0"/>
              <a:t>yaratarak</a:t>
            </a:r>
            <a:r>
              <a:rPr lang="en-US" dirty="0" smtClean="0"/>
              <a:t> </a:t>
            </a:r>
            <a:r>
              <a:rPr lang="en-US" dirty="0" err="1" smtClean="0"/>
              <a:t>kişiden</a:t>
            </a:r>
            <a:r>
              <a:rPr lang="en-US" dirty="0" smtClean="0"/>
              <a:t> </a:t>
            </a:r>
            <a:r>
              <a:rPr lang="en-US" dirty="0" err="1" smtClean="0"/>
              <a:t>kişiye</a:t>
            </a:r>
            <a:r>
              <a:rPr lang="en-US" dirty="0" smtClean="0"/>
              <a:t> </a:t>
            </a:r>
            <a:r>
              <a:rPr lang="en-US" dirty="0" err="1" smtClean="0"/>
              <a:t>değişebilen</a:t>
            </a:r>
            <a:r>
              <a:rPr lang="en-US" dirty="0" smtClean="0"/>
              <a:t> </a:t>
            </a:r>
            <a:r>
              <a:rPr lang="en-US" dirty="0" err="1" smtClean="0"/>
              <a:t>yargı</a:t>
            </a:r>
            <a:r>
              <a:rPr lang="en-US" dirty="0" smtClean="0"/>
              <a:t> </a:t>
            </a:r>
            <a:r>
              <a:rPr lang="en-US" dirty="0" err="1" smtClean="0"/>
              <a:t>ve</a:t>
            </a:r>
            <a:r>
              <a:rPr lang="en-US" dirty="0" smtClean="0"/>
              <a:t> </a:t>
            </a:r>
            <a:r>
              <a:rPr lang="en-US" dirty="0" err="1" smtClean="0"/>
              <a:t>tercihler</a:t>
            </a:r>
            <a:r>
              <a:rPr lang="en-US" dirty="0" smtClean="0"/>
              <a:t> </a:t>
            </a:r>
            <a:r>
              <a:rPr lang="en-US" dirty="0" err="1" smtClean="0"/>
              <a:t>yerine</a:t>
            </a:r>
            <a:r>
              <a:rPr lang="en-US" dirty="0" smtClean="0"/>
              <a:t> </a:t>
            </a:r>
            <a:r>
              <a:rPr lang="en-US" dirty="0" err="1" smtClean="0"/>
              <a:t>tarafsız</a:t>
            </a:r>
            <a:r>
              <a:rPr lang="en-US" dirty="0" smtClean="0"/>
              <a:t> </a:t>
            </a:r>
            <a:r>
              <a:rPr lang="en-US" dirty="0" err="1" smtClean="0"/>
              <a:t>ve</a:t>
            </a:r>
            <a:r>
              <a:rPr lang="en-US" dirty="0" smtClean="0"/>
              <a:t> </a:t>
            </a:r>
            <a:r>
              <a:rPr lang="en-US" dirty="0" err="1" smtClean="0"/>
              <a:t>sağlıklı</a:t>
            </a:r>
            <a:r>
              <a:rPr lang="en-US" dirty="0" smtClean="0"/>
              <a:t> </a:t>
            </a:r>
            <a:r>
              <a:rPr lang="en-US" dirty="0" err="1" smtClean="0"/>
              <a:t>ölçütler</a:t>
            </a:r>
            <a:r>
              <a:rPr lang="en-US" dirty="0" smtClean="0"/>
              <a:t> </a:t>
            </a:r>
            <a:r>
              <a:rPr lang="en-US" dirty="0" err="1" smtClean="0"/>
              <a:t>getirir</a:t>
            </a:r>
            <a:r>
              <a:rPr lang="en-US" dirty="0" smtClean="0"/>
              <a:t>.</a:t>
            </a:r>
            <a:endParaRPr lang="tr-TR" dirty="0" smtClean="0"/>
          </a:p>
          <a:p>
            <a:endParaRPr lang="tr-TR" dirty="0" smtClean="0"/>
          </a:p>
          <a:p>
            <a:pPr>
              <a:buFont typeface="Arial" pitchFamily="34" charset="0"/>
              <a:buNone/>
            </a:pPr>
            <a:endParaRPr lang="tr-TR" dirty="0"/>
          </a:p>
        </p:txBody>
      </p:sp>
      <p:sp>
        <p:nvSpPr>
          <p:cNvPr id="4" name="1 Başlık"/>
          <p:cNvSpPr txBox="1">
            <a:spLocks/>
          </p:cNvSpPr>
          <p:nvPr/>
        </p:nvSpPr>
        <p:spPr>
          <a:xfrm>
            <a:off x="0" y="0"/>
            <a:ext cx="9144000" cy="1700808"/>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000" b="1" dirty="0" smtClean="0"/>
              <a:t>                 </a:t>
            </a:r>
          </a:p>
          <a:p>
            <a:endParaRPr lang="tr-TR" sz="2000" b="1" dirty="0"/>
          </a:p>
          <a:p>
            <a:r>
              <a:rPr lang="tr-TR" sz="2000" b="1" dirty="0" smtClean="0"/>
              <a:t> </a:t>
            </a:r>
            <a:r>
              <a:rPr lang="en-US" b="1" dirty="0" smtClean="0">
                <a:latin typeface="Arial" panose="020B0604020202020204" pitchFamily="34" charset="0"/>
                <a:cs typeface="Arial" panose="020B0604020202020204" pitchFamily="34" charset="0"/>
              </a:rPr>
              <a:t>B</a:t>
            </a:r>
            <a:r>
              <a:rPr lang="tr-TR" b="1" dirty="0">
                <a:latin typeface="Arial" panose="020B0604020202020204" pitchFamily="34" charset="0"/>
                <a:cs typeface="Arial" panose="020B0604020202020204" pitchFamily="34" charset="0"/>
              </a:rPr>
              <a:t>i</a:t>
            </a:r>
            <a:r>
              <a:rPr lang="en-US" b="1" dirty="0" smtClean="0">
                <a:latin typeface="Arial" panose="020B0604020202020204" pitchFamily="34" charset="0"/>
                <a:cs typeface="Arial" panose="020B0604020202020204" pitchFamily="34" charset="0"/>
              </a:rPr>
              <a:t>l</a:t>
            </a:r>
            <a:r>
              <a:rPr lang="tr-TR" b="1" dirty="0">
                <a:latin typeface="Arial" panose="020B0604020202020204" pitchFamily="34" charset="0"/>
                <a:cs typeface="Arial" panose="020B0604020202020204" pitchFamily="34" charset="0"/>
              </a:rPr>
              <a:t>i</a:t>
            </a:r>
            <a:r>
              <a:rPr lang="en-US" b="1" dirty="0" smtClean="0">
                <a:latin typeface="Arial" panose="020B0604020202020204" pitchFamily="34" charset="0"/>
                <a:cs typeface="Arial" panose="020B0604020202020204" pitchFamily="34" charset="0"/>
              </a:rPr>
              <a:t>m </a:t>
            </a:r>
            <a:r>
              <a:rPr lang="en-US" b="1" dirty="0" err="1" smtClean="0">
                <a:latin typeface="Arial" panose="020B0604020202020204" pitchFamily="34" charset="0"/>
                <a:cs typeface="Arial" panose="020B0604020202020204" pitchFamily="34" charset="0"/>
              </a:rPr>
              <a:t>ve</a:t>
            </a:r>
            <a:r>
              <a:rPr lang="en-US" b="1" dirty="0" smtClean="0">
                <a:latin typeface="Arial" panose="020B0604020202020204" pitchFamily="34" charset="0"/>
                <a:cs typeface="Arial" panose="020B0604020202020204" pitchFamily="34" charset="0"/>
              </a:rPr>
              <a:t> B</a:t>
            </a:r>
            <a:r>
              <a:rPr lang="tr-TR" b="1" dirty="0">
                <a:latin typeface="Arial" panose="020B0604020202020204" pitchFamily="34" charset="0"/>
                <a:cs typeface="Arial" panose="020B0604020202020204" pitchFamily="34" charset="0"/>
              </a:rPr>
              <a:t>i</a:t>
            </a:r>
            <a:r>
              <a:rPr lang="en-US" b="1" dirty="0" smtClean="0">
                <a:latin typeface="Arial" panose="020B0604020202020204" pitchFamily="34" charset="0"/>
                <a:cs typeface="Arial" panose="020B0604020202020204" pitchFamily="34" charset="0"/>
              </a:rPr>
              <a:t>l</a:t>
            </a:r>
            <a:r>
              <a:rPr lang="tr-TR" b="1" dirty="0">
                <a:latin typeface="Arial" panose="020B0604020202020204" pitchFamily="34" charset="0"/>
                <a:cs typeface="Arial" panose="020B0604020202020204" pitchFamily="34" charset="0"/>
              </a:rPr>
              <a:t>i</a:t>
            </a:r>
            <a:r>
              <a:rPr lang="en-US" b="1" dirty="0" err="1" smtClean="0">
                <a:latin typeface="Arial" panose="020B0604020202020204" pitchFamily="34" charset="0"/>
                <a:cs typeface="Arial" panose="020B0604020202020204" pitchFamily="34" charset="0"/>
              </a:rPr>
              <a:t>msel</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Düşünce</a:t>
            </a:r>
            <a:r>
              <a:rPr lang="en-US" b="1" dirty="0" smtClean="0">
                <a:latin typeface="Arial" panose="020B0604020202020204" pitchFamily="34" charset="0"/>
                <a:cs typeface="Arial" panose="020B0604020202020204" pitchFamily="34" charset="0"/>
              </a:rPr>
              <a:t> Ned</a:t>
            </a:r>
            <a:r>
              <a:rPr lang="tr-TR" b="1" dirty="0">
                <a:latin typeface="Arial" panose="020B0604020202020204" pitchFamily="34" charset="0"/>
                <a:cs typeface="Arial" panose="020B0604020202020204" pitchFamily="34" charset="0"/>
              </a:rPr>
              <a:t>i</a:t>
            </a:r>
            <a:r>
              <a:rPr lang="en-US" b="1" dirty="0" smtClean="0">
                <a:latin typeface="Arial" panose="020B0604020202020204" pitchFamily="34" charset="0"/>
                <a:cs typeface="Arial" panose="020B0604020202020204" pitchFamily="34" charset="0"/>
              </a:rPr>
              <a:t>r</a:t>
            </a:r>
            <a:r>
              <a:rPr lang="en-US" b="1" dirty="0" smtClean="0"/>
              <a:t>?</a:t>
            </a:r>
            <a:r>
              <a:rPr lang="tr-TR" dirty="0" smtClean="0"/>
              <a:t/>
            </a:r>
            <a:br>
              <a:rPr lang="tr-TR" dirty="0" smtClean="0"/>
            </a:br>
            <a:endParaRPr lang="tr-TR" dirty="0"/>
          </a:p>
        </p:txBody>
      </p:sp>
    </p:spTree>
    <p:extLst>
      <p:ext uri="{BB962C8B-B14F-4D97-AF65-F5344CB8AC3E}">
        <p14:creationId xmlns:p14="http://schemas.microsoft.com/office/powerpoint/2010/main" val="1337616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Nesne 3"/>
          <p:cNvGraphicFramePr>
            <a:graphicFrameLocks noChangeAspect="1"/>
          </p:cNvGraphicFramePr>
          <p:nvPr>
            <p:extLst>
              <p:ext uri="{D42A27DB-BD31-4B8C-83A1-F6EECF244321}">
                <p14:modId xmlns:p14="http://schemas.microsoft.com/office/powerpoint/2010/main" val="1710953577"/>
              </p:ext>
            </p:extLst>
          </p:nvPr>
        </p:nvGraphicFramePr>
        <p:xfrm>
          <a:off x="2000250" y="0"/>
          <a:ext cx="5136162" cy="6848216"/>
        </p:xfrm>
        <a:graphic>
          <a:graphicData uri="http://schemas.openxmlformats.org/presentationml/2006/ole">
            <mc:AlternateContent xmlns:mc="http://schemas.openxmlformats.org/markup-compatibility/2006">
              <mc:Choice xmlns:v="urn:schemas-microsoft-com:vml" Requires="v">
                <p:oleObj spid="_x0000_s3110" name="Acrobat Document" r:id="rId3" imgW="5657764" imgH="7543800" progId="AcroExch.Document.DC">
                  <p:embed/>
                </p:oleObj>
              </mc:Choice>
              <mc:Fallback>
                <p:oleObj name="Acrobat Document" r:id="rId3" imgW="5657764" imgH="7543800" progId="AcroExch.Document.DC">
                  <p:embed/>
                  <p:pic>
                    <p:nvPicPr>
                      <p:cNvPr id="0" name=""/>
                      <p:cNvPicPr/>
                      <p:nvPr/>
                    </p:nvPicPr>
                    <p:blipFill>
                      <a:blip r:embed="rId4"/>
                      <a:stretch>
                        <a:fillRect/>
                      </a:stretch>
                    </p:blipFill>
                    <p:spPr>
                      <a:xfrm>
                        <a:off x="2000250" y="0"/>
                        <a:ext cx="5136162" cy="6848216"/>
                      </a:xfrm>
                      <a:prstGeom prst="rect">
                        <a:avLst/>
                      </a:prstGeom>
                    </p:spPr>
                  </p:pic>
                </p:oleObj>
              </mc:Fallback>
            </mc:AlternateContent>
          </a:graphicData>
        </a:graphic>
      </p:graphicFrame>
      <p:sp>
        <p:nvSpPr>
          <p:cNvPr id="5" name="Dikdörtgen 4"/>
          <p:cNvSpPr/>
          <p:nvPr/>
        </p:nvSpPr>
        <p:spPr>
          <a:xfrm>
            <a:off x="6948264" y="6478884"/>
            <a:ext cx="2195736" cy="369332"/>
          </a:xfrm>
          <a:prstGeom prst="rect">
            <a:avLst/>
          </a:prstGeom>
        </p:spPr>
        <p:txBody>
          <a:bodyPr wrap="square">
            <a:spAutoFit/>
          </a:bodyPr>
          <a:lstStyle/>
          <a:p>
            <a:pPr fontAlgn="base"/>
            <a:r>
              <a:rPr lang="tr-TR" b="1" dirty="0" smtClean="0">
                <a:blipFill>
                  <a:blip r:embed="rId5"/>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5"/>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1832904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964969791"/>
              </p:ext>
            </p:extLst>
          </p:nvPr>
        </p:nvGraphicFramePr>
        <p:xfrm>
          <a:off x="2195736" y="30024"/>
          <a:ext cx="5115647" cy="6827975"/>
        </p:xfrm>
        <a:graphic>
          <a:graphicData uri="http://schemas.openxmlformats.org/presentationml/2006/ole">
            <mc:AlternateContent xmlns:mc="http://schemas.openxmlformats.org/markup-compatibility/2006">
              <mc:Choice xmlns:v="urn:schemas-microsoft-com:vml" Requires="v">
                <p:oleObj spid="_x0000_s4134" name="Acrobat Document" r:id="rId3" imgW="5667073" imgH="7562735" progId="AcroExch.Document.DC">
                  <p:embed/>
                </p:oleObj>
              </mc:Choice>
              <mc:Fallback>
                <p:oleObj name="Acrobat Document" r:id="rId3" imgW="5667073" imgH="7562735" progId="AcroExch.Document.DC">
                  <p:embed/>
                  <p:pic>
                    <p:nvPicPr>
                      <p:cNvPr id="0" name=""/>
                      <p:cNvPicPr/>
                      <p:nvPr/>
                    </p:nvPicPr>
                    <p:blipFill>
                      <a:blip r:embed="rId4"/>
                      <a:stretch>
                        <a:fillRect/>
                      </a:stretch>
                    </p:blipFill>
                    <p:spPr>
                      <a:xfrm>
                        <a:off x="2195736" y="30024"/>
                        <a:ext cx="5115647" cy="6827975"/>
                      </a:xfrm>
                      <a:prstGeom prst="rect">
                        <a:avLst/>
                      </a:prstGeom>
                    </p:spPr>
                  </p:pic>
                </p:oleObj>
              </mc:Fallback>
            </mc:AlternateContent>
          </a:graphicData>
        </a:graphic>
      </p:graphicFrame>
      <p:sp>
        <p:nvSpPr>
          <p:cNvPr id="4" name="Dikdörtgen 3"/>
          <p:cNvSpPr/>
          <p:nvPr/>
        </p:nvSpPr>
        <p:spPr>
          <a:xfrm>
            <a:off x="6948264" y="6478884"/>
            <a:ext cx="2195736" cy="369332"/>
          </a:xfrm>
          <a:prstGeom prst="rect">
            <a:avLst/>
          </a:prstGeom>
        </p:spPr>
        <p:txBody>
          <a:bodyPr wrap="square">
            <a:spAutoFit/>
          </a:bodyPr>
          <a:lstStyle/>
          <a:p>
            <a:pPr fontAlgn="base"/>
            <a:r>
              <a:rPr lang="tr-TR" b="1" dirty="0" smtClean="0">
                <a:blipFill>
                  <a:blip r:embed="rId5"/>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5"/>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871367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833656986"/>
              </p:ext>
            </p:extLst>
          </p:nvPr>
        </p:nvGraphicFramePr>
        <p:xfrm>
          <a:off x="2411760" y="0"/>
          <a:ext cx="4862216" cy="6858000"/>
        </p:xfrm>
        <a:graphic>
          <a:graphicData uri="http://schemas.openxmlformats.org/presentationml/2006/ole">
            <mc:AlternateContent xmlns:mc="http://schemas.openxmlformats.org/markup-compatibility/2006">
              <mc:Choice xmlns:v="urn:schemas-microsoft-com:vml" Requires="v">
                <p:oleObj spid="_x0000_s5158" name="Acrobat Document" r:id="rId3" imgW="5267110" imgH="7429500" progId="AcroExch.Document.DC">
                  <p:embed/>
                </p:oleObj>
              </mc:Choice>
              <mc:Fallback>
                <p:oleObj name="Acrobat Document" r:id="rId3" imgW="5267110" imgH="7429500" progId="AcroExch.Document.DC">
                  <p:embed/>
                  <p:pic>
                    <p:nvPicPr>
                      <p:cNvPr id="0" name=""/>
                      <p:cNvPicPr/>
                      <p:nvPr/>
                    </p:nvPicPr>
                    <p:blipFill>
                      <a:blip r:embed="rId4"/>
                      <a:stretch>
                        <a:fillRect/>
                      </a:stretch>
                    </p:blipFill>
                    <p:spPr>
                      <a:xfrm>
                        <a:off x="2411760" y="0"/>
                        <a:ext cx="4862216" cy="6858000"/>
                      </a:xfrm>
                      <a:prstGeom prst="rect">
                        <a:avLst/>
                      </a:prstGeom>
                    </p:spPr>
                  </p:pic>
                </p:oleObj>
              </mc:Fallback>
            </mc:AlternateContent>
          </a:graphicData>
        </a:graphic>
      </p:graphicFrame>
      <p:sp>
        <p:nvSpPr>
          <p:cNvPr id="4" name="Dikdörtgen 3"/>
          <p:cNvSpPr/>
          <p:nvPr/>
        </p:nvSpPr>
        <p:spPr>
          <a:xfrm>
            <a:off x="6948264" y="6478884"/>
            <a:ext cx="2195736" cy="369332"/>
          </a:xfrm>
          <a:prstGeom prst="rect">
            <a:avLst/>
          </a:prstGeom>
        </p:spPr>
        <p:txBody>
          <a:bodyPr wrap="square">
            <a:spAutoFit/>
          </a:bodyPr>
          <a:lstStyle/>
          <a:p>
            <a:pPr fontAlgn="base"/>
            <a:r>
              <a:rPr lang="tr-TR" b="1" dirty="0" smtClean="0">
                <a:blipFill>
                  <a:blip r:embed="rId5"/>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5"/>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10559169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60559732"/>
              </p:ext>
            </p:extLst>
          </p:nvPr>
        </p:nvGraphicFramePr>
        <p:xfrm>
          <a:off x="2123728" y="0"/>
          <a:ext cx="4870549" cy="6892541"/>
        </p:xfrm>
        <a:graphic>
          <a:graphicData uri="http://schemas.openxmlformats.org/presentationml/2006/ole">
            <mc:AlternateContent xmlns:mc="http://schemas.openxmlformats.org/markup-compatibility/2006">
              <mc:Choice xmlns:v="urn:schemas-microsoft-com:vml" Requires="v">
                <p:oleObj spid="_x0000_s6182" name="Acrobat Document" r:id="rId3" imgW="5667073" imgH="8019935" progId="AcroExch.Document.DC">
                  <p:embed/>
                </p:oleObj>
              </mc:Choice>
              <mc:Fallback>
                <p:oleObj name="Acrobat Document" r:id="rId3" imgW="5667073" imgH="8019935" progId="AcroExch.Document.DC">
                  <p:embed/>
                  <p:pic>
                    <p:nvPicPr>
                      <p:cNvPr id="0" name=""/>
                      <p:cNvPicPr/>
                      <p:nvPr/>
                    </p:nvPicPr>
                    <p:blipFill>
                      <a:blip r:embed="rId4"/>
                      <a:stretch>
                        <a:fillRect/>
                      </a:stretch>
                    </p:blipFill>
                    <p:spPr>
                      <a:xfrm>
                        <a:off x="2123728" y="0"/>
                        <a:ext cx="4870549" cy="6892541"/>
                      </a:xfrm>
                      <a:prstGeom prst="rect">
                        <a:avLst/>
                      </a:prstGeom>
                    </p:spPr>
                  </p:pic>
                </p:oleObj>
              </mc:Fallback>
            </mc:AlternateContent>
          </a:graphicData>
        </a:graphic>
      </p:graphicFrame>
      <p:sp>
        <p:nvSpPr>
          <p:cNvPr id="4" name="Dikdörtgen 3"/>
          <p:cNvSpPr/>
          <p:nvPr/>
        </p:nvSpPr>
        <p:spPr>
          <a:xfrm>
            <a:off x="6948264" y="6478884"/>
            <a:ext cx="2195736" cy="369332"/>
          </a:xfrm>
          <a:prstGeom prst="rect">
            <a:avLst/>
          </a:prstGeom>
        </p:spPr>
        <p:txBody>
          <a:bodyPr wrap="square">
            <a:spAutoFit/>
          </a:bodyPr>
          <a:lstStyle/>
          <a:p>
            <a:pPr fontAlgn="base"/>
            <a:r>
              <a:rPr lang="tr-TR" b="1" dirty="0" smtClean="0">
                <a:blipFill>
                  <a:blip r:embed="rId5"/>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5"/>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3503599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ysegul\Desktop\Anabilim dalı tanıtımı-Aralık 2017\img0082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2" y="3246"/>
            <a:ext cx="3762130" cy="606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ysegul\Desktop\Anabilim dalı tanıtımı-Aralık 2017\unn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4463" y="2794226"/>
            <a:ext cx="5419537" cy="4064653"/>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6948264" y="6478884"/>
            <a:ext cx="2195736" cy="369332"/>
          </a:xfrm>
          <a:prstGeom prst="rect">
            <a:avLst/>
          </a:prstGeom>
        </p:spPr>
        <p:txBody>
          <a:bodyPr wrap="square">
            <a:spAutoFit/>
          </a:bodyPr>
          <a:lstStyle/>
          <a:p>
            <a:pPr fontAlgn="base"/>
            <a:r>
              <a:rPr lang="tr-TR" b="1" dirty="0" smtClean="0">
                <a:blipFill>
                  <a:blip r:embed="rId4"/>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4"/>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408114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çerik Yer Tutucusu"/>
          <p:cNvSpPr>
            <a:spLocks noGrp="1"/>
          </p:cNvSpPr>
          <p:nvPr>
            <p:ph idx="1"/>
          </p:nvPr>
        </p:nvSpPr>
        <p:spPr>
          <a:xfrm>
            <a:off x="0" y="0"/>
            <a:ext cx="9144000" cy="6858000"/>
          </a:xfrm>
        </p:spPr>
        <p:txBody>
          <a:bodyPr>
            <a:normAutofit/>
          </a:bodyPr>
          <a:lstStyle/>
          <a:p>
            <a:pPr algn="just"/>
            <a:r>
              <a:rPr lang="en-US" sz="3600" dirty="0" err="1" smtClean="0"/>
              <a:t>Bilim</a:t>
            </a:r>
            <a:r>
              <a:rPr lang="en-US" sz="3600" dirty="0" smtClean="0"/>
              <a:t> </a:t>
            </a:r>
            <a:r>
              <a:rPr lang="en-US" sz="3600" dirty="0" err="1" smtClean="0"/>
              <a:t>özünde</a:t>
            </a:r>
            <a:r>
              <a:rPr lang="en-US" sz="3600" dirty="0" smtClean="0"/>
              <a:t> </a:t>
            </a:r>
            <a:r>
              <a:rPr lang="en-US" sz="3600" dirty="0" err="1" smtClean="0"/>
              <a:t>gerçeği</a:t>
            </a:r>
            <a:r>
              <a:rPr lang="en-US" sz="3600" dirty="0" smtClean="0"/>
              <a:t> </a:t>
            </a:r>
            <a:r>
              <a:rPr lang="en-US" sz="3600" dirty="0" err="1" smtClean="0"/>
              <a:t>bulmaya</a:t>
            </a:r>
            <a:r>
              <a:rPr lang="en-US" sz="3600" dirty="0" smtClean="0"/>
              <a:t> </a:t>
            </a:r>
            <a:r>
              <a:rPr lang="en-US" sz="3600" dirty="0" err="1" smtClean="0"/>
              <a:t>ve</a:t>
            </a:r>
            <a:r>
              <a:rPr lang="en-US" sz="3600" dirty="0" smtClean="0"/>
              <a:t> </a:t>
            </a:r>
            <a:r>
              <a:rPr lang="en-US" sz="3600" dirty="0" err="1" smtClean="0"/>
              <a:t>olgusal</a:t>
            </a:r>
            <a:r>
              <a:rPr lang="en-US" sz="3600" dirty="0" smtClean="0"/>
              <a:t> </a:t>
            </a:r>
            <a:r>
              <a:rPr lang="en-US" sz="3600" dirty="0" err="1" smtClean="0"/>
              <a:t>dünyayı</a:t>
            </a:r>
            <a:r>
              <a:rPr lang="en-US" sz="3600" dirty="0" smtClean="0"/>
              <a:t> </a:t>
            </a:r>
            <a:r>
              <a:rPr lang="en-US" sz="3600" dirty="0" err="1" smtClean="0"/>
              <a:t>açıklamaya</a:t>
            </a:r>
            <a:r>
              <a:rPr lang="en-US" sz="3600" dirty="0" smtClean="0"/>
              <a:t> </a:t>
            </a:r>
            <a:r>
              <a:rPr lang="en-US" sz="3600" dirty="0" err="1" smtClean="0"/>
              <a:t>yönelik</a:t>
            </a:r>
            <a:r>
              <a:rPr lang="en-US" sz="3600" dirty="0" smtClean="0"/>
              <a:t> </a:t>
            </a:r>
            <a:r>
              <a:rPr lang="en-US" sz="3600" dirty="0" err="1" smtClean="0"/>
              <a:t>bir</a:t>
            </a:r>
            <a:r>
              <a:rPr lang="en-US" sz="3600" dirty="0" smtClean="0"/>
              <a:t> </a:t>
            </a:r>
            <a:r>
              <a:rPr lang="en-US" sz="3600" dirty="0" err="1" smtClean="0"/>
              <a:t>arayıştır</a:t>
            </a:r>
            <a:r>
              <a:rPr lang="en-US" sz="3600" dirty="0" smtClean="0"/>
              <a:t>. </a:t>
            </a:r>
            <a:endParaRPr lang="tr-TR" sz="3600" dirty="0" smtClean="0"/>
          </a:p>
          <a:p>
            <a:pPr marL="0" indent="0" algn="just">
              <a:buNone/>
            </a:pPr>
            <a:endParaRPr lang="tr-TR" sz="3600" dirty="0" smtClean="0"/>
          </a:p>
          <a:p>
            <a:pPr algn="just"/>
            <a:r>
              <a:rPr lang="en-US" sz="3600" dirty="0" err="1" smtClean="0"/>
              <a:t>Bilimsel</a:t>
            </a:r>
            <a:r>
              <a:rPr lang="en-US" sz="3600" dirty="0" smtClean="0"/>
              <a:t> </a:t>
            </a:r>
            <a:r>
              <a:rPr lang="en-US" sz="3600" dirty="0" err="1" smtClean="0"/>
              <a:t>düşünce</a:t>
            </a:r>
            <a:r>
              <a:rPr lang="en-US" sz="3600" dirty="0" smtClean="0"/>
              <a:t> </a:t>
            </a:r>
            <a:r>
              <a:rPr lang="en-US" sz="3600" dirty="0" err="1" smtClean="0"/>
              <a:t>bilim</a:t>
            </a:r>
            <a:r>
              <a:rPr lang="en-US" sz="3600" dirty="0" smtClean="0"/>
              <a:t> </a:t>
            </a:r>
            <a:r>
              <a:rPr lang="en-US" sz="3600" dirty="0" err="1"/>
              <a:t>çerçevesinde</a:t>
            </a:r>
            <a:r>
              <a:rPr lang="en-US" sz="3600" dirty="0"/>
              <a:t> </a:t>
            </a:r>
            <a:r>
              <a:rPr lang="en-US" sz="3600" dirty="0" err="1"/>
              <a:t>düşünerek</a:t>
            </a:r>
            <a:r>
              <a:rPr lang="en-US" sz="3600" dirty="0"/>
              <a:t> </a:t>
            </a:r>
            <a:r>
              <a:rPr lang="en-US" sz="3600" dirty="0" err="1"/>
              <a:t>yeni</a:t>
            </a:r>
            <a:r>
              <a:rPr lang="en-US" sz="3600" dirty="0"/>
              <a:t> </a:t>
            </a:r>
            <a:r>
              <a:rPr lang="en-US" sz="3600" dirty="0" err="1"/>
              <a:t>fikirler</a:t>
            </a:r>
            <a:r>
              <a:rPr lang="en-US" sz="3600" dirty="0"/>
              <a:t> </a:t>
            </a:r>
            <a:r>
              <a:rPr lang="en-US" sz="3600" dirty="0" err="1"/>
              <a:t>üretmektir</a:t>
            </a:r>
            <a:r>
              <a:rPr lang="en-US" sz="3600" dirty="0"/>
              <a:t>. </a:t>
            </a:r>
            <a:r>
              <a:rPr lang="en-US" sz="3600" dirty="0" err="1"/>
              <a:t>Bilimsel</a:t>
            </a:r>
            <a:r>
              <a:rPr lang="en-US" sz="3600" dirty="0"/>
              <a:t> </a:t>
            </a:r>
            <a:r>
              <a:rPr lang="en-US" sz="3600" dirty="0" err="1"/>
              <a:t>düşünmek</a:t>
            </a:r>
            <a:r>
              <a:rPr lang="en-US" sz="3600" dirty="0"/>
              <a:t> “</a:t>
            </a:r>
            <a:r>
              <a:rPr lang="en-US" sz="3600" dirty="0" err="1"/>
              <a:t>analitik</a:t>
            </a:r>
            <a:r>
              <a:rPr lang="en-US" sz="3600" dirty="0"/>
              <a:t> </a:t>
            </a:r>
            <a:r>
              <a:rPr lang="en-US" sz="3600" dirty="0" err="1"/>
              <a:t>düşünmek</a:t>
            </a:r>
            <a:r>
              <a:rPr lang="en-US" sz="3600" dirty="0"/>
              <a:t>” </a:t>
            </a:r>
            <a:r>
              <a:rPr lang="en-US" sz="3600" dirty="0" err="1"/>
              <a:t>demektir</a:t>
            </a:r>
            <a:r>
              <a:rPr lang="en-US" sz="3600" dirty="0"/>
              <a:t> . </a:t>
            </a:r>
            <a:endParaRPr lang="tr-TR" sz="3600" dirty="0" smtClean="0"/>
          </a:p>
          <a:p>
            <a:pPr marL="0" indent="0" algn="just">
              <a:buNone/>
            </a:pPr>
            <a:endParaRPr lang="tr-TR" sz="3600" dirty="0"/>
          </a:p>
          <a:p>
            <a:pPr algn="just"/>
            <a:r>
              <a:rPr lang="en-US" sz="3600" dirty="0" err="1"/>
              <a:t>Olayları</a:t>
            </a:r>
            <a:r>
              <a:rPr lang="en-US" sz="3600" dirty="0"/>
              <a:t> </a:t>
            </a:r>
            <a:r>
              <a:rPr lang="en-US" sz="3600" dirty="0" err="1"/>
              <a:t>neden-sonuç</a:t>
            </a:r>
            <a:r>
              <a:rPr lang="en-US" sz="3600" dirty="0"/>
              <a:t> </a:t>
            </a:r>
            <a:r>
              <a:rPr lang="en-US" sz="3600" dirty="0" err="1"/>
              <a:t>çerçevesi</a:t>
            </a:r>
            <a:r>
              <a:rPr lang="en-US" sz="3600" dirty="0"/>
              <a:t> </a:t>
            </a:r>
            <a:r>
              <a:rPr lang="en-US" sz="3600" dirty="0" err="1"/>
              <a:t>içinde</a:t>
            </a:r>
            <a:r>
              <a:rPr lang="en-US" sz="3600" dirty="0"/>
              <a:t> </a:t>
            </a:r>
            <a:r>
              <a:rPr lang="en-US" sz="3600" dirty="0" err="1"/>
              <a:t>tarafsız</a:t>
            </a:r>
            <a:r>
              <a:rPr lang="en-US" sz="3600" dirty="0"/>
              <a:t> </a:t>
            </a:r>
            <a:r>
              <a:rPr lang="en-US" sz="3600" dirty="0" err="1"/>
              <a:t>bir</a:t>
            </a:r>
            <a:r>
              <a:rPr lang="en-US" sz="3600" dirty="0"/>
              <a:t> </a:t>
            </a:r>
            <a:r>
              <a:rPr lang="en-US" sz="3600" dirty="0" err="1"/>
              <a:t>şekilde</a:t>
            </a:r>
            <a:r>
              <a:rPr lang="en-US" sz="3600" dirty="0"/>
              <a:t> </a:t>
            </a:r>
            <a:r>
              <a:rPr lang="en-US" sz="3600" dirty="0" err="1"/>
              <a:t>analiz</a:t>
            </a:r>
            <a:r>
              <a:rPr lang="en-US" sz="3600" dirty="0"/>
              <a:t> </a:t>
            </a:r>
            <a:r>
              <a:rPr lang="en-US" sz="3600" dirty="0" err="1"/>
              <a:t>eden</a:t>
            </a:r>
            <a:r>
              <a:rPr lang="en-US" sz="3600" dirty="0"/>
              <a:t> </a:t>
            </a:r>
            <a:r>
              <a:rPr lang="en-US" sz="3600" dirty="0" err="1"/>
              <a:t>ve</a:t>
            </a:r>
            <a:r>
              <a:rPr lang="en-US" sz="3600" dirty="0"/>
              <a:t> </a:t>
            </a:r>
            <a:r>
              <a:rPr lang="en-US" sz="3600" dirty="0" err="1"/>
              <a:t>doğru</a:t>
            </a:r>
            <a:r>
              <a:rPr lang="en-US" sz="3600" dirty="0"/>
              <a:t> </a:t>
            </a:r>
            <a:r>
              <a:rPr lang="en-US" sz="3600" dirty="0" err="1"/>
              <a:t>sonuca</a:t>
            </a:r>
            <a:r>
              <a:rPr lang="en-US" sz="3600" dirty="0"/>
              <a:t> </a:t>
            </a:r>
            <a:r>
              <a:rPr lang="en-US" sz="3600" dirty="0" err="1" smtClean="0"/>
              <a:t>ulaşan</a:t>
            </a:r>
            <a:r>
              <a:rPr lang="en-US" sz="3600" dirty="0" smtClean="0"/>
              <a:t> </a:t>
            </a:r>
            <a:r>
              <a:rPr lang="en-US" sz="3600" dirty="0" err="1"/>
              <a:t>bir</a:t>
            </a:r>
            <a:r>
              <a:rPr lang="en-US" sz="3600" dirty="0"/>
              <a:t> </a:t>
            </a:r>
            <a:r>
              <a:rPr lang="en-US" sz="3600" dirty="0" err="1" smtClean="0"/>
              <a:t>kişi</a:t>
            </a:r>
            <a:r>
              <a:rPr lang="en-US" sz="3600" dirty="0" smtClean="0"/>
              <a:t> </a:t>
            </a:r>
            <a:r>
              <a:rPr lang="en-US" sz="3600" dirty="0" err="1"/>
              <a:t>analitik</a:t>
            </a:r>
            <a:r>
              <a:rPr lang="en-US" sz="3600" dirty="0"/>
              <a:t> </a:t>
            </a:r>
            <a:r>
              <a:rPr lang="en-US" sz="3600" dirty="0" err="1" smtClean="0"/>
              <a:t>düşün</a:t>
            </a:r>
            <a:r>
              <a:rPr lang="tr-TR" sz="3600" dirty="0" smtClean="0"/>
              <a:t>c</a:t>
            </a:r>
            <a:r>
              <a:rPr lang="en-US" sz="3600" dirty="0" smtClean="0"/>
              <a:t>e</a:t>
            </a:r>
            <a:r>
              <a:rPr lang="tr-TR" sz="3600" dirty="0" smtClean="0"/>
              <a:t>ye sahiptir.</a:t>
            </a:r>
            <a:endParaRPr lang="tr-TR" sz="3600" dirty="0"/>
          </a:p>
          <a:p>
            <a:pPr marL="0" indent="0">
              <a:buNone/>
            </a:pPr>
            <a:endParaRPr lang="tr-TR" dirty="0" smtClean="0"/>
          </a:p>
          <a:p>
            <a:pPr>
              <a:buNone/>
            </a:pPr>
            <a:endParaRPr lang="tr-TR" dirty="0"/>
          </a:p>
        </p:txBody>
      </p:sp>
    </p:spTree>
    <p:extLst>
      <p:ext uri="{BB962C8B-B14F-4D97-AF65-F5344CB8AC3E}">
        <p14:creationId xmlns:p14="http://schemas.microsoft.com/office/powerpoint/2010/main" val="2199783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58000"/>
          </a:xfrm>
        </p:spPr>
        <p:txBody>
          <a:bodyPr>
            <a:normAutofit lnSpcReduction="10000"/>
          </a:bodyPr>
          <a:lstStyle/>
          <a:p>
            <a:r>
              <a:rPr lang="tr-TR" b="1" dirty="0">
                <a:solidFill>
                  <a:srgbClr val="CC0066"/>
                </a:solidFill>
              </a:rPr>
              <a:t>Bilimin Amaçları:</a:t>
            </a:r>
            <a:r>
              <a:rPr lang="tr-TR" dirty="0">
                <a:solidFill>
                  <a:srgbClr val="CC0066"/>
                </a:solidFill>
              </a:rPr>
              <a:t> </a:t>
            </a:r>
            <a:r>
              <a:rPr lang="tr-TR" dirty="0"/>
              <a:t>Neden-sonuç ilişkilerini arama, kanıtlama, gerçekleme ve denetlemedir.</a:t>
            </a:r>
          </a:p>
          <a:p>
            <a:r>
              <a:rPr lang="tr-TR" b="1" dirty="0">
                <a:solidFill>
                  <a:srgbClr val="CC0066"/>
                </a:solidFill>
              </a:rPr>
              <a:t>Bilim İnsanı:</a:t>
            </a:r>
            <a:r>
              <a:rPr lang="tr-TR" dirty="0">
                <a:solidFill>
                  <a:srgbClr val="CC0066"/>
                </a:solidFill>
              </a:rPr>
              <a:t> </a:t>
            </a:r>
            <a:r>
              <a:rPr lang="tr-TR" dirty="0"/>
              <a:t>Bir olayı bilimsel yöntemlerle irdeleyen, aydınlığa kavuşturan ve insanlığın yararlanmasını sağlayan kişidir. </a:t>
            </a:r>
          </a:p>
          <a:p>
            <a:r>
              <a:rPr lang="tr-TR" b="1" dirty="0">
                <a:solidFill>
                  <a:srgbClr val="CC0066"/>
                </a:solidFill>
              </a:rPr>
              <a:t>Bilimsel Tutum:</a:t>
            </a:r>
            <a:r>
              <a:rPr lang="tr-TR" dirty="0">
                <a:solidFill>
                  <a:srgbClr val="CC0066"/>
                </a:solidFill>
              </a:rPr>
              <a:t> </a:t>
            </a:r>
            <a:r>
              <a:rPr lang="tr-TR" dirty="0"/>
              <a:t>Araştırmanın planlanması, yürütülmesi, değerlendirilmesi, sonuçlarının yorumlanması aşamalarında taraf tutmamak, duygusal davranmamaktır. Bilim adamı hipotez bulgularını açık yüreklilikle irdeler, eleştirir, tartışır, denetler.</a:t>
            </a:r>
          </a:p>
          <a:p>
            <a:r>
              <a:rPr lang="tr-TR" b="1" dirty="0">
                <a:solidFill>
                  <a:srgbClr val="CC0066"/>
                </a:solidFill>
              </a:rPr>
              <a:t>Bilimsel Yöntem:</a:t>
            </a:r>
            <a:r>
              <a:rPr lang="tr-TR" dirty="0">
                <a:solidFill>
                  <a:srgbClr val="CC0066"/>
                </a:solidFill>
              </a:rPr>
              <a:t> </a:t>
            </a:r>
            <a:r>
              <a:rPr lang="tr-TR" dirty="0"/>
              <a:t>Bir olayın en kısa sürede, en az çalışmayla ve bilimsel olarak çözülmesini sağlayan yollar ya da yöntemler kümesi olarak tanımlanabilir.</a:t>
            </a:r>
          </a:p>
          <a:p>
            <a:endParaRPr lang="tr-TR" dirty="0"/>
          </a:p>
        </p:txBody>
      </p:sp>
    </p:spTree>
    <p:extLst>
      <p:ext uri="{BB962C8B-B14F-4D97-AF65-F5344CB8AC3E}">
        <p14:creationId xmlns:p14="http://schemas.microsoft.com/office/powerpoint/2010/main" val="587039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2483768" y="1458114"/>
            <a:ext cx="2857834" cy="2857834"/>
          </a:xfrm>
          <a:prstGeom prst="rect">
            <a:avLst/>
          </a:prstGeom>
          <a:effectLst>
            <a:softEdge rad="101600"/>
          </a:effectLst>
        </p:spPr>
      </p:pic>
      <p:sp>
        <p:nvSpPr>
          <p:cNvPr id="4" name="Sağ Ok 3"/>
          <p:cNvSpPr/>
          <p:nvPr/>
        </p:nvSpPr>
        <p:spPr>
          <a:xfrm>
            <a:off x="1043361" y="31455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6163" y="1968009"/>
            <a:ext cx="3113926" cy="2335445"/>
          </a:xfrm>
          <a:prstGeom prst="ellipse">
            <a:avLst/>
          </a:prstGeom>
          <a:ln>
            <a:noFill/>
          </a:ln>
          <a:effectLst>
            <a:softEdge rad="317500"/>
          </a:effectLst>
        </p:spPr>
      </p:pic>
      <p:sp>
        <p:nvSpPr>
          <p:cNvPr id="6" name="Dikdörtgen 5"/>
          <p:cNvSpPr/>
          <p:nvPr/>
        </p:nvSpPr>
        <p:spPr>
          <a:xfrm>
            <a:off x="3329833" y="3995677"/>
            <a:ext cx="1165704" cy="307777"/>
          </a:xfrm>
          <a:prstGeom prst="rect">
            <a:avLst/>
          </a:prstGeom>
        </p:spPr>
        <p:txBody>
          <a:bodyPr wrap="none">
            <a:spAutoFit/>
          </a:bodyPr>
          <a:lstStyle/>
          <a:p>
            <a:r>
              <a:rPr lang="tr-TR" sz="1400" b="1" dirty="0" smtClean="0">
                <a:ln/>
                <a:latin typeface="Arial Narrow" panose="020B0606020202030204" pitchFamily="34" charset="0"/>
              </a:rPr>
              <a:t>Söğüt kabuğu</a:t>
            </a:r>
            <a:endParaRPr lang="tr-TR" sz="1400" dirty="0"/>
          </a:p>
        </p:txBody>
      </p:sp>
      <p:sp>
        <p:nvSpPr>
          <p:cNvPr id="7" name="Sağ Ok 6"/>
          <p:cNvSpPr/>
          <p:nvPr/>
        </p:nvSpPr>
        <p:spPr>
          <a:xfrm>
            <a:off x="5436096" y="31455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0" y="2733143"/>
            <a:ext cx="2055371" cy="307777"/>
          </a:xfrm>
          <a:prstGeom prst="rect">
            <a:avLst/>
          </a:prstGeom>
        </p:spPr>
        <p:txBody>
          <a:bodyPr wrap="none">
            <a:spAutoFit/>
          </a:bodyPr>
          <a:lstStyle/>
          <a:p>
            <a:r>
              <a:rPr lang="tr-TR" sz="1400" b="1" i="1" dirty="0" err="1" smtClean="0">
                <a:ln/>
                <a:latin typeface="Arial Narrow" panose="020B0606020202030204" pitchFamily="34" charset="0"/>
              </a:rPr>
              <a:t>Salix</a:t>
            </a:r>
            <a:r>
              <a:rPr lang="tr-TR" sz="1400" b="1" i="1" dirty="0" smtClean="0">
                <a:ln/>
                <a:latin typeface="Arial Narrow" panose="020B0606020202030204" pitchFamily="34" charset="0"/>
              </a:rPr>
              <a:t> </a:t>
            </a:r>
            <a:r>
              <a:rPr lang="tr-TR" sz="1400" b="1" i="1" dirty="0" err="1" smtClean="0">
                <a:ln/>
                <a:latin typeface="Arial Narrow" panose="020B0606020202030204" pitchFamily="34" charset="0"/>
              </a:rPr>
              <a:t>alba</a:t>
            </a:r>
            <a:r>
              <a:rPr lang="tr-TR" sz="1400" b="1" i="1" dirty="0" smtClean="0">
                <a:ln/>
                <a:latin typeface="Arial Narrow" panose="020B0606020202030204" pitchFamily="34" charset="0"/>
              </a:rPr>
              <a:t> </a:t>
            </a:r>
            <a:r>
              <a:rPr lang="tr-TR" sz="1400" b="1" dirty="0" smtClean="0">
                <a:ln/>
                <a:latin typeface="Arial Narrow" panose="020B0606020202030204" pitchFamily="34" charset="0"/>
              </a:rPr>
              <a:t>(Ak söğüt ağacı)</a:t>
            </a:r>
            <a:endParaRPr lang="tr-TR" sz="1400" dirty="0"/>
          </a:p>
        </p:txBody>
      </p:sp>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2733142" cy="2733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3 Resim" descr="C:\Users\samsung\Desktop\yayın ahlakı\images.jpg"/>
          <p:cNvPicPr/>
          <p:nvPr/>
        </p:nvPicPr>
        <p:blipFill>
          <a:blip r:embed="rId5"/>
          <a:srcRect/>
          <a:stretch>
            <a:fillRect/>
          </a:stretch>
        </p:blipFill>
        <p:spPr bwMode="auto">
          <a:xfrm>
            <a:off x="2483768" y="4303454"/>
            <a:ext cx="3760786" cy="2534421"/>
          </a:xfrm>
          <a:prstGeom prst="rect">
            <a:avLst/>
          </a:prstGeom>
          <a:noFill/>
          <a:ln w="9525">
            <a:noFill/>
            <a:miter lim="800000"/>
            <a:headEnd/>
            <a:tailEnd/>
          </a:ln>
        </p:spPr>
      </p:pic>
      <p:sp>
        <p:nvSpPr>
          <p:cNvPr id="12" name="Dikdörtgen 11"/>
          <p:cNvSpPr/>
          <p:nvPr/>
        </p:nvSpPr>
        <p:spPr>
          <a:xfrm>
            <a:off x="6948264" y="6478884"/>
            <a:ext cx="2195736" cy="369332"/>
          </a:xfrm>
          <a:prstGeom prst="rect">
            <a:avLst/>
          </a:prstGeom>
        </p:spPr>
        <p:txBody>
          <a:bodyPr wrap="square">
            <a:spAutoFit/>
          </a:bodyPr>
          <a:lstStyle/>
          <a:p>
            <a:pPr fontAlgn="base"/>
            <a:r>
              <a:rPr lang="tr-TR" b="1" dirty="0" smtClean="0">
                <a:blipFill>
                  <a:blip r:embed="rId6"/>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6"/>
                <a:tile tx="0" ty="0" sx="100000" sy="100000" flip="none" algn="tl"/>
              </a:blipFill>
              <a:latin typeface="Comic Sans MS" panose="030F0702030302020204" pitchFamily="66" charset="0"/>
              <a:cs typeface="Times New Roman" panose="02020603050405020304" pitchFamily="18" charset="0"/>
            </a:endParaRPr>
          </a:p>
        </p:txBody>
      </p:sp>
      <p:sp>
        <p:nvSpPr>
          <p:cNvPr id="13" name="İçerik Yer Tutucusu 2"/>
          <p:cNvSpPr txBox="1">
            <a:spLocks/>
          </p:cNvSpPr>
          <p:nvPr/>
        </p:nvSpPr>
        <p:spPr>
          <a:xfrm>
            <a:off x="2987824" y="0"/>
            <a:ext cx="6156175" cy="198884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tr-TR" b="1" dirty="0" err="1" smtClean="0">
                <a:solidFill>
                  <a:srgbClr val="C00000"/>
                </a:solidFill>
                <a:latin typeface="Comic Sans MS" panose="030F0702030302020204" pitchFamily="66" charset="0"/>
              </a:rPr>
              <a:t>Farmasötik</a:t>
            </a:r>
            <a:r>
              <a:rPr lang="tr-TR" b="1" dirty="0" smtClean="0">
                <a:solidFill>
                  <a:srgbClr val="C00000"/>
                </a:solidFill>
                <a:latin typeface="Comic Sans MS" panose="030F0702030302020204" pitchFamily="66" charset="0"/>
              </a:rPr>
              <a:t> Botanik, </a:t>
            </a:r>
          </a:p>
          <a:p>
            <a:pPr marL="0" indent="0" algn="just">
              <a:buFont typeface="Arial" panose="020B0604020202020204" pitchFamily="34" charset="0"/>
              <a:buNone/>
            </a:pPr>
            <a:r>
              <a:rPr lang="tr-TR" sz="2000" b="1" dirty="0" smtClean="0">
                <a:blipFill>
                  <a:blip r:embed="rId6"/>
                  <a:tile tx="0" ty="0" sx="100000" sy="100000" flip="none" algn="tl"/>
                </a:blipFill>
                <a:latin typeface="Comic Sans MS" panose="030F0702030302020204" pitchFamily="66" charset="0"/>
              </a:rPr>
              <a:t>eczacılık fakültesi öğrencilerine tıbbi bitkileri ve onlardan elde edilen drogları tanıtmayı amaçlayan uygulamalı bir derstir ve </a:t>
            </a:r>
            <a:r>
              <a:rPr lang="tr-TR" sz="2000" b="1" dirty="0" smtClean="0">
                <a:solidFill>
                  <a:srgbClr val="FF3399"/>
                </a:solidFill>
                <a:latin typeface="Comic Sans MS" panose="030F0702030302020204" pitchFamily="66" charset="0"/>
              </a:rPr>
              <a:t>sadece </a:t>
            </a:r>
            <a:r>
              <a:rPr lang="tr-TR" sz="2000" b="1" dirty="0" smtClean="0">
                <a:solidFill>
                  <a:srgbClr val="FF3399"/>
                </a:solidFill>
                <a:latin typeface="Comic Sans MS" panose="030F0702030302020204" pitchFamily="66" charset="0"/>
              </a:rPr>
              <a:t>Eczacılık Fakülteleri programlarında yer alır. </a:t>
            </a:r>
            <a:endParaRPr lang="tr-TR" sz="2000" b="1" dirty="0">
              <a:solidFill>
                <a:srgbClr val="FF3399"/>
              </a:solidFill>
              <a:latin typeface="Comic Sans MS" panose="030F0702030302020204" pitchFamily="66" charset="0"/>
            </a:endParaRPr>
          </a:p>
        </p:txBody>
      </p:sp>
    </p:spTree>
    <p:extLst>
      <p:ext uri="{BB962C8B-B14F-4D97-AF65-F5344CB8AC3E}">
        <p14:creationId xmlns:p14="http://schemas.microsoft.com/office/powerpoint/2010/main" val="115293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ppt_x"/>
                                          </p:val>
                                        </p:tav>
                                        <p:tav tm="100000">
                                          <p:val>
                                            <p:strVal val="#ppt_x"/>
                                          </p:val>
                                        </p:tav>
                                      </p:tavLst>
                                    </p:anim>
                                    <p:anim calcmode="lin" valueType="num">
                                      <p:cBhvr additive="base">
                                        <p:cTn id="8" dur="500" fill="hold"/>
                                        <p:tgtEl>
                                          <p:spTgt spid="184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8008"/>
            <a:ext cx="9144000" cy="6876008"/>
          </a:xfrm>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0" indent="0">
              <a:buNone/>
            </a:pPr>
            <a:r>
              <a:rPr lang="tr-TR" dirty="0">
                <a:latin typeface="Comic Sans MS" panose="030F0702030302020204" pitchFamily="66" charset="0"/>
              </a:rPr>
              <a:t>Bu ders kapsamında öncelikli olarak ülkemizde ve dünyada yaygın kullanımı olan </a:t>
            </a:r>
            <a:r>
              <a:rPr lang="tr-TR" b="1" dirty="0">
                <a:solidFill>
                  <a:srgbClr val="FF0000"/>
                </a:solidFill>
                <a:latin typeface="Comic Sans MS" panose="030F0702030302020204" pitchFamily="66" charset="0"/>
              </a:rPr>
              <a:t>tıbbi bitkiler</a:t>
            </a:r>
            <a:r>
              <a:rPr lang="tr-TR" dirty="0">
                <a:latin typeface="Comic Sans MS" panose="030F0702030302020204" pitchFamily="66" charset="0"/>
              </a:rPr>
              <a:t>, </a:t>
            </a:r>
            <a:r>
              <a:rPr lang="tr-TR" b="1" dirty="0">
                <a:blipFill>
                  <a:blip r:embed="rId2"/>
                  <a:tile tx="0" ty="0" sx="100000" sy="100000" flip="none" algn="tl"/>
                </a:blipFill>
                <a:latin typeface="Comic Sans MS" panose="030F0702030302020204" pitchFamily="66" charset="0"/>
              </a:rPr>
              <a:t>sistematik botanik kurallarına göre </a:t>
            </a:r>
            <a:r>
              <a:rPr lang="tr-TR" dirty="0">
                <a:latin typeface="Comic Sans MS" panose="030F0702030302020204" pitchFamily="66" charset="0"/>
              </a:rPr>
              <a:t>tanıtılmaktadır. </a:t>
            </a:r>
            <a:endParaRPr lang="tr-TR" dirty="0" smtClean="0">
              <a:latin typeface="Comic Sans MS" panose="030F0702030302020204" pitchFamily="66" charset="0"/>
            </a:endParaRPr>
          </a:p>
          <a:p>
            <a:pPr marL="0" indent="0">
              <a:buNone/>
            </a:pPr>
            <a:r>
              <a:rPr lang="tr-TR" dirty="0" smtClean="0">
                <a:latin typeface="Comic Sans MS" panose="030F0702030302020204" pitchFamily="66" charset="0"/>
              </a:rPr>
              <a:t>Bunun yanında: </a:t>
            </a:r>
          </a:p>
          <a:p>
            <a:pPr marL="0" indent="0" algn="ctr">
              <a:buNone/>
            </a:pPr>
            <a:r>
              <a:rPr lang="tr-TR" b="1" dirty="0" smtClean="0">
                <a:solidFill>
                  <a:srgbClr val="C00000"/>
                </a:solidFill>
                <a:latin typeface="Comic Sans MS" panose="030F0702030302020204" pitchFamily="66" charset="0"/>
              </a:rPr>
              <a:t>Gıda </a:t>
            </a:r>
            <a:r>
              <a:rPr lang="tr-TR" b="1" dirty="0">
                <a:solidFill>
                  <a:srgbClr val="C00000"/>
                </a:solidFill>
                <a:latin typeface="Comic Sans MS" panose="030F0702030302020204" pitchFamily="66" charset="0"/>
              </a:rPr>
              <a:t>olarak tüketilen bitkiler,</a:t>
            </a:r>
            <a:endParaRPr lang="tr-TR" b="1" dirty="0" smtClean="0">
              <a:solidFill>
                <a:srgbClr val="C00000"/>
              </a:solidFill>
              <a:latin typeface="Comic Sans MS" panose="030F0702030302020204" pitchFamily="66" charset="0"/>
            </a:endParaRPr>
          </a:p>
          <a:p>
            <a:pPr marL="0" indent="0" algn="ctr">
              <a:buNone/>
            </a:pPr>
            <a:r>
              <a:rPr lang="tr-TR" b="1" dirty="0" smtClean="0">
                <a:solidFill>
                  <a:srgbClr val="FF3399"/>
                </a:solidFill>
                <a:latin typeface="Comic Sans MS" panose="030F0702030302020204" pitchFamily="66" charset="0"/>
              </a:rPr>
              <a:t>zehirli </a:t>
            </a:r>
            <a:r>
              <a:rPr lang="tr-TR" b="1" dirty="0">
                <a:solidFill>
                  <a:srgbClr val="FF3399"/>
                </a:solidFill>
                <a:latin typeface="Comic Sans MS" panose="030F0702030302020204" pitchFamily="66" charset="0"/>
              </a:rPr>
              <a:t>bitkiler, </a:t>
            </a:r>
            <a:endParaRPr lang="tr-TR" b="1" dirty="0" smtClean="0">
              <a:solidFill>
                <a:srgbClr val="FF3399"/>
              </a:solidFill>
              <a:latin typeface="Comic Sans MS" panose="030F0702030302020204" pitchFamily="66" charset="0"/>
            </a:endParaRPr>
          </a:p>
          <a:p>
            <a:pPr marL="0" indent="0" algn="ctr">
              <a:buNone/>
            </a:pPr>
            <a:r>
              <a:rPr lang="tr-TR" b="1" dirty="0" smtClean="0">
                <a:solidFill>
                  <a:srgbClr val="0070C0"/>
                </a:solidFill>
                <a:latin typeface="Comic Sans MS" panose="030F0702030302020204" pitchFamily="66" charset="0"/>
              </a:rPr>
              <a:t>ekonomik </a:t>
            </a:r>
            <a:r>
              <a:rPr lang="tr-TR" b="1" dirty="0">
                <a:solidFill>
                  <a:srgbClr val="0070C0"/>
                </a:solidFill>
                <a:latin typeface="Comic Sans MS" panose="030F0702030302020204" pitchFamily="66" charset="0"/>
              </a:rPr>
              <a:t>değeri olan kültür bitkileri, </a:t>
            </a:r>
            <a:endParaRPr lang="tr-TR" b="1" dirty="0" smtClean="0">
              <a:solidFill>
                <a:srgbClr val="0070C0"/>
              </a:solidFill>
              <a:latin typeface="Comic Sans MS" panose="030F0702030302020204" pitchFamily="66" charset="0"/>
            </a:endParaRPr>
          </a:p>
          <a:p>
            <a:pPr marL="0" indent="0" algn="ctr">
              <a:buNone/>
            </a:pPr>
            <a:r>
              <a:rPr lang="tr-TR" b="1" dirty="0" smtClean="0">
                <a:solidFill>
                  <a:srgbClr val="7030A0"/>
                </a:solidFill>
                <a:latin typeface="Comic Sans MS" panose="030F0702030302020204" pitchFamily="66" charset="0"/>
              </a:rPr>
              <a:t>keyif </a:t>
            </a:r>
            <a:r>
              <a:rPr lang="tr-TR" b="1" dirty="0">
                <a:solidFill>
                  <a:srgbClr val="7030A0"/>
                </a:solidFill>
                <a:latin typeface="Comic Sans MS" panose="030F0702030302020204" pitchFamily="66" charset="0"/>
              </a:rPr>
              <a:t>verici ve bağımlılık oluşturan bitkiler </a:t>
            </a:r>
            <a:endParaRPr lang="tr-TR" b="1" dirty="0" smtClean="0">
              <a:solidFill>
                <a:srgbClr val="7030A0"/>
              </a:solidFill>
              <a:latin typeface="Comic Sans MS" panose="030F0702030302020204" pitchFamily="66" charset="0"/>
            </a:endParaRPr>
          </a:p>
          <a:p>
            <a:pPr marL="0" indent="0" algn="ctr">
              <a:buNone/>
            </a:pPr>
            <a:r>
              <a:rPr lang="tr-TR" b="1" dirty="0" smtClean="0">
                <a:latin typeface="Comic Sans MS" panose="030F0702030302020204" pitchFamily="66" charset="0"/>
              </a:rPr>
              <a:t>ile </a:t>
            </a:r>
          </a:p>
          <a:p>
            <a:pPr marL="0" indent="0" algn="ctr">
              <a:buNone/>
            </a:pPr>
            <a:r>
              <a:rPr lang="tr-TR" b="1" dirty="0" smtClean="0">
                <a:solidFill>
                  <a:srgbClr val="00B0F0"/>
                </a:solidFill>
                <a:latin typeface="Comic Sans MS" panose="030F0702030302020204" pitchFamily="66" charset="0"/>
              </a:rPr>
              <a:t>boya </a:t>
            </a:r>
            <a:r>
              <a:rPr lang="tr-TR" b="1" dirty="0">
                <a:solidFill>
                  <a:srgbClr val="00B0F0"/>
                </a:solidFill>
                <a:latin typeface="Comic Sans MS" panose="030F0702030302020204" pitchFamily="66" charset="0"/>
              </a:rPr>
              <a:t>bitkileri</a:t>
            </a:r>
            <a:r>
              <a:rPr lang="tr-TR" b="1" dirty="0">
                <a:latin typeface="Comic Sans MS" panose="030F0702030302020204" pitchFamily="66" charset="0"/>
              </a:rPr>
              <a:t> </a:t>
            </a:r>
            <a:endParaRPr lang="tr-TR" b="1" dirty="0" smtClean="0">
              <a:latin typeface="Comic Sans MS" panose="030F0702030302020204" pitchFamily="66" charset="0"/>
            </a:endParaRPr>
          </a:p>
          <a:p>
            <a:pPr marL="0" indent="0" algn="ctr">
              <a:buNone/>
            </a:pPr>
            <a:r>
              <a:rPr lang="tr-TR" b="1" dirty="0" smtClean="0">
                <a:latin typeface="Comic Sans MS" panose="030F0702030302020204" pitchFamily="66" charset="0"/>
              </a:rPr>
              <a:t>ve </a:t>
            </a:r>
          </a:p>
          <a:p>
            <a:pPr marL="0" indent="0" algn="ctr">
              <a:buNone/>
            </a:pPr>
            <a:r>
              <a:rPr lang="tr-TR" b="1" dirty="0" smtClean="0">
                <a:blipFill>
                  <a:blip r:embed="rId2"/>
                  <a:tile tx="0" ty="0" sx="100000" sy="100000" flip="none" algn="tl"/>
                </a:blipFill>
                <a:latin typeface="Comic Sans MS" panose="030F0702030302020204" pitchFamily="66" charset="0"/>
              </a:rPr>
              <a:t>insan-bitki ilişkileri kapsamında  hayatımızı etkileyen bütün bitkiler</a:t>
            </a:r>
          </a:p>
          <a:p>
            <a:pPr marL="0" indent="0">
              <a:buNone/>
            </a:pPr>
            <a:r>
              <a:rPr lang="tr-TR" dirty="0" smtClean="0">
                <a:latin typeface="Comic Sans MS" panose="030F0702030302020204" pitchFamily="66" charset="0"/>
              </a:rPr>
              <a:t>ders </a:t>
            </a:r>
            <a:r>
              <a:rPr lang="tr-TR" dirty="0">
                <a:latin typeface="Comic Sans MS" panose="030F0702030302020204" pitchFamily="66" charset="0"/>
              </a:rPr>
              <a:t>kapsamında </a:t>
            </a:r>
            <a:r>
              <a:rPr lang="tr-TR" dirty="0" smtClean="0">
                <a:latin typeface="Comic Sans MS" panose="030F0702030302020204" pitchFamily="66" charset="0"/>
              </a:rPr>
              <a:t>anlatılmaktadır</a:t>
            </a:r>
            <a:r>
              <a:rPr lang="tr-TR" dirty="0">
                <a:latin typeface="Comic Sans MS" panose="030F0702030302020204" pitchFamily="66" charset="0"/>
              </a:rPr>
              <a:t>.</a:t>
            </a:r>
          </a:p>
          <a:p>
            <a:endParaRPr lang="tr-TR" dirty="0"/>
          </a:p>
        </p:txBody>
      </p:sp>
      <p:sp>
        <p:nvSpPr>
          <p:cNvPr id="4" name="Dikdörtgen 3"/>
          <p:cNvSpPr/>
          <p:nvPr/>
        </p:nvSpPr>
        <p:spPr>
          <a:xfrm>
            <a:off x="6948264" y="6478884"/>
            <a:ext cx="2195736" cy="369332"/>
          </a:xfrm>
          <a:prstGeom prst="rect">
            <a:avLst/>
          </a:prstGeom>
        </p:spPr>
        <p:txBody>
          <a:bodyPr wrap="square">
            <a:spAutoFit/>
          </a:bodyPr>
          <a:lstStyle/>
          <a:p>
            <a:pPr fontAlgn="base"/>
            <a:r>
              <a:rPr lang="tr-TR" b="1" dirty="0" smtClean="0">
                <a:blipFill>
                  <a:blip r:embed="rId2"/>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2"/>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989837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9144000" cy="980728"/>
          </a:xfrm>
        </p:spPr>
        <p:style>
          <a:lnRef idx="0">
            <a:schemeClr val="accent2"/>
          </a:lnRef>
          <a:fillRef idx="3">
            <a:schemeClr val="accent2"/>
          </a:fillRef>
          <a:effectRef idx="3">
            <a:schemeClr val="accent2"/>
          </a:effectRef>
          <a:fontRef idx="minor">
            <a:schemeClr val="lt1"/>
          </a:fontRef>
        </p:style>
        <p:txBody>
          <a:bodyPr/>
          <a:lstStyle/>
          <a:p>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anose="030F0702030302020204" pitchFamily="66" charset="0"/>
              </a:rPr>
              <a:t>Çalışma alanlarımız</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anose="030F0702030302020204" pitchFamily="66" charset="0"/>
            </a:endParaRPr>
          </a:p>
        </p:txBody>
      </p:sp>
      <p:sp>
        <p:nvSpPr>
          <p:cNvPr id="3" name="İçerik Yer Tutucusu 2"/>
          <p:cNvSpPr>
            <a:spLocks noGrp="1"/>
          </p:cNvSpPr>
          <p:nvPr>
            <p:ph idx="1"/>
          </p:nvPr>
        </p:nvSpPr>
        <p:spPr>
          <a:xfrm>
            <a:off x="0" y="908720"/>
            <a:ext cx="9144000" cy="5949280"/>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marL="0" indent="0" algn="just">
              <a:buNone/>
            </a:pPr>
            <a:r>
              <a:rPr lang="tr-TR" dirty="0">
                <a:latin typeface="Comic Sans MS" panose="030F0702030302020204" pitchFamily="66" charset="0"/>
              </a:rPr>
              <a:t>Türkiye olağanüstü zengin bitki örtüsüne sahip olup </a:t>
            </a:r>
            <a:r>
              <a:rPr lang="tr-TR" dirty="0" smtClean="0">
                <a:latin typeface="Comic Sans MS" panose="030F0702030302020204" pitchFamily="66" charset="0"/>
              </a:rPr>
              <a:t>% 30’u </a:t>
            </a:r>
            <a:r>
              <a:rPr lang="tr-TR" dirty="0">
                <a:latin typeface="Comic Sans MS" panose="030F0702030302020204" pitchFamily="66" charset="0"/>
              </a:rPr>
              <a:t>ülkemize özgü (endemik) yaklaşık </a:t>
            </a:r>
            <a:r>
              <a:rPr lang="tr-TR" dirty="0" smtClean="0">
                <a:latin typeface="Comic Sans MS" panose="030F0702030302020204" pitchFamily="66" charset="0"/>
              </a:rPr>
              <a:t>12 </a:t>
            </a:r>
            <a:r>
              <a:rPr lang="tr-TR" dirty="0">
                <a:latin typeface="Comic Sans MS" panose="030F0702030302020204" pitchFamily="66" charset="0"/>
              </a:rPr>
              <a:t>000 damarlı bitki </a:t>
            </a:r>
            <a:r>
              <a:rPr lang="tr-TR" dirty="0" err="1">
                <a:latin typeface="Comic Sans MS" panose="030F0702030302020204" pitchFamily="66" charset="0"/>
              </a:rPr>
              <a:t>taksonunu</a:t>
            </a:r>
            <a:r>
              <a:rPr lang="tr-TR" dirty="0">
                <a:latin typeface="Comic Sans MS" panose="030F0702030302020204" pitchFamily="66" charset="0"/>
              </a:rPr>
              <a:t> içerir. </a:t>
            </a:r>
            <a:endParaRPr lang="tr-TR" dirty="0" smtClean="0">
              <a:latin typeface="Comic Sans MS" panose="030F0702030302020204" pitchFamily="66" charset="0"/>
            </a:endParaRPr>
          </a:p>
          <a:p>
            <a:pPr marL="0" indent="0" algn="ctr">
              <a:buNone/>
            </a:pPr>
            <a:r>
              <a:rPr lang="tr-TR" b="1" dirty="0" smtClean="0">
                <a:solidFill>
                  <a:srgbClr val="00B050"/>
                </a:solidFill>
                <a:latin typeface="Comic Sans MS" panose="030F0702030302020204" pitchFamily="66" charset="0"/>
              </a:rPr>
              <a:t>Türkiye’nin </a:t>
            </a:r>
            <a:r>
              <a:rPr lang="tr-TR" b="1" dirty="0">
                <a:solidFill>
                  <a:srgbClr val="00B050"/>
                </a:solidFill>
                <a:latin typeface="Comic Sans MS" panose="030F0702030302020204" pitchFamily="66" charset="0"/>
              </a:rPr>
              <a:t>yeryüzündeki konumu ve </a:t>
            </a:r>
            <a:endParaRPr lang="tr-TR" b="1" dirty="0" smtClean="0">
              <a:solidFill>
                <a:srgbClr val="00B050"/>
              </a:solidFill>
              <a:latin typeface="Comic Sans MS" panose="030F0702030302020204" pitchFamily="66" charset="0"/>
            </a:endParaRPr>
          </a:p>
          <a:p>
            <a:pPr marL="0" indent="0" algn="ctr">
              <a:buNone/>
            </a:pPr>
            <a:r>
              <a:rPr lang="tr-TR" b="1" dirty="0" smtClean="0">
                <a:solidFill>
                  <a:srgbClr val="00B050"/>
                </a:solidFill>
                <a:latin typeface="Comic Sans MS" panose="030F0702030302020204" pitchFamily="66" charset="0"/>
              </a:rPr>
              <a:t>coğrafi </a:t>
            </a:r>
            <a:r>
              <a:rPr lang="tr-TR" b="1" dirty="0">
                <a:solidFill>
                  <a:srgbClr val="00B050"/>
                </a:solidFill>
                <a:latin typeface="Comic Sans MS" panose="030F0702030302020204" pitchFamily="66" charset="0"/>
              </a:rPr>
              <a:t>özellikleri bu çeşitliliğin en önemli nedenleridir. </a:t>
            </a:r>
            <a:endParaRPr lang="tr-TR" b="1" dirty="0" smtClean="0">
              <a:solidFill>
                <a:srgbClr val="00B050"/>
              </a:solidFill>
              <a:latin typeface="Comic Sans MS" panose="030F0702030302020204" pitchFamily="66" charset="0"/>
            </a:endParaRPr>
          </a:p>
          <a:p>
            <a:pPr marL="0" indent="0" algn="just">
              <a:buNone/>
            </a:pPr>
            <a:r>
              <a:rPr lang="tr-TR" dirty="0" smtClean="0">
                <a:latin typeface="Comic Sans MS" panose="030F0702030302020204" pitchFamily="66" charset="0"/>
              </a:rPr>
              <a:t>Bu </a:t>
            </a:r>
            <a:r>
              <a:rPr lang="tr-TR" dirty="0">
                <a:latin typeface="Comic Sans MS" panose="030F0702030302020204" pitchFamily="66" charset="0"/>
              </a:rPr>
              <a:t>zengin floraya paralel olarak Anadolu’da yaşamış çok değişik uygarlık ve kültürlerin binlerce yıldan beri geleneksel olarak kullandığı bitkiler, halk ilaçları olarak da büyük bir çeşitlilik ve zenginlik içerir. Günümüzde de özellikle kırsal kesimde yaşayan halkımızın birçok doğal bitkiyi gıda ve tedavi amacıyla kullandığı bilinmektedir. </a:t>
            </a:r>
          </a:p>
        </p:txBody>
      </p:sp>
      <p:sp>
        <p:nvSpPr>
          <p:cNvPr id="6" name="Dikdörtgen 5"/>
          <p:cNvSpPr/>
          <p:nvPr/>
        </p:nvSpPr>
        <p:spPr>
          <a:xfrm>
            <a:off x="6948264" y="6478884"/>
            <a:ext cx="2195736" cy="369332"/>
          </a:xfrm>
          <a:prstGeom prst="rect">
            <a:avLst/>
          </a:prstGeom>
        </p:spPr>
        <p:txBody>
          <a:bodyPr wrap="square">
            <a:spAutoFit/>
          </a:bodyPr>
          <a:lstStyle/>
          <a:p>
            <a:pPr fontAlgn="base"/>
            <a:r>
              <a:rPr lang="tr-TR" b="1" dirty="0" smtClean="0">
                <a:blipFill>
                  <a:blip r:embed="rId2"/>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2"/>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341590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056" y="20380"/>
            <a:ext cx="9140944" cy="67403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tr-TR" sz="3600" dirty="0">
                <a:latin typeface="Comic Sans MS" panose="030F0702030302020204" pitchFamily="66" charset="0"/>
              </a:rPr>
              <a:t>Ancak, ülkemiz hızla şehirleşmekte, köyden kente göç devam etmektedir. Bu nedenle binlerce yıllık geçmişe sahip olan bitkilerin ilaç olarak kullanılmaları geleneği de yavaş yavaş yok olmakta veya unutulmaktadır. </a:t>
            </a:r>
            <a:endParaRPr lang="tr-TR" sz="3600" dirty="0" smtClean="0">
              <a:latin typeface="Comic Sans MS" panose="030F0702030302020204" pitchFamily="66" charset="0"/>
            </a:endParaRPr>
          </a:p>
          <a:p>
            <a:pPr algn="just"/>
            <a:r>
              <a:rPr lang="tr-TR" sz="3600" b="1" dirty="0" smtClean="0">
                <a:solidFill>
                  <a:srgbClr val="7030A0"/>
                </a:solidFill>
                <a:latin typeface="Comic Sans MS" panose="030F0702030302020204" pitchFamily="66" charset="0"/>
              </a:rPr>
              <a:t>Bizim </a:t>
            </a:r>
            <a:r>
              <a:rPr lang="tr-TR" sz="3600" b="1" dirty="0">
                <a:solidFill>
                  <a:srgbClr val="7030A0"/>
                </a:solidFill>
                <a:latin typeface="Comic Sans MS" panose="030F0702030302020204" pitchFamily="66" charset="0"/>
              </a:rPr>
              <a:t>konumuzda amaç halk sağlığında kullanılan bitkiler ve bitkisel kaynaklı ilaçlar olduğu için daha önce değişik kullanım şekillerine sahip olan bitkilerin değerlendirilmesi sonuca ulaşma şansımızı </a:t>
            </a:r>
            <a:r>
              <a:rPr lang="tr-TR" sz="3600" b="1" dirty="0" smtClean="0">
                <a:solidFill>
                  <a:srgbClr val="7030A0"/>
                </a:solidFill>
                <a:latin typeface="Comic Sans MS" panose="030F0702030302020204" pitchFamily="66" charset="0"/>
              </a:rPr>
              <a:t>arttırmaktadır</a:t>
            </a:r>
            <a:r>
              <a:rPr lang="tr-TR" sz="3600" b="1" dirty="0">
                <a:solidFill>
                  <a:srgbClr val="7030A0"/>
                </a:solidFill>
                <a:latin typeface="Comic Sans MS" panose="030F0702030302020204" pitchFamily="66" charset="0"/>
              </a:rPr>
              <a:t>. </a:t>
            </a:r>
          </a:p>
        </p:txBody>
      </p:sp>
      <p:sp>
        <p:nvSpPr>
          <p:cNvPr id="6" name="Dikdörtgen 5"/>
          <p:cNvSpPr/>
          <p:nvPr/>
        </p:nvSpPr>
        <p:spPr>
          <a:xfrm>
            <a:off x="6948264" y="6478884"/>
            <a:ext cx="2195736" cy="369332"/>
          </a:xfrm>
          <a:prstGeom prst="rect">
            <a:avLst/>
          </a:prstGeom>
        </p:spPr>
        <p:txBody>
          <a:bodyPr wrap="square">
            <a:spAutoFit/>
          </a:bodyPr>
          <a:lstStyle/>
          <a:p>
            <a:pPr fontAlgn="base"/>
            <a:r>
              <a:rPr lang="tr-TR" b="1" dirty="0" smtClean="0">
                <a:blipFill>
                  <a:blip r:embed="rId2"/>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2"/>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32398059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2"/>
          <p:cNvSpPr>
            <a:spLocks noGrp="1"/>
          </p:cNvSpPr>
          <p:nvPr>
            <p:ph idx="1"/>
          </p:nvPr>
        </p:nvSpPr>
        <p:spPr>
          <a:xfrm>
            <a:off x="0" y="0"/>
            <a:ext cx="9144000" cy="6858000"/>
          </a:xfrm>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r>
              <a:rPr lang="tr-TR" dirty="0">
                <a:latin typeface="Comic Sans MS" panose="030F0702030302020204" pitchFamily="66" charset="0"/>
              </a:rPr>
              <a:t>Bu çalışmalar yukarıda belirtilen etkiler nedeniyle </a:t>
            </a:r>
            <a:r>
              <a:rPr lang="tr-TR" dirty="0" err="1">
                <a:latin typeface="Comic Sans MS" panose="030F0702030302020204" pitchFamily="66" charset="0"/>
              </a:rPr>
              <a:t>etnobotanik</a:t>
            </a:r>
            <a:r>
              <a:rPr lang="tr-TR" dirty="0">
                <a:latin typeface="Comic Sans MS" panose="030F0702030302020204" pitchFamily="66" charset="0"/>
              </a:rPr>
              <a:t> çalışmalar şeklinde </a:t>
            </a:r>
            <a:r>
              <a:rPr lang="tr-TR" dirty="0" err="1">
                <a:latin typeface="Comic Sans MS" panose="030F0702030302020204" pitchFamily="66" charset="0"/>
              </a:rPr>
              <a:t>yönlendirlebileceği</a:t>
            </a:r>
            <a:r>
              <a:rPr lang="tr-TR" dirty="0">
                <a:latin typeface="Comic Sans MS" panose="030F0702030302020204" pitchFamily="66" charset="0"/>
              </a:rPr>
              <a:t> gibi, </a:t>
            </a:r>
            <a:endParaRPr lang="tr-TR" dirty="0" smtClean="0">
              <a:latin typeface="Comic Sans MS" panose="030F0702030302020204" pitchFamily="66" charset="0"/>
            </a:endParaRPr>
          </a:p>
          <a:p>
            <a:pPr marL="0" indent="0" algn="ctr">
              <a:buNone/>
            </a:pPr>
            <a:r>
              <a:rPr lang="tr-TR" b="1" dirty="0" smtClean="0">
                <a:solidFill>
                  <a:srgbClr val="00B050"/>
                </a:solidFill>
                <a:latin typeface="Comic Sans MS" panose="030F0702030302020204" pitchFamily="66" charset="0"/>
              </a:rPr>
              <a:t>zengin </a:t>
            </a:r>
            <a:r>
              <a:rPr lang="tr-TR" b="1" dirty="0">
                <a:solidFill>
                  <a:srgbClr val="00B050"/>
                </a:solidFill>
                <a:latin typeface="Comic Sans MS" panose="030F0702030302020204" pitchFamily="66" charset="0"/>
              </a:rPr>
              <a:t>bitki örtüsünün sunduğu türlerin rastgele seçilmesi ile de yönlendirilebilir. </a:t>
            </a:r>
            <a:endParaRPr lang="tr-TR" b="1" dirty="0" smtClean="0">
              <a:solidFill>
                <a:srgbClr val="00B050"/>
              </a:solidFill>
              <a:latin typeface="Comic Sans MS" panose="030F0702030302020204" pitchFamily="66" charset="0"/>
            </a:endParaRPr>
          </a:p>
          <a:p>
            <a:pPr marL="0" indent="0">
              <a:buNone/>
            </a:pPr>
            <a:endParaRPr lang="tr-TR" dirty="0" smtClean="0">
              <a:latin typeface="Comic Sans MS" panose="030F0702030302020204" pitchFamily="66" charset="0"/>
            </a:endParaRPr>
          </a:p>
          <a:p>
            <a:pPr marL="0" indent="0" algn="ctr">
              <a:buNone/>
            </a:pPr>
            <a:r>
              <a:rPr lang="tr-TR" b="1" dirty="0" smtClean="0">
                <a:solidFill>
                  <a:srgbClr val="C00000"/>
                </a:solidFill>
                <a:latin typeface="Comic Sans MS" panose="030F0702030302020204" pitchFamily="66" charset="0"/>
              </a:rPr>
              <a:t>Ayrıca </a:t>
            </a:r>
            <a:r>
              <a:rPr lang="tr-TR" b="1" dirty="0" err="1">
                <a:solidFill>
                  <a:srgbClr val="C00000"/>
                </a:solidFill>
                <a:latin typeface="Comic Sans MS" panose="030F0702030302020204" pitchFamily="66" charset="0"/>
              </a:rPr>
              <a:t>fitokimyasal</a:t>
            </a:r>
            <a:r>
              <a:rPr lang="tr-TR" b="1" dirty="0">
                <a:solidFill>
                  <a:srgbClr val="C00000"/>
                </a:solidFill>
                <a:latin typeface="Comic Sans MS" panose="030F0702030302020204" pitchFamily="66" charset="0"/>
              </a:rPr>
              <a:t> tarama ve </a:t>
            </a:r>
            <a:endParaRPr lang="tr-TR" b="1" dirty="0" smtClean="0">
              <a:solidFill>
                <a:srgbClr val="C00000"/>
              </a:solidFill>
              <a:latin typeface="Comic Sans MS" panose="030F0702030302020204" pitchFamily="66" charset="0"/>
            </a:endParaRPr>
          </a:p>
          <a:p>
            <a:pPr marL="0" indent="0" algn="ctr">
              <a:buNone/>
            </a:pPr>
            <a:r>
              <a:rPr lang="tr-TR" b="1" dirty="0" smtClean="0">
                <a:solidFill>
                  <a:srgbClr val="C00000"/>
                </a:solidFill>
                <a:latin typeface="Comic Sans MS" panose="030F0702030302020204" pitchFamily="66" charset="0"/>
              </a:rPr>
              <a:t>biyolojik </a:t>
            </a:r>
            <a:r>
              <a:rPr lang="tr-TR" b="1" dirty="0">
                <a:solidFill>
                  <a:srgbClr val="C00000"/>
                </a:solidFill>
                <a:latin typeface="Comic Sans MS" panose="030F0702030302020204" pitchFamily="66" charset="0"/>
              </a:rPr>
              <a:t>aktivite tarama çalışmalarının da bu zengin bitki çeşitliliğinin, </a:t>
            </a:r>
            <a:endParaRPr lang="tr-TR" b="1" dirty="0" smtClean="0">
              <a:solidFill>
                <a:srgbClr val="C00000"/>
              </a:solidFill>
              <a:latin typeface="Comic Sans MS" panose="030F0702030302020204" pitchFamily="66" charset="0"/>
            </a:endParaRPr>
          </a:p>
          <a:p>
            <a:pPr marL="0" indent="0">
              <a:buNone/>
            </a:pPr>
            <a:r>
              <a:rPr lang="tr-TR" dirty="0" smtClean="0">
                <a:latin typeface="Comic Sans MS" panose="030F0702030302020204" pitchFamily="66" charset="0"/>
              </a:rPr>
              <a:t>eczacılık </a:t>
            </a:r>
            <a:r>
              <a:rPr lang="tr-TR" dirty="0">
                <a:latin typeface="Comic Sans MS" panose="030F0702030302020204" pitchFamily="66" charset="0"/>
              </a:rPr>
              <a:t>açısından değerlendirilmesi konusunda önemli bir yeri vardır.</a:t>
            </a:r>
          </a:p>
          <a:p>
            <a:endParaRPr lang="tr-TR" dirty="0"/>
          </a:p>
        </p:txBody>
      </p:sp>
      <p:sp>
        <p:nvSpPr>
          <p:cNvPr id="5" name="Dikdörtgen 4"/>
          <p:cNvSpPr/>
          <p:nvPr/>
        </p:nvSpPr>
        <p:spPr>
          <a:xfrm>
            <a:off x="6948264" y="6478884"/>
            <a:ext cx="2195736" cy="369332"/>
          </a:xfrm>
          <a:prstGeom prst="rect">
            <a:avLst/>
          </a:prstGeom>
        </p:spPr>
        <p:txBody>
          <a:bodyPr wrap="square">
            <a:spAutoFit/>
          </a:bodyPr>
          <a:lstStyle/>
          <a:p>
            <a:pPr fontAlgn="base"/>
            <a:r>
              <a:rPr lang="tr-TR" b="1" dirty="0" smtClean="0">
                <a:blipFill>
                  <a:blip r:embed="rId2"/>
                  <a:tile tx="0" ty="0" sx="100000" sy="100000" flip="none" algn="tl"/>
                </a:blipFill>
                <a:latin typeface="Comic Sans MS" panose="030F0702030302020204" pitchFamily="66" charset="0"/>
                <a:cs typeface="Times New Roman" panose="02020603050405020304" pitchFamily="18" charset="0"/>
              </a:rPr>
              <a:t>21 Aralık  2017</a:t>
            </a:r>
            <a:endParaRPr lang="tr-TR" b="1" dirty="0">
              <a:blipFill>
                <a:blip r:embed="rId2"/>
                <a:tile tx="0" ty="0" sx="100000" sy="100000" flip="none" algn="tl"/>
              </a:blipFill>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1174084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663</Words>
  <Application>Microsoft Office PowerPoint</Application>
  <PresentationFormat>Ekran Gösterisi (4:3)</PresentationFormat>
  <Paragraphs>81</Paragraphs>
  <Slides>24</Slides>
  <Notes>1</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24</vt:i4>
      </vt:variant>
    </vt:vector>
  </HeadingPairs>
  <TitlesOfParts>
    <vt:vector size="26" baseType="lpstr">
      <vt:lpstr>Ofis Teması</vt:lpstr>
      <vt:lpstr>Acrobat Document</vt:lpstr>
      <vt:lpstr>Sağlık Bilimlerinde Araştırma Yöntemleri ve Literatür Araştırması</vt:lpstr>
      <vt:lpstr>PowerPoint Sunusu</vt:lpstr>
      <vt:lpstr>PowerPoint Sunusu</vt:lpstr>
      <vt:lpstr>PowerPoint Sunusu</vt:lpstr>
      <vt:lpstr>PowerPoint Sunusu</vt:lpstr>
      <vt:lpstr>PowerPoint Sunusu</vt:lpstr>
      <vt:lpstr>Çalışma alanlarımız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Sağlık Bilimlerinde Araştırma Yöntemleri ve Literatür Araştırması</dc:title>
  <dc:creator>aysegul</dc:creator>
  <cp:lastModifiedBy>aysegul</cp:lastModifiedBy>
  <cp:revision>33</cp:revision>
  <dcterms:created xsi:type="dcterms:W3CDTF">2017-12-19T10:31:19Z</dcterms:created>
  <dcterms:modified xsi:type="dcterms:W3CDTF">2018-04-04T12:41:21Z</dcterms:modified>
</cp:coreProperties>
</file>