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7" r:id="rId2"/>
    <p:sldId id="278" r:id="rId3"/>
    <p:sldId id="298" r:id="rId4"/>
    <p:sldId id="279" r:id="rId5"/>
    <p:sldId id="280" r:id="rId6"/>
    <p:sldId id="281" r:id="rId7"/>
    <p:sldId id="282" r:id="rId8"/>
    <p:sldId id="284" r:id="rId9"/>
    <p:sldId id="285" r:id="rId10"/>
    <p:sldId id="286" r:id="rId11"/>
    <p:sldId id="287" r:id="rId12"/>
    <p:sldId id="288" r:id="rId13"/>
    <p:sldId id="292" r:id="rId14"/>
    <p:sldId id="29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3" d="100"/>
          <a:sy n="103" d="100"/>
        </p:scale>
        <p:origin x="17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02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5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3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7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2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5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2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1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81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09D08-5636-224B-85A5-6A0060D354D7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DE5F9-0EBE-314B-BD07-5183B207D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9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 sz="quarter"/>
          </p:nvPr>
        </p:nvSpPr>
        <p:spPr>
          <a:xfrm>
            <a:off x="685800" y="1395412"/>
            <a:ext cx="7772400" cy="14700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latin typeface="Times New Roman"/>
                <a:cs typeface="Times New Roman"/>
              </a:rPr>
              <a:t>Mikrobiyoloji-1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sz="quarter" idx="1"/>
          </p:nvPr>
        </p:nvSpPr>
        <p:spPr>
          <a:xfrm>
            <a:off x="685800" y="3902026"/>
            <a:ext cx="7968273" cy="9587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b="1" dirty="0">
                <a:solidFill>
                  <a:srgbClr val="000000"/>
                </a:solidFill>
                <a:latin typeface="Times New Roman"/>
                <a:cs typeface="Times New Roman"/>
              </a:rPr>
              <a:t>Ders: Bakterilerde genetik madde aktarımı</a:t>
            </a:r>
          </a:p>
        </p:txBody>
      </p:sp>
    </p:spTree>
    <p:extLst>
      <p:ext uri="{BB962C8B-B14F-4D97-AF65-F5344CB8AC3E}">
        <p14:creationId xmlns:p14="http://schemas.microsoft.com/office/powerpoint/2010/main" val="3026187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b. Özel </a:t>
            </a:r>
            <a:r>
              <a:rPr lang="tr-TR" sz="3600" b="1" dirty="0" err="1">
                <a:latin typeface="Times New Roman"/>
                <a:cs typeface="Times New Roman"/>
              </a:rPr>
              <a:t>Transdüksiyon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05625"/>
            <a:ext cx="8229600" cy="327052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Faj</a:t>
            </a:r>
            <a:r>
              <a:rPr lang="tr-TR" sz="2800" dirty="0">
                <a:latin typeface="Times New Roman"/>
                <a:cs typeface="Times New Roman"/>
              </a:rPr>
              <a:t> konak DNA’sının belirli özel bir noktasına yerleşir ve </a:t>
            </a:r>
            <a:r>
              <a:rPr lang="tr-TR" sz="2800" dirty="0" err="1">
                <a:latin typeface="Times New Roman"/>
                <a:cs typeface="Times New Roman"/>
              </a:rPr>
              <a:t>profaj</a:t>
            </a:r>
            <a:r>
              <a:rPr lang="tr-TR" sz="2800" dirty="0">
                <a:latin typeface="Times New Roman"/>
                <a:cs typeface="Times New Roman"/>
              </a:rPr>
              <a:t> haline geçer. Bu </a:t>
            </a:r>
            <a:r>
              <a:rPr lang="tr-TR" sz="2800" dirty="0" err="1">
                <a:latin typeface="Times New Roman"/>
                <a:cs typeface="Times New Roman"/>
              </a:rPr>
              <a:t>faj</a:t>
            </a:r>
            <a:r>
              <a:rPr lang="tr-TR" sz="2800" dirty="0">
                <a:latin typeface="Times New Roman"/>
                <a:cs typeface="Times New Roman"/>
              </a:rPr>
              <a:t> UV ışını gibi faktörlerle aktive edilirse birleştiği bölgedeki DNA’yı kopartıp, bununla birlikte hücreden çıkar. Başka bir bakteriye girdiğinde ise diğer bakterinin DNA’sını alıcıya sokmuş olur.</a:t>
            </a:r>
          </a:p>
          <a:p>
            <a:pPr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8917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12213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c. </a:t>
            </a:r>
            <a:r>
              <a:rPr lang="tr-TR" sz="3600" b="1" dirty="0" err="1">
                <a:latin typeface="Times New Roman"/>
                <a:cs typeface="Times New Roman"/>
              </a:rPr>
              <a:t>Abortif</a:t>
            </a:r>
            <a:r>
              <a:rPr lang="tr-TR" sz="3600" b="1" dirty="0">
                <a:latin typeface="Times New Roman"/>
                <a:cs typeface="Times New Roman"/>
              </a:rPr>
              <a:t> </a:t>
            </a:r>
            <a:r>
              <a:rPr lang="tr-TR" sz="3600" b="1" dirty="0" err="1">
                <a:latin typeface="Times New Roman"/>
                <a:cs typeface="Times New Roman"/>
              </a:rPr>
              <a:t>Transdüksiyon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46249"/>
            <a:ext cx="8229600" cy="205475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Taşınan DNA, alıcı DNA’sıyla birleşmez, sadece hücre içinde kalır. Bu DNA parçası alıcı DNA ile eş zamanlı </a:t>
            </a:r>
            <a:r>
              <a:rPr lang="tr-TR" sz="2800" dirty="0" err="1">
                <a:latin typeface="Times New Roman"/>
                <a:cs typeface="Times New Roman"/>
              </a:rPr>
              <a:t>replike</a:t>
            </a:r>
            <a:r>
              <a:rPr lang="tr-TR" sz="2800" dirty="0">
                <a:latin typeface="Times New Roman"/>
                <a:cs typeface="Times New Roman"/>
              </a:rPr>
              <a:t> olmaz. Ancak taşıdığı karakterler yönünden hücreyi pozitif hale getirir.</a:t>
            </a:r>
          </a:p>
          <a:p>
            <a:pPr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4021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 err="1">
                <a:latin typeface="Times New Roman"/>
                <a:cs typeface="Times New Roman"/>
              </a:rPr>
              <a:t>Fajlar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40000"/>
              </a:lnSpc>
              <a:defRPr/>
            </a:pPr>
            <a:r>
              <a:rPr lang="tr-TR" sz="2800" dirty="0">
                <a:latin typeface="Times New Roman"/>
                <a:cs typeface="Times New Roman"/>
              </a:rPr>
              <a:t>Bakterilere spesifik olan ve bakterileri </a:t>
            </a:r>
            <a:r>
              <a:rPr lang="tr-TR" sz="2800" dirty="0" err="1">
                <a:latin typeface="Times New Roman"/>
                <a:cs typeface="Times New Roman"/>
              </a:rPr>
              <a:t>infekte</a:t>
            </a:r>
            <a:r>
              <a:rPr lang="tr-TR" sz="2800" dirty="0">
                <a:latin typeface="Times New Roman"/>
                <a:cs typeface="Times New Roman"/>
              </a:rPr>
              <a:t> eden </a:t>
            </a:r>
            <a:r>
              <a:rPr lang="tr-TR" sz="2800" dirty="0" err="1">
                <a:latin typeface="Times New Roman"/>
                <a:cs typeface="Times New Roman"/>
              </a:rPr>
              <a:t>viruslara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faj</a:t>
            </a:r>
            <a:r>
              <a:rPr lang="tr-TR" sz="2800" dirty="0">
                <a:latin typeface="Times New Roman"/>
                <a:cs typeface="Times New Roman"/>
              </a:rPr>
              <a:t> (</a:t>
            </a:r>
            <a:r>
              <a:rPr lang="tr-TR" sz="2800" dirty="0" err="1">
                <a:latin typeface="Times New Roman"/>
                <a:cs typeface="Times New Roman"/>
              </a:rPr>
              <a:t>bakteriyofaj</a:t>
            </a:r>
            <a:r>
              <a:rPr lang="tr-TR" sz="2800" dirty="0">
                <a:latin typeface="Times New Roman"/>
                <a:cs typeface="Times New Roman"/>
              </a:rPr>
              <a:t>) denir. </a:t>
            </a:r>
          </a:p>
          <a:p>
            <a:pPr>
              <a:lnSpc>
                <a:spcPct val="14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Fajlar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virusların</a:t>
            </a:r>
            <a:r>
              <a:rPr lang="tr-TR" sz="2800" dirty="0">
                <a:latin typeface="Times New Roman"/>
                <a:cs typeface="Times New Roman"/>
              </a:rPr>
              <a:t> genel özelliklerini taşırlar. DNA veya RNA’dan sadece birine sahiptirler. </a:t>
            </a:r>
          </a:p>
          <a:p>
            <a:pPr>
              <a:lnSpc>
                <a:spcPct val="140000"/>
              </a:lnSpc>
              <a:defRPr/>
            </a:pPr>
            <a:r>
              <a:rPr lang="tr-TR" sz="2800" dirty="0" err="1">
                <a:latin typeface="Times New Roman"/>
                <a:cs typeface="Times New Roman"/>
              </a:rPr>
              <a:t>Fajlar</a:t>
            </a:r>
            <a:r>
              <a:rPr lang="tr-TR" sz="2800" dirty="0">
                <a:latin typeface="Times New Roman"/>
                <a:cs typeface="Times New Roman"/>
              </a:rPr>
              <a:t> çoğalmak için bakteri hücresi içinde bulunmak zorundadırlar. </a:t>
            </a:r>
          </a:p>
          <a:p>
            <a:pPr>
              <a:lnSpc>
                <a:spcPct val="140000"/>
              </a:lnSpc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9768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5277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Fajın</a:t>
            </a:r>
            <a:r>
              <a:rPr lang="tr-TR" sz="2800" dirty="0">
                <a:latin typeface="Times New Roman"/>
                <a:cs typeface="Times New Roman"/>
              </a:rPr>
              <a:t> bakteriyi </a:t>
            </a:r>
            <a:r>
              <a:rPr lang="tr-TR" sz="2800" dirty="0" err="1">
                <a:latin typeface="Times New Roman"/>
                <a:cs typeface="Times New Roman"/>
              </a:rPr>
              <a:t>enfekte</a:t>
            </a:r>
            <a:r>
              <a:rPr lang="tr-TR" sz="2800" dirty="0">
                <a:latin typeface="Times New Roman"/>
                <a:cs typeface="Times New Roman"/>
              </a:rPr>
              <a:t> etmesi ve çoğalması 4 aşamada gerçekleşir.</a:t>
            </a:r>
          </a:p>
          <a:p>
            <a:pPr marL="0" indent="0"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Adsorbsiyon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tr-TR" dirty="0" err="1">
                <a:latin typeface="Times New Roman"/>
                <a:cs typeface="Times New Roman"/>
              </a:rPr>
              <a:t>Penetrasyon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Latent</a:t>
            </a:r>
            <a:r>
              <a:rPr lang="tr-TR" dirty="0">
                <a:solidFill>
                  <a:srgbClr val="000000"/>
                </a:solidFill>
                <a:latin typeface="Times New Roman"/>
                <a:cs typeface="Times New Roman"/>
              </a:rPr>
              <a:t> dönem</a:t>
            </a:r>
            <a:endParaRPr lang="tr-TR" u="dotDotDashHeavy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lvl="1">
              <a:defRPr/>
            </a:pPr>
            <a:r>
              <a:rPr lang="tr-TR" dirty="0" err="1">
                <a:solidFill>
                  <a:srgbClr val="000000"/>
                </a:solidFill>
                <a:latin typeface="Times New Roman"/>
                <a:cs typeface="Times New Roman"/>
              </a:rPr>
              <a:t>Lizis</a:t>
            </a:r>
            <a:endParaRPr lang="tr-TR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 err="1">
                <a:latin typeface="Times New Roman"/>
                <a:cs typeface="Times New Roman"/>
              </a:rPr>
              <a:t>Fajlar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0234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8619" y="1025352"/>
            <a:ext cx="8874704" cy="564577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Fajlar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duyarlı bakterilerde genellikle 3 tip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oluşturur.</a:t>
            </a:r>
          </a:p>
          <a:p>
            <a:pPr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Litik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	 Bu tip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fajlar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infekte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ettikleri bakteriyi parçalarlar. Bunlara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virulent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faj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da denir.</a:t>
            </a:r>
          </a:p>
          <a:p>
            <a:pPr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Non-litik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:Bu tip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infeksiyonlarda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bakteri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faj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tarafından istila edilmesine karşın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fajlar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bakterinin parçalanmasına neden olmazlar, beslenme ve çoğalmasını etkilemezler. Bu tip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fajlara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temperate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fajlar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da denir.</a:t>
            </a:r>
          </a:p>
          <a:p>
            <a:pPr>
              <a:defRPr/>
            </a:pP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Latent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infeksiyon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: Bazı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fajların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genetik materyali bakteri genomuna entegre olur ve onun bir devamı haline gelir. Buna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profaj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da denir. Bakteri DNA’sı ile birlikte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replike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olur. Bu durumdaki bakteriye </a:t>
            </a:r>
            <a:r>
              <a:rPr lang="tr-TR" sz="2800" dirty="0" err="1">
                <a:solidFill>
                  <a:srgbClr val="000000"/>
                </a:solidFill>
                <a:latin typeface="Times New Roman"/>
                <a:cs typeface="Times New Roman"/>
              </a:rPr>
              <a:t>lizojenik</a:t>
            </a:r>
            <a:r>
              <a:rPr lang="tr-TR" sz="2800" dirty="0">
                <a:solidFill>
                  <a:srgbClr val="000000"/>
                </a:solidFill>
                <a:latin typeface="Times New Roman"/>
                <a:cs typeface="Times New Roman"/>
              </a:rPr>
              <a:t> bakteri denir. </a:t>
            </a:r>
          </a:p>
          <a:p>
            <a:pPr>
              <a:defRPr/>
            </a:pPr>
            <a:endParaRPr lang="tr-TR" sz="28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60750"/>
            <a:ext cx="8229600" cy="6912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 err="1">
                <a:latin typeface="Times New Roman"/>
                <a:cs typeface="Times New Roman"/>
              </a:rPr>
              <a:t>Fajlar</a:t>
            </a:r>
            <a:endParaRPr lang="tr-TR" sz="36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4708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Bakterilerde Genetik Madde Aktarımı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43201"/>
            <a:ext cx="8229600" cy="453315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Bakterilerde genetik materyalin (DNA/</a:t>
            </a:r>
            <a:r>
              <a:rPr lang="tr-TR" sz="2800" dirty="0" err="1">
                <a:latin typeface="Times New Roman"/>
                <a:cs typeface="Times New Roman"/>
              </a:rPr>
              <a:t>plazmid</a:t>
            </a:r>
            <a:r>
              <a:rPr lang="tr-TR" sz="2800" dirty="0">
                <a:latin typeface="Times New Roman"/>
                <a:cs typeface="Times New Roman"/>
              </a:rPr>
              <a:t> DNA kısmi veya tümü) başka bir bakteriye aktarılması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İnvivo</a:t>
            </a:r>
            <a:r>
              <a:rPr lang="tr-TR" sz="2800" dirty="0">
                <a:latin typeface="Times New Roman"/>
                <a:cs typeface="Times New Roman"/>
              </a:rPr>
              <a:t> veya </a:t>
            </a:r>
            <a:r>
              <a:rPr lang="tr-TR" sz="2800" dirty="0" err="1">
                <a:latin typeface="Times New Roman"/>
                <a:cs typeface="Times New Roman"/>
              </a:rPr>
              <a:t>invitro</a:t>
            </a:r>
            <a:r>
              <a:rPr lang="tr-TR" sz="2800" dirty="0">
                <a:latin typeface="Times New Roman"/>
                <a:cs typeface="Times New Roman"/>
              </a:rPr>
              <a:t> koşullarda oluşabilir.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Aktarılan DNA diğer bakterinin DNA’sıyla yüksek </a:t>
            </a:r>
            <a:r>
              <a:rPr lang="tr-TR" sz="2800" dirty="0" err="1">
                <a:latin typeface="Times New Roman"/>
                <a:cs typeface="Times New Roman"/>
              </a:rPr>
              <a:t>homolojiye</a:t>
            </a:r>
            <a:r>
              <a:rPr lang="tr-TR" sz="2800" dirty="0">
                <a:latin typeface="Times New Roman"/>
                <a:cs typeface="Times New Roman"/>
              </a:rPr>
              <a:t> sahipse DNA genoma entegre olabilir (</a:t>
            </a:r>
            <a:r>
              <a:rPr lang="tr-TR" sz="2800" dirty="0" err="1">
                <a:latin typeface="Times New Roman"/>
                <a:cs typeface="Times New Roman"/>
              </a:rPr>
              <a:t>rekombinasyon</a:t>
            </a:r>
            <a:r>
              <a:rPr lang="tr-TR" sz="2800" dirty="0">
                <a:latin typeface="Times New Roman"/>
                <a:cs typeface="Times New Roman"/>
              </a:rPr>
              <a:t>) ve aktarılan DNA bir gen taşıyorsa alıcı bakteriyi o karakter yönünden pozitif hale getirebilir. 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Doğal ve laboratuvar koşullarında gerçekleştirilebilir.</a:t>
            </a:r>
          </a:p>
        </p:txBody>
      </p:sp>
    </p:spTree>
    <p:extLst>
      <p:ext uri="{BB962C8B-B14F-4D97-AF65-F5344CB8AC3E}">
        <p14:creationId xmlns:p14="http://schemas.microsoft.com/office/powerpoint/2010/main" val="2928809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80063"/>
            <a:ext cx="8229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Bakterilerde Genetik Madde Aktarımı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89752"/>
            <a:ext cx="8229600" cy="34882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Bakterilerde genetik madde aktarımı üç şekilde olur.</a:t>
            </a:r>
          </a:p>
          <a:p>
            <a:pPr marL="0" indent="0"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  <a:defRPr/>
            </a:pPr>
            <a:r>
              <a:rPr lang="tr-TR" dirty="0">
                <a:latin typeface="Times New Roman"/>
                <a:cs typeface="Times New Roman"/>
              </a:rPr>
              <a:t>Transformasyon</a:t>
            </a:r>
          </a:p>
          <a:p>
            <a:pPr lvl="1">
              <a:lnSpc>
                <a:spcPct val="15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Konjugasyon</a:t>
            </a:r>
            <a:endParaRPr lang="tr-TR" dirty="0">
              <a:latin typeface="Times New Roman"/>
              <a:cs typeface="Times New Roman"/>
            </a:endParaRPr>
          </a:p>
          <a:p>
            <a:pPr lvl="1">
              <a:lnSpc>
                <a:spcPct val="150000"/>
              </a:lnSpc>
              <a:defRPr/>
            </a:pPr>
            <a:r>
              <a:rPr lang="tr-TR" dirty="0" err="1">
                <a:latin typeface="Times New Roman"/>
                <a:cs typeface="Times New Roman"/>
              </a:rPr>
              <a:t>Transdüksiyon</a:t>
            </a:r>
            <a:endParaRPr lang="tr-TR" dirty="0">
              <a:latin typeface="Times New Roman"/>
              <a:cs typeface="Times New Roman"/>
            </a:endParaRPr>
          </a:p>
          <a:p>
            <a:pPr marL="457200" lvl="1" indent="0">
              <a:buNone/>
              <a:defRPr/>
            </a:pPr>
            <a:endParaRPr lang="tr-TR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8388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02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1. Transformasyon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57402"/>
            <a:ext cx="8229600" cy="4786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Parçalanan bir bakterinin DNA’sı çevredeki başka bir bakteri tarafından bir gıda maddesi gibi </a:t>
            </a:r>
            <a:r>
              <a:rPr lang="tr-TR" sz="2800" dirty="0" err="1">
                <a:latin typeface="Times New Roman"/>
                <a:cs typeface="Times New Roman"/>
              </a:rPr>
              <a:t>spontan</a:t>
            </a:r>
            <a:r>
              <a:rPr lang="tr-TR" sz="2800" dirty="0">
                <a:latin typeface="Times New Roman"/>
                <a:cs typeface="Times New Roman"/>
              </a:rPr>
              <a:t> olarak hücre içine alınır. Bu olay in </a:t>
            </a:r>
            <a:r>
              <a:rPr lang="tr-TR" sz="2800" dirty="0" err="1">
                <a:latin typeface="Times New Roman"/>
                <a:cs typeface="Times New Roman"/>
              </a:rPr>
              <a:t>vitro</a:t>
            </a:r>
            <a:r>
              <a:rPr lang="tr-TR" sz="2800" dirty="0">
                <a:latin typeface="Times New Roman"/>
                <a:cs typeface="Times New Roman"/>
              </a:rPr>
              <a:t> ve in </a:t>
            </a:r>
            <a:r>
              <a:rPr lang="tr-TR" sz="2800" dirty="0" err="1">
                <a:latin typeface="Times New Roman"/>
                <a:cs typeface="Times New Roman"/>
              </a:rPr>
              <a:t>vivo</a:t>
            </a:r>
            <a:r>
              <a:rPr lang="tr-TR" sz="2800" dirty="0">
                <a:latin typeface="Times New Roman"/>
                <a:cs typeface="Times New Roman"/>
              </a:rPr>
              <a:t> koşullarda gerçekleşebilir. Bu şekilde bir bakterinin </a:t>
            </a:r>
            <a:r>
              <a:rPr lang="tr-TR" sz="2800" dirty="0" err="1">
                <a:latin typeface="Times New Roman"/>
                <a:cs typeface="Times New Roman"/>
              </a:rPr>
              <a:t>patojenite</a:t>
            </a:r>
            <a:r>
              <a:rPr lang="tr-TR" sz="2800" dirty="0">
                <a:latin typeface="Times New Roman"/>
                <a:cs typeface="Times New Roman"/>
              </a:rPr>
              <a:t> veya antibiyotik direnci ile ilgili özellikler başka bir bakteriye geçebilir. 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Ayrı grup bakterilerde daha fazla oluşur.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Alınan gen bölgesinin </a:t>
            </a:r>
            <a:r>
              <a:rPr lang="tr-TR" sz="2800" dirty="0" err="1">
                <a:latin typeface="Times New Roman"/>
                <a:cs typeface="Times New Roman"/>
              </a:rPr>
              <a:t>rekombinasyonu</a:t>
            </a:r>
            <a:r>
              <a:rPr lang="tr-TR" sz="2800" dirty="0">
                <a:latin typeface="Times New Roman"/>
                <a:cs typeface="Times New Roman"/>
              </a:rPr>
              <a:t> sonrasında, alıcı bakteri bu özellikler yönünden pozitif olur.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Transformasyon ilk kez Griffith deneyi (1929) ile gösterilmiştir. </a:t>
            </a:r>
          </a:p>
        </p:txBody>
      </p:sp>
    </p:spTree>
    <p:extLst>
      <p:ext uri="{BB962C8B-B14F-4D97-AF65-F5344CB8AC3E}">
        <p14:creationId xmlns:p14="http://schemas.microsoft.com/office/powerpoint/2010/main" val="155209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199" y="1221701"/>
            <a:ext cx="8546123" cy="509577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tr-TR" sz="2800" b="1" dirty="0">
                <a:latin typeface="Times New Roman"/>
                <a:cs typeface="Times New Roman"/>
              </a:rPr>
              <a:t>Griffith Deneyi</a:t>
            </a:r>
          </a:p>
          <a:p>
            <a:pPr>
              <a:defRPr/>
            </a:pPr>
            <a:r>
              <a:rPr lang="tr-TR" sz="2800" i="1" dirty="0">
                <a:latin typeface="Times New Roman"/>
                <a:cs typeface="Times New Roman"/>
              </a:rPr>
              <a:t>S. </a:t>
            </a:r>
            <a:r>
              <a:rPr lang="tr-TR" sz="2800" i="1" dirty="0" err="1">
                <a:latin typeface="Times New Roman"/>
                <a:cs typeface="Times New Roman"/>
              </a:rPr>
              <a:t>pneumoniae</a:t>
            </a:r>
            <a:r>
              <a:rPr lang="tr-TR" sz="2800" i="1" dirty="0">
                <a:latin typeface="Times New Roman"/>
                <a:cs typeface="Times New Roman"/>
              </a:rPr>
              <a:t> </a:t>
            </a:r>
            <a:r>
              <a:rPr lang="tr-TR" sz="2800" dirty="0">
                <a:latin typeface="Times New Roman"/>
                <a:cs typeface="Times New Roman"/>
              </a:rPr>
              <a:t>R formu, canlı, fareler için patojen değil</a:t>
            </a:r>
          </a:p>
          <a:p>
            <a:pPr>
              <a:defRPr/>
            </a:pPr>
            <a:r>
              <a:rPr lang="tr-TR" sz="2800" i="1" dirty="0">
                <a:latin typeface="Times New Roman"/>
                <a:cs typeface="Times New Roman"/>
              </a:rPr>
              <a:t>S. </a:t>
            </a:r>
            <a:r>
              <a:rPr lang="tr-TR" sz="2800" i="1" dirty="0" err="1">
                <a:latin typeface="Times New Roman"/>
                <a:cs typeface="Times New Roman"/>
              </a:rPr>
              <a:t>pneumoniae</a:t>
            </a:r>
            <a:r>
              <a:rPr lang="tr-TR" sz="2800" i="1" dirty="0">
                <a:latin typeface="Times New Roman"/>
                <a:cs typeface="Times New Roman"/>
              </a:rPr>
              <a:t> </a:t>
            </a:r>
            <a:r>
              <a:rPr lang="tr-TR" sz="2800" dirty="0">
                <a:latin typeface="Times New Roman"/>
                <a:cs typeface="Times New Roman"/>
              </a:rPr>
              <a:t>S formu, canlı, fareler için patojen </a:t>
            </a:r>
          </a:p>
          <a:p>
            <a:pPr>
              <a:defRPr/>
            </a:pPr>
            <a:r>
              <a:rPr lang="tr-TR" sz="2800" i="1" dirty="0">
                <a:latin typeface="Times New Roman"/>
                <a:cs typeface="Times New Roman"/>
              </a:rPr>
              <a:t>S. </a:t>
            </a:r>
            <a:r>
              <a:rPr lang="tr-TR" sz="2800" i="1" dirty="0" err="1">
                <a:latin typeface="Times New Roman"/>
                <a:cs typeface="Times New Roman"/>
              </a:rPr>
              <a:t>pneumoniae</a:t>
            </a:r>
            <a:r>
              <a:rPr lang="tr-TR" sz="2800" i="1" dirty="0">
                <a:latin typeface="Times New Roman"/>
                <a:cs typeface="Times New Roman"/>
              </a:rPr>
              <a:t> </a:t>
            </a:r>
            <a:r>
              <a:rPr lang="tr-TR" sz="2800" dirty="0">
                <a:latin typeface="Times New Roman"/>
                <a:cs typeface="Times New Roman"/>
              </a:rPr>
              <a:t>S formu, ölü (DNA </a:t>
            </a:r>
            <a:r>
              <a:rPr lang="tr-TR" sz="2800" dirty="0" err="1">
                <a:latin typeface="Times New Roman"/>
                <a:cs typeface="Times New Roman"/>
              </a:rPr>
              <a:t>sı</a:t>
            </a:r>
            <a:r>
              <a:rPr lang="tr-TR" sz="2800" dirty="0">
                <a:latin typeface="Times New Roman"/>
                <a:cs typeface="Times New Roman"/>
              </a:rPr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2800" dirty="0">
                <a:latin typeface="Times New Roman"/>
                <a:cs typeface="Times New Roman"/>
              </a:rPr>
              <a:t>Deneme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İn </a:t>
            </a:r>
            <a:r>
              <a:rPr lang="tr-TR" sz="2800" dirty="0" err="1">
                <a:latin typeface="Times New Roman"/>
                <a:cs typeface="Times New Roman"/>
              </a:rPr>
              <a:t>vitro</a:t>
            </a:r>
            <a:r>
              <a:rPr lang="tr-TR" sz="2800" dirty="0">
                <a:latin typeface="Times New Roman"/>
                <a:cs typeface="Times New Roman"/>
              </a:rPr>
              <a:t>, koloni morfolojisi</a:t>
            </a:r>
          </a:p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İn </a:t>
            </a:r>
            <a:r>
              <a:rPr lang="tr-TR" sz="2800" dirty="0" err="1">
                <a:latin typeface="Times New Roman"/>
                <a:cs typeface="Times New Roman"/>
              </a:rPr>
              <a:t>vivo</a:t>
            </a:r>
            <a:r>
              <a:rPr lang="tr-TR" sz="2800" dirty="0">
                <a:latin typeface="Times New Roman"/>
                <a:cs typeface="Times New Roman"/>
              </a:rPr>
              <a:t>, farelere </a:t>
            </a:r>
            <a:r>
              <a:rPr lang="tr-TR" sz="2800" dirty="0" err="1">
                <a:latin typeface="Times New Roman"/>
                <a:cs typeface="Times New Roman"/>
              </a:rPr>
              <a:t>inolulasyon</a:t>
            </a:r>
            <a:r>
              <a:rPr lang="tr-TR" sz="2800" dirty="0">
                <a:latin typeface="Times New Roman"/>
                <a:cs typeface="Times New Roman"/>
              </a:rPr>
              <a:t>, </a:t>
            </a:r>
            <a:r>
              <a:rPr lang="tr-TR" sz="2800" dirty="0" err="1">
                <a:latin typeface="Times New Roman"/>
                <a:cs typeface="Times New Roman"/>
              </a:rPr>
              <a:t>patojenite</a:t>
            </a:r>
            <a:endParaRPr lang="tr-TR" sz="2800" dirty="0">
              <a:latin typeface="Times New Roman"/>
              <a:cs typeface="Times New Roman"/>
            </a:endParaRP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02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1. Transformasyon</a:t>
            </a:r>
          </a:p>
        </p:txBody>
      </p:sp>
    </p:spTree>
    <p:extLst>
      <p:ext uri="{BB962C8B-B14F-4D97-AF65-F5344CB8AC3E}">
        <p14:creationId xmlns:p14="http://schemas.microsoft.com/office/powerpoint/2010/main" val="402954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5083" y="817099"/>
            <a:ext cx="8762163" cy="5309065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tr-TR" sz="2400" b="1" dirty="0">
                <a:latin typeface="Times New Roman"/>
                <a:cs typeface="Times New Roman"/>
              </a:rPr>
              <a:t>Griffith Deneyi</a:t>
            </a:r>
          </a:p>
          <a:p>
            <a:pPr marL="0" indent="0">
              <a:buNone/>
              <a:defRPr/>
            </a:pPr>
            <a:r>
              <a:rPr lang="tr-TR" sz="2400" dirty="0">
                <a:latin typeface="Times New Roman"/>
                <a:cs typeface="Times New Roman"/>
              </a:rPr>
              <a:t>a. </a:t>
            </a:r>
            <a:r>
              <a:rPr lang="tr-TR" sz="2400" dirty="0" err="1">
                <a:latin typeface="Times New Roman"/>
                <a:cs typeface="Times New Roman"/>
              </a:rPr>
              <a:t>İnvitro</a:t>
            </a:r>
            <a:r>
              <a:rPr lang="tr-TR" sz="2400" dirty="0">
                <a:latin typeface="Times New Roman"/>
                <a:cs typeface="Times New Roman"/>
              </a:rPr>
              <a:t>, koloni morfolojisi</a:t>
            </a:r>
          </a:p>
          <a:p>
            <a:pPr marL="0" indent="0">
              <a:buNone/>
              <a:defRPr/>
            </a:pPr>
            <a:r>
              <a:rPr lang="tr-TR" sz="2400" i="1" dirty="0">
                <a:latin typeface="Times New Roman"/>
                <a:cs typeface="Times New Roman"/>
              </a:rPr>
              <a:t>S. </a:t>
            </a:r>
            <a:r>
              <a:rPr lang="tr-TR" sz="2400" i="1" dirty="0" err="1">
                <a:latin typeface="Times New Roman"/>
                <a:cs typeface="Times New Roman"/>
              </a:rPr>
              <a:t>pneumoniae</a:t>
            </a:r>
            <a:r>
              <a:rPr lang="tr-TR" sz="2400" i="1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R formu, canlı              </a:t>
            </a:r>
            <a:r>
              <a:rPr lang="tr-TR" sz="2400" dirty="0" err="1">
                <a:latin typeface="Times New Roman"/>
                <a:cs typeface="Times New Roman"/>
              </a:rPr>
              <a:t>Besiyerinde</a:t>
            </a:r>
            <a:r>
              <a:rPr lang="tr-TR" sz="2400" dirty="0">
                <a:latin typeface="Times New Roman"/>
                <a:cs typeface="Times New Roman"/>
              </a:rPr>
              <a:t> koloni morfolojisi</a:t>
            </a:r>
          </a:p>
          <a:p>
            <a:pPr marL="0" indent="0">
              <a:buNone/>
              <a:defRPr/>
            </a:pPr>
            <a:r>
              <a:rPr lang="tr-TR" sz="2400" dirty="0">
                <a:latin typeface="Times New Roman"/>
                <a:cs typeface="Times New Roman"/>
              </a:rPr>
              <a:t>			</a:t>
            </a:r>
            <a:r>
              <a:rPr lang="tr-TR" sz="2800" b="1" dirty="0">
                <a:latin typeface="Times New Roman"/>
                <a:cs typeface="Times New Roman"/>
              </a:rPr>
              <a:t>+ </a:t>
            </a:r>
            <a:r>
              <a:rPr lang="tr-TR" sz="2400" dirty="0">
                <a:latin typeface="Times New Roman"/>
                <a:cs typeface="Times New Roman"/>
              </a:rPr>
              <a:t>                                            </a:t>
            </a:r>
            <a:r>
              <a:rPr lang="tr-TR" sz="2400" i="1" dirty="0">
                <a:latin typeface="Times New Roman"/>
                <a:cs typeface="Times New Roman"/>
              </a:rPr>
              <a:t>S. </a:t>
            </a:r>
            <a:r>
              <a:rPr lang="tr-TR" sz="2400" i="1" dirty="0" err="1">
                <a:latin typeface="Times New Roman"/>
                <a:cs typeface="Times New Roman"/>
              </a:rPr>
              <a:t>pneumoniae</a:t>
            </a:r>
            <a:r>
              <a:rPr lang="tr-TR" sz="2400" i="1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II S </a:t>
            </a:r>
            <a:r>
              <a:rPr lang="tr-TR" sz="2400" dirty="0" err="1">
                <a:latin typeface="Times New Roman"/>
                <a:cs typeface="Times New Roman"/>
              </a:rPr>
              <a:t>suşu</a:t>
            </a:r>
            <a:r>
              <a:rPr lang="tr-TR" sz="2400" dirty="0">
                <a:latin typeface="Times New Roman"/>
                <a:cs typeface="Times New Roman"/>
              </a:rPr>
              <a:t>    </a:t>
            </a:r>
          </a:p>
          <a:p>
            <a:pPr marL="0" indent="0">
              <a:buNone/>
              <a:defRPr/>
            </a:pPr>
            <a:r>
              <a:rPr lang="tr-TR" sz="2400" i="1" dirty="0">
                <a:latin typeface="Times New Roman"/>
                <a:cs typeface="Times New Roman"/>
              </a:rPr>
              <a:t>S. </a:t>
            </a:r>
            <a:r>
              <a:rPr lang="tr-TR" sz="2400" i="1" dirty="0" err="1">
                <a:latin typeface="Times New Roman"/>
                <a:cs typeface="Times New Roman"/>
              </a:rPr>
              <a:t>pneumoniae</a:t>
            </a:r>
            <a:r>
              <a:rPr lang="tr-TR" sz="2400" i="1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S formu DNA</a:t>
            </a:r>
          </a:p>
          <a:p>
            <a:pPr marL="0" indent="0">
              <a:buNone/>
              <a:defRPr/>
            </a:pPr>
            <a:endParaRPr lang="tr-TR" sz="2400" dirty="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tr-TR" sz="2400" dirty="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tr-TR" sz="2400" dirty="0">
                <a:latin typeface="Times New Roman"/>
                <a:cs typeface="Times New Roman"/>
              </a:rPr>
              <a:t>b. </a:t>
            </a:r>
            <a:r>
              <a:rPr lang="tr-TR" sz="2400" dirty="0" err="1">
                <a:latin typeface="Times New Roman"/>
                <a:cs typeface="Times New Roman"/>
              </a:rPr>
              <a:t>İnvivo</a:t>
            </a:r>
            <a:r>
              <a:rPr lang="tr-TR" sz="2400" dirty="0">
                <a:latin typeface="Times New Roman"/>
                <a:cs typeface="Times New Roman"/>
              </a:rPr>
              <a:t>, farelere </a:t>
            </a:r>
            <a:r>
              <a:rPr lang="tr-TR" sz="2400" dirty="0" err="1">
                <a:latin typeface="Times New Roman"/>
                <a:cs typeface="Times New Roman"/>
              </a:rPr>
              <a:t>inolulasyon</a:t>
            </a:r>
            <a:r>
              <a:rPr lang="tr-TR" sz="2400" dirty="0">
                <a:latin typeface="Times New Roman"/>
                <a:cs typeface="Times New Roman"/>
              </a:rPr>
              <a:t>, </a:t>
            </a:r>
            <a:r>
              <a:rPr lang="tr-TR" sz="2400" dirty="0" err="1">
                <a:latin typeface="Times New Roman"/>
                <a:cs typeface="Times New Roman"/>
              </a:rPr>
              <a:t>patojenite</a:t>
            </a:r>
            <a:endParaRPr lang="tr-TR" sz="2400" dirty="0">
              <a:latin typeface="Times New Roman"/>
              <a:cs typeface="Times New Roman"/>
            </a:endParaRPr>
          </a:p>
          <a:p>
            <a:pPr>
              <a:defRPr/>
            </a:pPr>
            <a:r>
              <a:rPr lang="tr-TR" sz="2400" i="1" dirty="0">
                <a:latin typeface="Times New Roman"/>
                <a:cs typeface="Times New Roman"/>
              </a:rPr>
              <a:t>S. </a:t>
            </a:r>
            <a:r>
              <a:rPr lang="tr-TR" sz="2400" i="1" dirty="0" err="1">
                <a:latin typeface="Times New Roman"/>
                <a:cs typeface="Times New Roman"/>
              </a:rPr>
              <a:t>pneumoniae</a:t>
            </a:r>
            <a:r>
              <a:rPr lang="tr-TR" sz="2400" i="1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R formu, canlı			       Farelere enjeksiyon</a:t>
            </a:r>
          </a:p>
          <a:p>
            <a:pPr marL="0" indent="0">
              <a:buNone/>
              <a:defRPr/>
            </a:pPr>
            <a:r>
              <a:rPr lang="tr-TR" sz="2400" dirty="0">
                <a:latin typeface="Times New Roman"/>
                <a:cs typeface="Times New Roman"/>
              </a:rPr>
              <a:t>			</a:t>
            </a:r>
            <a:r>
              <a:rPr lang="tr-TR" sz="2800" b="1" dirty="0">
                <a:latin typeface="Times New Roman"/>
                <a:cs typeface="Times New Roman"/>
              </a:rPr>
              <a:t>+</a:t>
            </a:r>
            <a:r>
              <a:rPr lang="tr-TR" sz="2400" dirty="0">
                <a:latin typeface="Times New Roman"/>
                <a:cs typeface="Times New Roman"/>
              </a:rPr>
              <a:t>                                                      Septisemi ve ölüm</a:t>
            </a:r>
          </a:p>
          <a:p>
            <a:pPr>
              <a:defRPr/>
            </a:pPr>
            <a:r>
              <a:rPr lang="tr-TR" sz="2400" i="1" dirty="0">
                <a:latin typeface="Times New Roman"/>
                <a:cs typeface="Times New Roman"/>
              </a:rPr>
              <a:t>S. </a:t>
            </a:r>
            <a:r>
              <a:rPr lang="tr-TR" sz="2400" i="1" dirty="0" err="1">
                <a:latin typeface="Times New Roman"/>
                <a:cs typeface="Times New Roman"/>
              </a:rPr>
              <a:t>pneumoniae</a:t>
            </a:r>
            <a:r>
              <a:rPr lang="tr-TR" sz="2400" i="1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S formu DNA</a:t>
            </a:r>
          </a:p>
        </p:txBody>
      </p:sp>
      <p:sp>
        <p:nvSpPr>
          <p:cNvPr id="4" name="3 Sağ Ok"/>
          <p:cNvSpPr/>
          <p:nvPr/>
        </p:nvSpPr>
        <p:spPr>
          <a:xfrm>
            <a:off x="5016124" y="4971359"/>
            <a:ext cx="659185" cy="3607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4630277" y="2229281"/>
            <a:ext cx="610941" cy="3587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57200" y="159387"/>
            <a:ext cx="8229600" cy="657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1. Transformasyon</a:t>
            </a:r>
          </a:p>
        </p:txBody>
      </p:sp>
      <p:sp>
        <p:nvSpPr>
          <p:cNvPr id="7" name="Right Brace 6"/>
          <p:cNvSpPr/>
          <p:nvPr/>
        </p:nvSpPr>
        <p:spPr>
          <a:xfrm>
            <a:off x="4054011" y="1848626"/>
            <a:ext cx="479804" cy="110917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4431489" y="4597138"/>
            <a:ext cx="479804" cy="110917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29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2. </a:t>
            </a:r>
            <a:r>
              <a:rPr lang="tr-TR" sz="3600" b="1" dirty="0" err="1">
                <a:latin typeface="Times New Roman"/>
                <a:cs typeface="Times New Roman"/>
              </a:rPr>
              <a:t>Konjugasyon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Bakteri DNA’sının bir kısmı veya tümü canlı bir bakteriden diğer bir bakteriye </a:t>
            </a:r>
            <a:r>
              <a:rPr lang="tr-TR" sz="2800" dirty="0" err="1">
                <a:latin typeface="Times New Roman"/>
                <a:cs typeface="Times New Roman"/>
              </a:rPr>
              <a:t>sex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pilusları</a:t>
            </a:r>
            <a:r>
              <a:rPr lang="tr-TR" sz="2800" dirty="0">
                <a:latin typeface="Times New Roman"/>
                <a:cs typeface="Times New Roman"/>
              </a:rPr>
              <a:t> veya direk temas sonucu aktarılır. 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Konjugasyon</a:t>
            </a:r>
            <a:r>
              <a:rPr lang="tr-TR" sz="2800" dirty="0">
                <a:latin typeface="Times New Roman"/>
                <a:cs typeface="Times New Roman"/>
              </a:rPr>
              <a:t> olayını ve </a:t>
            </a:r>
            <a:r>
              <a:rPr lang="tr-TR" sz="2800" dirty="0" err="1">
                <a:latin typeface="Times New Roman"/>
                <a:cs typeface="Times New Roman"/>
              </a:rPr>
              <a:t>sex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pilusu</a:t>
            </a:r>
            <a:r>
              <a:rPr lang="tr-TR" sz="2800" dirty="0">
                <a:latin typeface="Times New Roman"/>
                <a:cs typeface="Times New Roman"/>
              </a:rPr>
              <a:t> oluşumunu genellikle </a:t>
            </a:r>
            <a:r>
              <a:rPr lang="tr-TR" sz="2800" dirty="0" err="1">
                <a:latin typeface="Times New Roman"/>
                <a:cs typeface="Times New Roman"/>
              </a:rPr>
              <a:t>plazmidler</a:t>
            </a:r>
            <a:r>
              <a:rPr lang="tr-TR" sz="2800" dirty="0">
                <a:latin typeface="Times New Roman"/>
                <a:cs typeface="Times New Roman"/>
              </a:rPr>
              <a:t> yönlendirir. 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Konjugasyon</a:t>
            </a:r>
            <a:r>
              <a:rPr lang="tr-TR" sz="2800" dirty="0">
                <a:latin typeface="Times New Roman"/>
                <a:cs typeface="Times New Roman"/>
              </a:rPr>
              <a:t> doğal koşullarda </a:t>
            </a:r>
            <a:r>
              <a:rPr lang="tr-TR" sz="2800" dirty="0" err="1">
                <a:latin typeface="Times New Roman"/>
                <a:cs typeface="Times New Roman"/>
              </a:rPr>
              <a:t>virulens</a:t>
            </a:r>
            <a:r>
              <a:rPr lang="tr-TR" sz="2800" dirty="0">
                <a:latin typeface="Times New Roman"/>
                <a:cs typeface="Times New Roman"/>
              </a:rPr>
              <a:t> faktörlerinin ve antibiyotik direnç genlerinin en önemli aktarılma yoludur.</a:t>
            </a:r>
          </a:p>
        </p:txBody>
      </p:sp>
    </p:spTree>
    <p:extLst>
      <p:ext uri="{BB962C8B-B14F-4D97-AF65-F5344CB8AC3E}">
        <p14:creationId xmlns:p14="http://schemas.microsoft.com/office/powerpoint/2010/main" val="80450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8563"/>
            <a:ext cx="8229600" cy="7059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3. </a:t>
            </a:r>
            <a:r>
              <a:rPr lang="tr-TR" sz="3600" b="1" dirty="0" err="1">
                <a:latin typeface="Times New Roman"/>
                <a:cs typeface="Times New Roman"/>
              </a:rPr>
              <a:t>Transdüksiyon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1326"/>
            <a:ext cx="8229600" cy="540120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Verici bakterinin DNA’sı alıcı bakteriye </a:t>
            </a:r>
            <a:r>
              <a:rPr lang="tr-TR" sz="2800" dirty="0" err="1">
                <a:latin typeface="Times New Roman"/>
                <a:cs typeface="Times New Roman"/>
              </a:rPr>
              <a:t>fajlar</a:t>
            </a:r>
            <a:r>
              <a:rPr lang="tr-TR" sz="2800" dirty="0">
                <a:latin typeface="Times New Roman"/>
                <a:cs typeface="Times New Roman"/>
              </a:rPr>
              <a:t> vasıtasıyla aktarılır. </a:t>
            </a:r>
            <a:r>
              <a:rPr lang="tr-TR" sz="2800" dirty="0" err="1">
                <a:latin typeface="Times New Roman"/>
                <a:cs typeface="Times New Roman"/>
              </a:rPr>
              <a:t>Fajın</a:t>
            </a:r>
            <a:r>
              <a:rPr lang="tr-TR" sz="2800" dirty="0">
                <a:latin typeface="Times New Roman"/>
                <a:cs typeface="Times New Roman"/>
              </a:rPr>
              <a:t> verici bakterideki çoğalması sırasında </a:t>
            </a:r>
            <a:r>
              <a:rPr lang="tr-TR" sz="2800" dirty="0" err="1">
                <a:latin typeface="Times New Roman"/>
                <a:cs typeface="Times New Roman"/>
              </a:rPr>
              <a:t>faj</a:t>
            </a:r>
            <a:r>
              <a:rPr lang="tr-TR" sz="2800" dirty="0">
                <a:latin typeface="Times New Roman"/>
                <a:cs typeface="Times New Roman"/>
              </a:rPr>
              <a:t> yapısı içinde kalan DNA, </a:t>
            </a:r>
            <a:r>
              <a:rPr lang="tr-TR" sz="2800" dirty="0" err="1">
                <a:latin typeface="Times New Roman"/>
                <a:cs typeface="Times New Roman"/>
              </a:rPr>
              <a:t>faj</a:t>
            </a:r>
            <a:r>
              <a:rPr lang="tr-TR" sz="2800" dirty="0">
                <a:latin typeface="Times New Roman"/>
                <a:cs typeface="Times New Roman"/>
              </a:rPr>
              <a:t> bakteriyi terk ettikten sonra diğer bir bakteriyi </a:t>
            </a:r>
            <a:r>
              <a:rPr lang="tr-TR" sz="2800" dirty="0" err="1">
                <a:latin typeface="Times New Roman"/>
                <a:cs typeface="Times New Roman"/>
              </a:rPr>
              <a:t>enfekte</a:t>
            </a:r>
            <a:r>
              <a:rPr lang="tr-TR" sz="2800" dirty="0">
                <a:latin typeface="Times New Roman"/>
                <a:cs typeface="Times New Roman"/>
              </a:rPr>
              <a:t> ettiğinde o bakteriye aktarılmış olur. </a:t>
            </a:r>
          </a:p>
          <a:p>
            <a:pPr>
              <a:defRPr/>
            </a:pPr>
            <a:r>
              <a:rPr lang="tr-TR" sz="2800" dirty="0" err="1">
                <a:latin typeface="Times New Roman"/>
                <a:cs typeface="Times New Roman"/>
              </a:rPr>
              <a:t>Transdüksiyon</a:t>
            </a:r>
            <a:r>
              <a:rPr lang="tr-TR" sz="2800" dirty="0">
                <a:latin typeface="Times New Roman"/>
                <a:cs typeface="Times New Roman"/>
              </a:rPr>
              <a:t> 3 şekilde gerçekleştirilir.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tr-TR" dirty="0">
                <a:latin typeface="Times New Roman"/>
                <a:cs typeface="Times New Roman"/>
              </a:rPr>
              <a:t>Genel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tr-TR" dirty="0">
                <a:latin typeface="Times New Roman"/>
                <a:cs typeface="Times New Roman"/>
              </a:rPr>
              <a:t>Özel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tr-TR" dirty="0" err="1">
                <a:latin typeface="Times New Roman"/>
                <a:cs typeface="Times New Roman"/>
              </a:rPr>
              <a:t>Abortif</a:t>
            </a:r>
            <a:endParaRPr lang="tr-TR" dirty="0">
              <a:latin typeface="Times New Roman"/>
              <a:cs typeface="Times New Roman"/>
            </a:endParaRPr>
          </a:p>
          <a:p>
            <a:pPr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05709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59756"/>
            <a:ext cx="8229600" cy="7702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>
                <a:latin typeface="Times New Roman"/>
                <a:cs typeface="Times New Roman"/>
              </a:rPr>
              <a:t>a. </a:t>
            </a:r>
            <a:r>
              <a:rPr lang="tr-TR" sz="3600" b="1" dirty="0" err="1">
                <a:latin typeface="Times New Roman"/>
                <a:cs typeface="Times New Roman"/>
              </a:rPr>
              <a:t>Generalize</a:t>
            </a:r>
            <a:r>
              <a:rPr lang="tr-TR" sz="3600" b="1" dirty="0">
                <a:latin typeface="Times New Roman"/>
                <a:cs typeface="Times New Roman"/>
              </a:rPr>
              <a:t> </a:t>
            </a:r>
            <a:r>
              <a:rPr lang="tr-TR" sz="3600" b="1" dirty="0" err="1">
                <a:latin typeface="Times New Roman"/>
                <a:cs typeface="Times New Roman"/>
              </a:rPr>
              <a:t>Transdüksiyon</a:t>
            </a:r>
            <a:endParaRPr lang="tr-TR" sz="3600" b="1" dirty="0">
              <a:latin typeface="Times New Roman"/>
              <a:cs typeface="Times New Roman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77226"/>
            <a:ext cx="8229600" cy="305425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dirty="0">
                <a:latin typeface="Times New Roman"/>
                <a:cs typeface="Times New Roman"/>
              </a:rPr>
              <a:t> Bu olayda </a:t>
            </a:r>
            <a:r>
              <a:rPr lang="tr-TR" sz="2800" dirty="0" err="1">
                <a:latin typeface="Times New Roman"/>
                <a:cs typeface="Times New Roman"/>
              </a:rPr>
              <a:t>faj</a:t>
            </a:r>
            <a:r>
              <a:rPr lang="tr-TR" sz="2800" dirty="0">
                <a:latin typeface="Times New Roman"/>
                <a:cs typeface="Times New Roman"/>
              </a:rPr>
              <a:t> bakteri hücresinde olgunlaşırken parçalanan konak DNA’sı </a:t>
            </a:r>
            <a:r>
              <a:rPr lang="tr-TR" sz="2800" dirty="0" err="1">
                <a:latin typeface="Times New Roman"/>
                <a:cs typeface="Times New Roman"/>
              </a:rPr>
              <a:t>faj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kapsidi</a:t>
            </a:r>
            <a:r>
              <a:rPr lang="tr-TR" sz="2800" dirty="0">
                <a:latin typeface="Times New Roman"/>
                <a:cs typeface="Times New Roman"/>
              </a:rPr>
              <a:t> içine tesadüfen girer. Böylece </a:t>
            </a:r>
            <a:r>
              <a:rPr lang="tr-TR" sz="2800" dirty="0" err="1">
                <a:latin typeface="Times New Roman"/>
                <a:cs typeface="Times New Roman"/>
              </a:rPr>
              <a:t>faj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kapsidi</a:t>
            </a:r>
            <a:r>
              <a:rPr lang="tr-TR" sz="2800" dirty="0">
                <a:latin typeface="Times New Roman"/>
                <a:cs typeface="Times New Roman"/>
              </a:rPr>
              <a:t> içinde yabancı DNA’yı taşır. Eğer bu DNA alıcı bakterinin DNA’sıyla birleşirse taşıdığı özellik yönünden alıcıyı pozitif hale geçirir.</a:t>
            </a:r>
          </a:p>
          <a:p>
            <a:pPr>
              <a:buFont typeface="Wingdings" pitchFamily="2" charset="2"/>
              <a:buNone/>
              <a:defRPr/>
            </a:pPr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0135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656</Words>
  <Application>Microsoft Macintosh PowerPoint</Application>
  <PresentationFormat>Ekran Gösterisi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Mikrobiyoloji-1</vt:lpstr>
      <vt:lpstr>Bakterilerde Genetik Madde Aktarımı</vt:lpstr>
      <vt:lpstr>Bakterilerde Genetik Madde Aktarımı</vt:lpstr>
      <vt:lpstr>1. Transformasyon</vt:lpstr>
      <vt:lpstr>1. Transformasyon</vt:lpstr>
      <vt:lpstr>1. Transformasyon</vt:lpstr>
      <vt:lpstr>2. Konjugasyon</vt:lpstr>
      <vt:lpstr>3. Transdüksiyon</vt:lpstr>
      <vt:lpstr>a. Generalize Transdüksiyon</vt:lpstr>
      <vt:lpstr>b. Özel Transdüksiyon</vt:lpstr>
      <vt:lpstr>c. Abortif Transdüksiyon</vt:lpstr>
      <vt:lpstr>Fajlar</vt:lpstr>
      <vt:lpstr>Fajlar</vt:lpstr>
      <vt:lpstr>Fajlar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NÜKLEİK ASİTLER</dc:title>
  <dc:creator>Mehmet  Akan</dc:creator>
  <cp:lastModifiedBy>Microsoft Office User</cp:lastModifiedBy>
  <cp:revision>14</cp:revision>
  <dcterms:created xsi:type="dcterms:W3CDTF">2020-04-26T17:45:04Z</dcterms:created>
  <dcterms:modified xsi:type="dcterms:W3CDTF">2021-05-17T06:44:31Z</dcterms:modified>
</cp:coreProperties>
</file>