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5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3" r:id="rId26"/>
    <p:sldId id="284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9A8F642-D041-4493-94DA-0F61EF874F5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3C0B379-357D-469D-B9D9-AC34C1F88D7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TUR170</a:t>
            </a:r>
            <a:b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Biçim Bilgisi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Perşembe: 15:30 / Cuma : 14:00</a:t>
            </a:r>
          </a:p>
          <a:p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Paşa YAVUZARSLAN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4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 durumu biçimbirimi almış ad, kalıplaşmalara uğrayabilir bundan dolayı durum kategorisi işlevini yitirmiş olur.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(11) a. Bin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 ihtimal de olsa şansını denemelisin.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Tava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yumurta.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74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9592" y="1052736"/>
            <a:ext cx="7416824" cy="4670333"/>
          </a:xfrm>
        </p:spPr>
        <p:txBody>
          <a:bodyPr>
            <a:normAutofit/>
          </a:bodyPr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 durumu biçimbirimi almış adlar, sadece durum kategorisi işlevinde kullanıldığında tümceden çıkarıldıkları zaman bozuk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oluşur.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(12) a.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kantinde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çay bardağını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elinden yere düşürdü.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b.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çay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bardağını elinden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yere düşürdü.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(13) a. Ali Ankara’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yaşıyor.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b.* Ali yaşıyor. [13b ile 13a eşdeğer tümceler değildir, eylemler anlamsal olarak eşdeğer değildir.]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297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Ayrılma Durumu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Eylemler, ilgeçler ve sıfatlar tarafından ad öbeklerine atanan bir  durumdur.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Türkçede işaretleyicisi +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DAn’dır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14) a. Şimdi otobüs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indim.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b. Kiracı ev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çıkmış.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c. Ali iş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ayrılmış.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61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15) a. Akşam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beri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okumaya devam ediyorum.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Kardan+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dolayı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okulda kaldım.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Sen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 sonra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hiç konuşmadı.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91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16) a. Ben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uzak dur.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Göz+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ırak olan gönül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ırak olur.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7647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3040" y="1494971"/>
            <a:ext cx="6565344" cy="4382301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İlgeçler durum atama işleminden sonra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eksilti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lebilir 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ellipsis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Sıkıntı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Ø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her tarafı sivilce doldu.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b. Sıkıntı +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dolayı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her tarafı sivilce doldu.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(18) a. Korku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geldi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Korku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dolayı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yanına geldi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380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Ayrılma durumu biçimbirimi almış ad, kalıplaşmaya uğrayarak durum işlevini kaybedebilir.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(19) a.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dostum var.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Top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satışlarda çok kazanıyorlar.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davranışın onları memnun etti.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003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908720"/>
            <a:ext cx="7560840" cy="481434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biçimbirimini almış her ad, eylemle aynı ölçüde sıkı bağ kurmaz.</a:t>
            </a:r>
          </a:p>
          <a:p>
            <a:pPr algn="just"/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(20)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Ali kantinde çay bardağını </a:t>
            </a:r>
            <a:r>
              <a:rPr lang="tr-TR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elinden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yere düşürdü. </a:t>
            </a:r>
          </a:p>
          <a:p>
            <a:pPr marL="0" indent="0" algn="just">
              <a:buNone/>
            </a:pP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b. Ali kantinde çay bardağını 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yere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düşürdü. </a:t>
            </a:r>
          </a:p>
          <a:p>
            <a:pPr marL="0" indent="0" algn="just">
              <a:buNone/>
            </a:pPr>
            <a:endParaRPr lang="tr-TR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(21) a. Çocuk bilgisayar oyunundan nefret ediyor.</a:t>
            </a:r>
          </a:p>
          <a:p>
            <a:pPr marL="0" indent="0" algn="just">
              <a:buNone/>
            </a:pP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b.* Çocuk nefret ediyor. </a:t>
            </a:r>
          </a:p>
          <a:p>
            <a:pPr marL="0" indent="0" algn="just">
              <a:buNone/>
            </a:pPr>
            <a:endParaRPr lang="tr-TR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(20)’de ‘elinden’ öbeği, ‘düşür-’ eyleminin bir üyesi olmadığı için tümceden eksiltildiğinde herhangi bir yapısal bozukluğa sebep olmaz (20b). Ama (21)’de ‘bilgisayar oyunundan’ öbeği, ‘nefret et-’ biriminin üyesi olduğu için tümceden eksiltildiğinde yapı bozuk olur (21b).</a:t>
            </a:r>
          </a:p>
        </p:txBody>
      </p:sp>
    </p:spTree>
    <p:extLst>
      <p:ext uri="{BB962C8B-B14F-4D97-AF65-F5344CB8AC3E}">
        <p14:creationId xmlns:p14="http://schemas.microsoft.com/office/powerpoint/2010/main" val="374438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3040" y="1412776"/>
            <a:ext cx="6196405" cy="4310293"/>
          </a:xfrm>
        </p:spPr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(22)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Ali sütü içti.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b. Ali sütten içti.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(23) a. Ali [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yoğurttan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yedi  (başsız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parçacıl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Ali [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yoğurttan bir kaşık/bir parça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yedi (başlı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parçacıl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652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95023" y="620688"/>
            <a:ext cx="6965245" cy="792089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İlgi Durumu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5023" y="1916832"/>
            <a:ext cx="7077377" cy="3806237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 kuramı çerçevesinde «durum atanan birimler durum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atayamayacağı»ndan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(20)’deki ilgi durumunu adın atayamaması gerekir.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(24) a.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Hava +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rengi]+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değişti.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Rüzgar 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yaprakları] +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dökmüş.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[Ali +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kitabı]+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Ø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çok eski.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(Türkçede ilgi durumu işaretleyicisi +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+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nXn’dir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188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Yönelme Durumu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Eylem, sıfat ve ilgeç tarafından adlara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atanabilen dilsel bir durumdur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 	a. Ali çiçek toplamak için bahçe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çıktı.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Tatil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 zaman gidiyorsun?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62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1484784"/>
            <a:ext cx="6912768" cy="4238285"/>
          </a:xfrm>
        </p:spPr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Türkçede, tümceciklerde de ilgi durumu bulunur.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(25) a. [Ali +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sınavı kazanma +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]+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bizi mutlu etti.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Ali [sen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eve arabayla gitme +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]e kızdı.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Sen [ biz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okuduğ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kitabı niçin okumuyorsun.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45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(26) 	a. Sen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gitme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Biz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okuduğ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umuz</a:t>
            </a:r>
            <a:endParaRPr lang="tr-TR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Ali + </a:t>
            </a:r>
            <a:r>
              <a:rPr lang="tr-TR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Durum Yükleme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(26)’da ilgi durumunu yükleyenin uyum biçimbirimlerinin olduğu sonucuna ulaşılabilir.</a:t>
            </a:r>
          </a:p>
        </p:txBody>
      </p:sp>
      <p:cxnSp>
        <p:nvCxnSpPr>
          <p:cNvPr id="7" name="Düz Ok Bağlayıcısı 6"/>
          <p:cNvCxnSpPr/>
          <p:nvPr/>
        </p:nvCxnSpPr>
        <p:spPr>
          <a:xfrm flipV="1">
            <a:off x="3681620" y="342900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 flipV="1">
            <a:off x="6149929" y="342900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/>
        </p:nvCxnSpPr>
        <p:spPr>
          <a:xfrm>
            <a:off x="3681620" y="3861048"/>
            <a:ext cx="2448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8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İlgi durumu ve İyelik kategorisi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(27) 	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Adcıl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biçimbirimleri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a. +(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bardağ-ım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araba-m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+(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bardağ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araba-n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+(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s)I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bardağ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araba-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d. +(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bardağ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-ımız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araba-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e. +(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bardağ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-ınız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araba-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nız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f.  +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bardak-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araba-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4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Ama;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okul duvar +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b. kantin işletmeci +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(29) a. [Biz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muhtar] seçimi kazandı.</a:t>
            </a:r>
            <a:endParaRPr lang="tr-T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[Sen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araba] ne zaman satıldı</a:t>
            </a:r>
            <a:r>
              <a:rPr lang="tr-TR" dirty="0" smtClean="0"/>
              <a:t>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00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Araç/Birliktelik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urumu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[Ahmet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beraber] konferansa katıldık (birliktelik).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Elmayı bıçak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kestim (araç)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Ali Ahmet 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dövüştü.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Bu konu, Ali + 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ilgili.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923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Carnie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(2013). 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Syntax: A Generative introduction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USA: Blackwell Publishing.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Chomsky, N. (1981). 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Lectures on Government and Binding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Dordrecht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 &amp; Samuel J. K. (1998). 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basic elements of argument structure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MIT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Papers in Linguistics 32, 73-118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8785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 (2006). </a:t>
            </a: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Japonca ve Türkçede Edilgenlik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Yayımlanmamış Yüksek Lisans Tezi, Ankara Üniversitesi, Sosyal Bilimler Enstitüsü, Doğu Dilleri ve Edebiyatları Anabilim Dalı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K., Kocaman, A. ve Özsoy, S. (2011), </a:t>
            </a: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Dilbilim Sözlüğü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Boğaziçi Üniversitesi Yayınları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Stowell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T. (1981),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Origins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Phrase</a:t>
            </a:r>
            <a:r>
              <a:rPr lang="tr-TR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Unpublished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thesis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MIT, Cambridge,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Mass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Uzun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E. (2000).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çizgileriyle evrensel dilbilgisi ve Türkçe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İstanbul: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Multilingual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82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	a. O ailesi + n 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sadık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 insandır.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Sanatçı+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hayran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kızlar konsere gelmiş.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Sözdizim dersi +n+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şık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öğrencisin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46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	a. Sabah +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konuyu düşündüm.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Kütüphane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doğru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yürüyelim.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Bu + n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dolayı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vazgeçtim.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6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Yönelme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 eklenen ad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 gösterir.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	a. Sanatseverler sergi için Ankara’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geldi.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 her zaman yön göstermez.</a:t>
            </a:r>
          </a:p>
          <a:p>
            <a:pPr marL="514350" indent="-514350" algn="just">
              <a:buAutoNum type="arabicParenBoth" startAt="5"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a. Ali ban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bakıyor.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Ali ban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kızıyor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45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Yönelme durumu biçimbirimi almış her addaki biçimbirim, yönelme durumu olarak nitelendirilmemelidir.</a:t>
            </a:r>
          </a:p>
          <a:p>
            <a:pPr algn="just" fontAlgn="base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 	a. Hafta +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köyden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Ankara’ya misafir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gelecek.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562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Yönelme durumu almış adlar, her zaman eylemle aynı derecede bağ kurmazlar.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(7) a. Ali kantinde çay bardağını elinden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düşürdü.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 kantinde çay bardağını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elinden düşürdü. 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(8)	a. Ali bana kızıyor.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b.* Ali kızıyor.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427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 Durumu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sınırlı sayıdaki eylem tarafından atanan bir durumdur.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turmak, yaşamak, ikamet etmek gibi eylemler kullanıldığında bu eylemler, üyeleri olan ad öbeklerine bu durumu atar.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(9)	a. Paris’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yaşamak istiyormuş.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b.2013’ten beri Ankara’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ikamet ediyorum.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Lisede yurt +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kaldı.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36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1340768"/>
            <a:ext cx="7344816" cy="43959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60000"/>
              </a:lnSpc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 durumuyla işaretlenmiş ad, tümcede herhangi bir birimle (bulunma durumu atayamayacak bir birim) ilişkilendirilemediğinde ada eklenen bu biçimbirim  durum kategorisi olarak değerlendirilmemelidir.</a:t>
            </a:r>
          </a:p>
          <a:p>
            <a:pPr algn="just" fontAlgn="base">
              <a:lnSpc>
                <a:spcPct val="160000"/>
              </a:lnSpc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(10) a. Bu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tr-TR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böyle düşünenler kaldı mı?</a:t>
            </a:r>
          </a:p>
          <a:p>
            <a:pPr marL="0" indent="0" algn="just" fontAlgn="base">
              <a:lnSpc>
                <a:spcPct val="160000"/>
              </a:lnSpc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Osmanlılar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önemi’n</a:t>
            </a:r>
            <a:r>
              <a:rPr lang="tr-TR" sz="2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şairler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mesnevi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yazarlardı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lnSpc>
                <a:spcPct val="160000"/>
              </a:lnSpc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İzmir’den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ayrıldığımız</a:t>
            </a:r>
            <a:r>
              <a:rPr lang="tr-TR"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beş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yaşındaydım.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5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ptiye">
  <a:themeElements>
    <a:clrScheme name="Raptiy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Raptiy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ptiy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685</TotalTime>
  <Words>616</Words>
  <Application>Microsoft Office PowerPoint</Application>
  <PresentationFormat>Ekran Gösterisi (4:3)</PresentationFormat>
  <Paragraphs>126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Raptiye</vt:lpstr>
      <vt:lpstr>TUR170 Türkiye Türkçesi Biçim Bilgisi</vt:lpstr>
      <vt:lpstr>Yönelme Durumu</vt:lpstr>
      <vt:lpstr>PowerPoint Sunusu</vt:lpstr>
      <vt:lpstr>PowerPoint Sunusu</vt:lpstr>
      <vt:lpstr>PowerPoint Sunusu</vt:lpstr>
      <vt:lpstr>PowerPoint Sunusu</vt:lpstr>
      <vt:lpstr>PowerPoint Sunusu</vt:lpstr>
      <vt:lpstr>Bulunma Durumu</vt:lpstr>
      <vt:lpstr>PowerPoint Sunusu</vt:lpstr>
      <vt:lpstr>PowerPoint Sunusu</vt:lpstr>
      <vt:lpstr>PowerPoint Sunusu</vt:lpstr>
      <vt:lpstr>Ayrılma Durumu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İlgi Durumu</vt:lpstr>
      <vt:lpstr>PowerPoint Sunusu</vt:lpstr>
      <vt:lpstr>PowerPoint Sunusu</vt:lpstr>
      <vt:lpstr>İlgi durumu ve İyelik kategorisi</vt:lpstr>
      <vt:lpstr>PowerPoint Sunusu</vt:lpstr>
      <vt:lpstr>Araç/Birliktelik Durumu</vt:lpstr>
      <vt:lpstr>Kaynakça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TUR170 Türkiye Türkçesi Biçim Bilgisi</dc:title>
  <dc:creator>bilgisayar</dc:creator>
  <cp:lastModifiedBy>bilgisayar</cp:lastModifiedBy>
  <cp:revision>45</cp:revision>
  <dcterms:created xsi:type="dcterms:W3CDTF">2021-03-25T20:31:29Z</dcterms:created>
  <dcterms:modified xsi:type="dcterms:W3CDTF">2021-06-23T09:16:19Z</dcterms:modified>
</cp:coreProperties>
</file>