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6" r:id="rId10"/>
    <p:sldId id="267" r:id="rId11"/>
    <p:sldId id="265" r:id="rId12"/>
    <p:sldId id="268" r:id="rId13"/>
    <p:sldId id="269" r:id="rId14"/>
    <p:sldId id="271" r:id="rId15"/>
    <p:sldId id="270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3" r:id="rId26"/>
    <p:sldId id="284" r:id="rId2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1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39A8F642-D041-4493-94DA-0F61EF874F54}" type="datetimeFigureOut">
              <a:rPr lang="tr-TR" smtClean="0"/>
              <a:t>23.6.2021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73C0B379-357D-469D-B9D9-AC34C1F88D7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A8F642-D041-4493-94DA-0F61EF874F54}" type="datetimeFigureOut">
              <a:rPr lang="tr-TR" smtClean="0"/>
              <a:t>23.6.2021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C0B379-357D-469D-B9D9-AC34C1F88D7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A8F642-D041-4493-94DA-0F61EF874F54}" type="datetimeFigureOut">
              <a:rPr lang="tr-TR" smtClean="0"/>
              <a:t>23.6.2021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C0B379-357D-469D-B9D9-AC34C1F88D7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A8F642-D041-4493-94DA-0F61EF874F54}" type="datetimeFigureOut">
              <a:rPr lang="tr-TR" smtClean="0"/>
              <a:t>23.6.2021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C0B379-357D-469D-B9D9-AC34C1F88D7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A8F642-D041-4493-94DA-0F61EF874F54}" type="datetimeFigureOut">
              <a:rPr lang="tr-TR" smtClean="0"/>
              <a:t>23.6.2021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C0B379-357D-469D-B9D9-AC34C1F88D7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A8F642-D041-4493-94DA-0F61EF874F54}" type="datetimeFigureOut">
              <a:rPr lang="tr-TR" smtClean="0"/>
              <a:t>23.6.2021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C0B379-357D-469D-B9D9-AC34C1F88D78}" type="slidenum">
              <a:rPr lang="tr-TR" smtClean="0"/>
              <a:t>‹#›</a:t>
            </a:fld>
            <a:endParaRPr lang="tr-T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A8F642-D041-4493-94DA-0F61EF874F54}" type="datetimeFigureOut">
              <a:rPr lang="tr-TR" smtClean="0"/>
              <a:t>23.6.2021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C0B379-357D-469D-B9D9-AC34C1F88D78}" type="slidenum">
              <a:rPr lang="tr-TR" smtClean="0"/>
              <a:t>‹#›</a:t>
            </a:fld>
            <a:endParaRPr lang="tr-TR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A8F642-D041-4493-94DA-0F61EF874F54}" type="datetimeFigureOut">
              <a:rPr lang="tr-TR" smtClean="0"/>
              <a:t>23.6.2021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C0B379-357D-469D-B9D9-AC34C1F88D7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A8F642-D041-4493-94DA-0F61EF874F54}" type="datetimeFigureOut">
              <a:rPr lang="tr-TR" smtClean="0"/>
              <a:t>23.6.2021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C0B379-357D-469D-B9D9-AC34C1F88D7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39A8F642-D041-4493-94DA-0F61EF874F54}" type="datetimeFigureOut">
              <a:rPr lang="tr-TR" smtClean="0"/>
              <a:t>23.6.2021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73C0B379-357D-469D-B9D9-AC34C1F88D7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39A8F642-D041-4493-94DA-0F61EF874F54}" type="datetimeFigureOut">
              <a:rPr lang="tr-TR" smtClean="0"/>
              <a:t>23.6.2021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73C0B379-357D-469D-B9D9-AC34C1F88D7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39A8F642-D041-4493-94DA-0F61EF874F54}" type="datetimeFigureOut">
              <a:rPr lang="tr-TR" smtClean="0"/>
              <a:t>23.6.2021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73C0B379-357D-469D-B9D9-AC34C1F88D78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pPr algn="r"/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TUR170</a:t>
            </a:r>
            <a:b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Türkiye Türkçesi Biçim Bilgisi</a:t>
            </a:r>
            <a:endParaRPr lang="tr-T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Alt Başlık 3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tr-T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Perşembe: 15:30 / Cuma : 14:00</a:t>
            </a:r>
          </a:p>
          <a:p>
            <a:r>
              <a:rPr lang="tr-T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Prof. Dr. Paşa YAVUZARSLAN</a:t>
            </a:r>
            <a:endParaRPr lang="tr-TR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542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Bulunma durumu biçimbirimi almış ad, kalıplaşmalara uğrayabilir bundan dolayı durum kategorisi işlevini yitirmiş olur.</a:t>
            </a:r>
          </a:p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(11) a. Bin</a:t>
            </a:r>
            <a:r>
              <a:rPr lang="tr-TR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bir ihtimal de olsa şansını denemelisin.</a:t>
            </a:r>
          </a:p>
          <a:p>
            <a:pPr marL="0" indent="0" algn="just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Tava</a:t>
            </a:r>
            <a:r>
              <a:rPr lang="tr-TR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yumurta. 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6740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99592" y="1052736"/>
            <a:ext cx="7416824" cy="4670333"/>
          </a:xfrm>
        </p:spPr>
        <p:txBody>
          <a:bodyPr>
            <a:normAutofit/>
          </a:bodyPr>
          <a:lstStyle/>
          <a:p>
            <a:pPr algn="just"/>
            <a:endParaRPr 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Bulunma durumu biçimbirimi almış adlar, sadece durum kategorisi işlevinde kullanıldığında tümceden çıkarıldıkları zaman bozuk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ir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yapı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oluşur.</a:t>
            </a:r>
          </a:p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(12) a.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Ali </a:t>
            </a:r>
            <a:r>
              <a:rPr lang="tr-TR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kantinde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çay bardağını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elinden yere düşürdü. </a:t>
            </a:r>
          </a:p>
          <a:p>
            <a:pPr marL="0" indent="0" algn="just">
              <a:buNone/>
            </a:pP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  b.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Ali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çay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bardağını elinden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yere düşürdü.</a:t>
            </a:r>
          </a:p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(13) a. Ali Ankara’</a:t>
            </a:r>
            <a:r>
              <a:rPr lang="tr-TR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yaşıyor. </a:t>
            </a:r>
          </a:p>
          <a:p>
            <a:pPr marL="0" indent="0" algn="just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b.* Ali yaşıyor. [13b ile 13a eşdeğer tümceler değildir, eylemler anlamsal olarak eşdeğer değildir.]</a:t>
            </a:r>
          </a:p>
          <a:p>
            <a:pPr marL="0" indent="0">
              <a:buNone/>
            </a:pPr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72975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Ayrılma Durumu</a:t>
            </a: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Eylemler, ilgeçler ve sıfatlar tarafından ad öbeklerine atanan bir  durumdur.</a:t>
            </a:r>
          </a:p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Türkçede işaretleyicisi +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DAn’dır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14) a. Şimdi otobüs + </a:t>
            </a:r>
            <a:r>
              <a:rPr lang="tr-TR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ten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indim.</a:t>
            </a:r>
          </a:p>
          <a:p>
            <a:pPr marL="0" indent="0" algn="just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b. Kiracı ev + </a:t>
            </a:r>
            <a:r>
              <a:rPr lang="tr-TR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den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çıkmış. </a:t>
            </a:r>
          </a:p>
          <a:p>
            <a:pPr marL="0" indent="0" algn="just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c. Ali iş + </a:t>
            </a:r>
            <a:r>
              <a:rPr lang="tr-TR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ten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ayrılmış.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0612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 smtClean="0"/>
              <a:t>(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15) a. Akşam + </a:t>
            </a:r>
            <a:r>
              <a:rPr lang="tr-TR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dan beri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okumaya devam ediyorum.</a:t>
            </a:r>
          </a:p>
          <a:p>
            <a:pPr marL="0" indent="0" algn="just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b. Kardan+ </a:t>
            </a:r>
            <a:r>
              <a:rPr lang="tr-TR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dan dolayı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okulda kaldım.</a:t>
            </a:r>
          </a:p>
          <a:p>
            <a:pPr marL="0" indent="0" algn="just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c. Sen + </a:t>
            </a:r>
            <a:r>
              <a:rPr lang="tr-TR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den sonra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hiç konuşmadı.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5916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16) a. Ben + </a:t>
            </a:r>
            <a:r>
              <a:rPr lang="tr-TR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den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uzak dur.</a:t>
            </a:r>
          </a:p>
          <a:p>
            <a:pPr marL="0" indent="0" algn="just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b. Göz+ </a:t>
            </a:r>
            <a:r>
              <a:rPr lang="tr-TR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den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ırak olan gönül + </a:t>
            </a:r>
            <a:r>
              <a:rPr lang="tr-TR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den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ırak olur.</a:t>
            </a:r>
          </a:p>
          <a:p>
            <a:pPr marL="0" indent="0">
              <a:buNone/>
            </a:pPr>
            <a:r>
              <a:rPr lang="tr-TR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2876470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63040" y="1494971"/>
            <a:ext cx="6565344" cy="4382301"/>
          </a:xfrm>
        </p:spPr>
        <p:txBody>
          <a:bodyPr>
            <a:normAutofit/>
          </a:bodyPr>
          <a:lstStyle/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İlgeçler durum atama işleminden sonra </a:t>
            </a:r>
            <a:r>
              <a:rPr lang="tr-T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eksilti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lebilir (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ellipsis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17)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a. Sıkıntı + </a:t>
            </a:r>
            <a:r>
              <a:rPr lang="tr-TR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dan Ø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her tarafı sivilce doldu.</a:t>
            </a:r>
          </a:p>
          <a:p>
            <a:pPr marL="0" indent="0" algn="just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	b. Sıkıntı + </a:t>
            </a:r>
            <a:r>
              <a:rPr lang="tr-TR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dan dolayı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her tarafı sivilce doldu.</a:t>
            </a:r>
          </a:p>
          <a:p>
            <a:pPr algn="just"/>
            <a:endParaRPr 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(18) a. Korku</a:t>
            </a:r>
            <a:r>
              <a:rPr lang="tr-TR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dan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Ø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yanına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geldi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b. Korku + </a:t>
            </a:r>
            <a:r>
              <a:rPr lang="tr-TR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dan dolayı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yanına geldi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43803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Ayrılma durumu biçimbirimi almış ad, kalıplaşmaya uğrayarak durum işlevini kaybedebilir.</a:t>
            </a:r>
          </a:p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(19) a.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Can</a:t>
            </a:r>
            <a:r>
              <a:rPr lang="tr-TR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dostum var. </a:t>
            </a:r>
          </a:p>
          <a:p>
            <a:pPr marL="0" indent="0" algn="just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b. Top</a:t>
            </a:r>
            <a:r>
              <a:rPr lang="tr-TR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tan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satışlarda çok kazanıyorlar. </a:t>
            </a:r>
          </a:p>
          <a:p>
            <a:pPr marL="0" indent="0" algn="just">
              <a:buNone/>
            </a:pP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c.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</a:t>
            </a:r>
            <a:r>
              <a:rPr lang="tr-TR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ten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davranışın onları memnun etti.</a:t>
            </a:r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60032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55576" y="908720"/>
            <a:ext cx="7560840" cy="4814349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tr-TR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tr-TR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DAn</a:t>
            </a:r>
            <a:r>
              <a:rPr lang="tr-TR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biçimbirimini almış her ad, eylemle aynı ölçüde sıkı bağ kurmaz.</a:t>
            </a:r>
          </a:p>
          <a:p>
            <a:pPr algn="just"/>
            <a:r>
              <a:rPr lang="tr-TR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(20) </a:t>
            </a:r>
            <a:r>
              <a:rPr lang="tr-TR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a. Ali kantinde çay bardağını </a:t>
            </a:r>
            <a:r>
              <a:rPr lang="tr-TR" sz="3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elinden</a:t>
            </a:r>
            <a:r>
              <a:rPr lang="tr-TR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yere düşürdü. </a:t>
            </a:r>
          </a:p>
          <a:p>
            <a:pPr marL="0" indent="0" algn="just">
              <a:buNone/>
            </a:pPr>
            <a:r>
              <a:rPr lang="tr-TR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b. Ali kantinde çay bardağını </a:t>
            </a:r>
            <a:r>
              <a:rPr lang="tr-TR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yere </a:t>
            </a:r>
            <a:r>
              <a:rPr lang="tr-TR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düşürdü. </a:t>
            </a:r>
          </a:p>
          <a:p>
            <a:pPr marL="0" indent="0" algn="just">
              <a:buNone/>
            </a:pPr>
            <a:endParaRPr lang="tr-TR" sz="3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(21) a. Çocuk bilgisayar oyunundan nefret ediyor.</a:t>
            </a:r>
          </a:p>
          <a:p>
            <a:pPr marL="0" indent="0" algn="just">
              <a:buNone/>
            </a:pPr>
            <a:r>
              <a:rPr lang="tr-TR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b.* Çocuk nefret ediyor. </a:t>
            </a:r>
          </a:p>
          <a:p>
            <a:pPr marL="0" indent="0" algn="just">
              <a:buNone/>
            </a:pPr>
            <a:endParaRPr lang="tr-TR" sz="3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(20)’de ‘elinden’ öbeği, ‘düşür-’ eyleminin bir üyesi olmadığı için tümceden eksiltildiğinde herhangi bir yapısal bozukluğa sebep olmaz (20b). Ama (21)’de ‘bilgisayar oyunundan’ öbeği, ‘nefret et-’ biriminin üyesi olduğu için tümceden eksiltildiğinde yapı bozuk olur (21b).</a:t>
            </a:r>
          </a:p>
        </p:txBody>
      </p:sp>
    </p:spTree>
    <p:extLst>
      <p:ext uri="{BB962C8B-B14F-4D97-AF65-F5344CB8AC3E}">
        <p14:creationId xmlns:p14="http://schemas.microsoft.com/office/powerpoint/2010/main" val="3744384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63040" y="1412776"/>
            <a:ext cx="6196405" cy="4310293"/>
          </a:xfrm>
        </p:spPr>
        <p:txBody>
          <a:bodyPr/>
          <a:lstStyle/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(22)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a. Ali sütü içti. </a:t>
            </a:r>
          </a:p>
          <a:p>
            <a:pPr marL="0" indent="0" algn="just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	b. Ali sütten içti.</a:t>
            </a:r>
          </a:p>
          <a:p>
            <a:pPr algn="just"/>
            <a:endParaRPr 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(23) a. Ali [</a:t>
            </a:r>
            <a:r>
              <a:rPr lang="tr-TR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yoğurttan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] yedi  (başsız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parçacıl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marL="0" indent="0" algn="just">
              <a:buNone/>
            </a:pP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b. Ali [</a:t>
            </a:r>
            <a:r>
              <a:rPr lang="tr-TR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yoğurttan bir kaşık/bir parça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] yedi (başlı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parçacıl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76528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095023" y="620688"/>
            <a:ext cx="6965245" cy="792089"/>
          </a:xfrm>
        </p:spPr>
        <p:txBody>
          <a:bodyPr>
            <a:normAutofit/>
          </a:bodyPr>
          <a:lstStyle/>
          <a:p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İlgi Durumu</a:t>
            </a: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5023" y="1916832"/>
            <a:ext cx="7077377" cy="3806237"/>
          </a:xfrm>
        </p:spPr>
        <p:txBody>
          <a:bodyPr>
            <a:normAutofit/>
          </a:bodyPr>
          <a:lstStyle/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Durum kuramı çerçevesinde «durum atanan birimler durum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atayamayacağı»ndan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(20)’deki ilgi durumunu adın atayamaması gerekir. </a:t>
            </a:r>
          </a:p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(24) a.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Hava + </a:t>
            </a:r>
            <a:r>
              <a:rPr lang="tr-TR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nın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rengi]+ </a:t>
            </a:r>
            <a:r>
              <a:rPr lang="tr-TR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Ø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değişti.</a:t>
            </a:r>
          </a:p>
          <a:p>
            <a:pPr marL="0" indent="0" algn="just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b. Rüzgar [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ağac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tr-TR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ın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yaprakları] + </a:t>
            </a:r>
            <a:r>
              <a:rPr lang="tr-TR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nı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dökmüş.</a:t>
            </a:r>
          </a:p>
          <a:p>
            <a:pPr marL="0" indent="0" algn="just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c. [Ali +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nin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kitabı]+</a:t>
            </a:r>
            <a:r>
              <a:rPr lang="tr-TR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Ø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çok eski.</a:t>
            </a:r>
          </a:p>
          <a:p>
            <a:pPr marL="0" indent="0" algn="just">
              <a:buNone/>
            </a:pP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(Türkçede ilgi durumu işaretleyicisi +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 +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nXn’dir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.)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51888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Yönelme Durumu</a:t>
            </a: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Eylem, sıfat ve ilgeç tarafından adlara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atanabilen dilsel bir durumdur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(1) 	a. Ali çiçek toplamak için bahçe + </a:t>
            </a:r>
            <a:r>
              <a:rPr lang="tr-TR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ye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çıktı.</a:t>
            </a:r>
          </a:p>
          <a:p>
            <a:pPr marL="0" indent="0" algn="just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b. Tatil + </a:t>
            </a:r>
            <a:r>
              <a:rPr lang="tr-TR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ne zaman gidiyorsun?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8625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59632" y="1484784"/>
            <a:ext cx="6912768" cy="4238285"/>
          </a:xfrm>
        </p:spPr>
        <p:txBody>
          <a:bodyPr/>
          <a:lstStyle/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Türkçede, tümceciklerde de ilgi durumu bulunur.</a:t>
            </a:r>
          </a:p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(25) a. [Ali + </a:t>
            </a:r>
            <a:r>
              <a:rPr lang="tr-TR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nin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sınavı kazanma + </a:t>
            </a:r>
            <a:r>
              <a:rPr lang="tr-TR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sı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]+ </a:t>
            </a:r>
            <a:r>
              <a:rPr lang="tr-TR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Ø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bizi mutlu etti.</a:t>
            </a:r>
          </a:p>
          <a:p>
            <a:pPr marL="0" indent="0" algn="just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b. Ali [sen + </a:t>
            </a:r>
            <a:r>
              <a:rPr lang="tr-TR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eve arabayla gitme + </a:t>
            </a:r>
            <a:r>
              <a:rPr lang="tr-TR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]e kızdı.</a:t>
            </a:r>
          </a:p>
          <a:p>
            <a:pPr marL="0" indent="0" algn="just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c. Sen [ biz + </a:t>
            </a:r>
            <a:r>
              <a:rPr lang="tr-TR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okuduğ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tr-TR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umuz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] kitabı niçin okumuyorsun.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3455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(26) 	a. Sen + </a:t>
            </a:r>
            <a:r>
              <a:rPr lang="tr-TR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</a:t>
            </a:r>
            <a:r>
              <a:rPr lang="tr-TR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		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gitme + </a:t>
            </a:r>
            <a:r>
              <a:rPr lang="tr-TR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 </a:t>
            </a:r>
          </a:p>
          <a:p>
            <a:pPr marL="0" indent="0" algn="just">
              <a:buNone/>
            </a:pPr>
            <a:r>
              <a:rPr lang="tr-TR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b. Biz + </a:t>
            </a:r>
            <a:r>
              <a:rPr lang="tr-TR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		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okuduğ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tr-TR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umuz</a:t>
            </a:r>
            <a:endParaRPr lang="tr-TR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c. Ali + </a:t>
            </a:r>
            <a:r>
              <a:rPr lang="tr-TR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nin</a:t>
            </a:r>
            <a:r>
              <a:rPr lang="tr-TR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		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kitab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tr-TR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ı</a:t>
            </a:r>
          </a:p>
          <a:p>
            <a:pPr marL="0" indent="0" algn="just">
              <a:buNone/>
            </a:pPr>
            <a:r>
              <a:rPr lang="tr-TR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     </a:t>
            </a:r>
          </a:p>
          <a:p>
            <a:pPr marL="0" indent="0" algn="just">
              <a:buNone/>
            </a:pPr>
            <a:r>
              <a:rPr lang="tr-TR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Durum Yükleme</a:t>
            </a:r>
          </a:p>
          <a:p>
            <a:pPr marL="0" indent="0" algn="just">
              <a:buNone/>
            </a:pPr>
            <a:endParaRPr 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(26)’da ilgi durumunu yükleyenin uyum biçimbirimlerinin olduğu sonucuna ulaşılabilir.</a:t>
            </a:r>
          </a:p>
        </p:txBody>
      </p:sp>
      <p:cxnSp>
        <p:nvCxnSpPr>
          <p:cNvPr id="7" name="Düz Ok Bağlayıcısı 6"/>
          <p:cNvCxnSpPr/>
          <p:nvPr/>
        </p:nvCxnSpPr>
        <p:spPr>
          <a:xfrm flipV="1">
            <a:off x="3681620" y="3429000"/>
            <a:ext cx="0" cy="43204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Düz Ok Bağlayıcısı 8"/>
          <p:cNvCxnSpPr/>
          <p:nvPr/>
        </p:nvCxnSpPr>
        <p:spPr>
          <a:xfrm flipV="1">
            <a:off x="6149929" y="3429000"/>
            <a:ext cx="0" cy="43204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Düz Bağlayıcı 10"/>
          <p:cNvCxnSpPr/>
          <p:nvPr/>
        </p:nvCxnSpPr>
        <p:spPr>
          <a:xfrm>
            <a:off x="3681620" y="3861048"/>
            <a:ext cx="244827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8480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İlgi durumu ve İyelik kategorisi</a:t>
            </a: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(27) 	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Adcıl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UYUM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biçimbirimleri </a:t>
            </a:r>
          </a:p>
          <a:p>
            <a:pPr marL="0" indent="0" algn="just">
              <a:buNone/>
            </a:pP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a. +(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I)m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bardağ-ım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	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araba-m</a:t>
            </a:r>
          </a:p>
          <a:p>
            <a:pPr marL="0" indent="0" algn="just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b. +(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I)n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bardağ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-ın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araba-n </a:t>
            </a:r>
          </a:p>
          <a:p>
            <a:pPr marL="0" indent="0" algn="just">
              <a:buNone/>
            </a:pP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c. +(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s)I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bardağ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araba-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sı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 algn="just">
              <a:buNone/>
            </a:pP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d. +(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I)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mIz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bardağ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-ımız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araba-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mız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 algn="just">
              <a:buNone/>
            </a:pP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e. +(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I)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nIz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bardağ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-ınız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araba-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nız</a:t>
            </a:r>
            <a:endParaRPr 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f.  +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lArI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	bardak-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ları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araba-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ları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4549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Ama;</a:t>
            </a:r>
          </a:p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28)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a. okul duvar + </a:t>
            </a:r>
            <a:r>
              <a:rPr lang="tr-TR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ı</a:t>
            </a:r>
          </a:p>
          <a:p>
            <a:pPr marL="0" indent="0" algn="just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	b. kantin işletmeci + </a:t>
            </a:r>
            <a:r>
              <a:rPr lang="tr-TR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</a:t>
            </a:r>
          </a:p>
          <a:p>
            <a:pPr marL="0" indent="0" algn="just">
              <a:buNone/>
            </a:pPr>
            <a:endParaRPr 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(29) a. [Biz + </a:t>
            </a:r>
            <a:r>
              <a:rPr lang="tr-TR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muhtar] seçimi kazandı.</a:t>
            </a:r>
            <a:endParaRPr lang="tr-TR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b. [Sen + </a:t>
            </a:r>
            <a:r>
              <a:rPr lang="tr-TR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araba] ne zaman satıldı</a:t>
            </a:r>
            <a:r>
              <a:rPr lang="tr-TR" dirty="0" smtClean="0"/>
              <a:t>.</a:t>
            </a:r>
            <a:endParaRPr lang="tr-T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1000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Araç/Birliktelik 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urumu</a:t>
            </a: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(30)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a. [Ahmet + </a:t>
            </a:r>
            <a:r>
              <a:rPr lang="tr-TR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beraber] konferansa katıldık (birliktelik).</a:t>
            </a:r>
          </a:p>
          <a:p>
            <a:pPr marL="0" indent="0" algn="just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b. Elmayı bıçak + </a:t>
            </a:r>
            <a:r>
              <a:rPr lang="tr-TR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kestim (araç)</a:t>
            </a:r>
          </a:p>
          <a:p>
            <a:pPr marL="0" indent="0" algn="just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c. Ali Ahmet  + </a:t>
            </a:r>
            <a:r>
              <a:rPr lang="tr-TR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dövüştü.</a:t>
            </a:r>
          </a:p>
          <a:p>
            <a:pPr marL="0" indent="0" algn="just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d. Bu konu, Ali + </a:t>
            </a:r>
            <a:r>
              <a:rPr lang="tr-TR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yle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ilgili.  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09231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Kaynakça</a:t>
            </a: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Carnie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A. (2013). 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Syntax: A Generative introduction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USA: Blackwell Publishing.</a:t>
            </a:r>
            <a:endParaRPr 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Chomsky, N. (1981). 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Lectures on Government and Binding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Foris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Dordrecht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tr-T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Hale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K &amp; Samuel J. K. (1998). 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basic elements of argument structure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MIT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Working Papers in Linguistics 32, 73-118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r-T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487857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Kayar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B. (2006). </a:t>
            </a:r>
            <a:r>
              <a:rPr lang="tr-TR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Japonca ve Türkçede Edilgenlik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Yayımlanmamış Yüksek Lisans Tezi, Ankara Üniversitesi, Sosyal Bilimler Enstitüsü, Doğu Dilleri ve Edebiyatları Anabilim Dalı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İmer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K., Kocaman, A. ve Özsoy, S. (2011), </a:t>
            </a:r>
            <a:r>
              <a:rPr lang="tr-TR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Dilbilim Sözlüğü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Boğaziçi Üniversitesi Yayınları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tr-T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Stowell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T. (1981), </a:t>
            </a:r>
            <a:r>
              <a:rPr lang="tr-TR" sz="20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Origins</a:t>
            </a:r>
            <a:r>
              <a:rPr lang="tr-TR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sz="20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Phrase</a:t>
            </a:r>
            <a:r>
              <a:rPr lang="tr-TR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Structure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Unpublished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PhD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thesis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MIT, Cambridge, </a:t>
            </a:r>
            <a:r>
              <a:rPr lang="tr-T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Mass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Uzun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N. E. (2000).</a:t>
            </a:r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Ana çizgileriyle evrensel dilbilgisi ve Türkçe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İstanbul: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Multilingual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6828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(2)	a. O ailesi + n + </a:t>
            </a:r>
            <a:r>
              <a:rPr lang="tr-TR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 sadık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bir insandır.</a:t>
            </a:r>
          </a:p>
          <a:p>
            <a:pPr marL="0" indent="0" algn="just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b. Sanatçı+ </a:t>
            </a:r>
            <a:r>
              <a:rPr lang="tr-TR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hayran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kızlar konsere gelmiş.</a:t>
            </a:r>
          </a:p>
          <a:p>
            <a:pPr marL="0" indent="0" algn="just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c. Sözdizim dersi +n+ </a:t>
            </a:r>
            <a:r>
              <a:rPr lang="tr-TR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â</a:t>
            </a:r>
            <a:r>
              <a:rPr lang="tr-TR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şık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öğrencisin</a:t>
            </a:r>
            <a:r>
              <a:rPr lang="tr-TR" dirty="0" smtClean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12467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(3) 	a. Sabah +</a:t>
            </a:r>
            <a:r>
              <a:rPr lang="tr-TR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tr-TR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kadar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bu konuyu düşündüm.</a:t>
            </a:r>
          </a:p>
          <a:p>
            <a:pPr marL="0" indent="0" algn="just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b. Kütüphane + </a:t>
            </a:r>
            <a:r>
              <a:rPr lang="tr-TR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ye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doğru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yürüyelim.</a:t>
            </a:r>
          </a:p>
          <a:p>
            <a:pPr marL="0" indent="0" algn="just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c. Bu + n + </a:t>
            </a:r>
            <a:r>
              <a:rPr lang="tr-TR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dan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dolayı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vazgeçtim.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8461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Yönelme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durumu eklenen ad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yön gösterir.</a:t>
            </a:r>
          </a:p>
          <a:p>
            <a:pPr marL="0" indent="0" algn="just">
              <a:buNone/>
            </a:pP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(4)	a. Sanatseverler sergi için Ankara’</a:t>
            </a:r>
            <a:r>
              <a:rPr lang="tr-TR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geldi.</a:t>
            </a:r>
          </a:p>
          <a:p>
            <a:pPr marL="0" indent="0" algn="just">
              <a:buNone/>
            </a:pP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Ama her zaman yön göstermez.</a:t>
            </a:r>
          </a:p>
          <a:p>
            <a:pPr marL="514350" indent="-514350" algn="just">
              <a:buAutoNum type="arabicParenBoth" startAt="5"/>
            </a:pP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	a. Ali ban + </a:t>
            </a:r>
            <a:r>
              <a:rPr lang="tr-TR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bakıyor.</a:t>
            </a:r>
          </a:p>
          <a:p>
            <a:pPr marL="0" indent="0" algn="just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b. Ali ban + </a:t>
            </a:r>
            <a:r>
              <a:rPr lang="tr-TR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kızıyor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0459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Yönelme durumu biçimbirimi almış her addaki biçimbirim, yönelme durumu olarak nitelendirilmemelidir.</a:t>
            </a:r>
          </a:p>
          <a:p>
            <a:pPr algn="just" fontAlgn="base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(6) 	a. Hafta + </a:t>
            </a:r>
            <a:r>
              <a:rPr lang="tr-TR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köyden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Ankara’ya misafir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gelecek.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75629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Yönelme durumu almış adlar, her zaman eylemle aynı derecede bağ kurmazlar.</a:t>
            </a:r>
          </a:p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(7) a. Ali kantinde çay bardağını elinden </a:t>
            </a:r>
            <a:r>
              <a:rPr lang="tr-TR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yere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düşürdü. </a:t>
            </a:r>
          </a:p>
          <a:p>
            <a:pPr marL="0" indent="0" algn="just">
              <a:buNone/>
            </a:pP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b.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Ali kantinde çay bardağını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elinden düşürdü. </a:t>
            </a:r>
          </a:p>
          <a:p>
            <a:pPr algn="just"/>
            <a:endParaRPr 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(8)	a. Ali bana kızıyor. </a:t>
            </a:r>
          </a:p>
          <a:p>
            <a:pPr marL="0" indent="0" algn="just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b.* Ali kızıyor.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94276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Bulunma Durumu</a:t>
            </a: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Sadece sınırlı sayıdaki eylem tarafından atanan bir durumdur.</a:t>
            </a:r>
          </a:p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turmak, yaşamak, ikamet etmek gibi eylemler kullanıldığında bu eylemler, üyeleri olan ad öbeklerine bu durumu atar.</a:t>
            </a:r>
          </a:p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(9)	a. Paris’</a:t>
            </a:r>
            <a:r>
              <a:rPr lang="tr-TR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yaşamak istiyormuş.</a:t>
            </a:r>
          </a:p>
          <a:p>
            <a:pPr marL="0" indent="0" algn="just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b.2013’ten beri Ankara’</a:t>
            </a:r>
            <a:r>
              <a:rPr lang="tr-TR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ikamet ediyorum. </a:t>
            </a:r>
          </a:p>
          <a:p>
            <a:pPr marL="0" indent="0" algn="just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c. Lisede yurt +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kaldı.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9364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27584" y="1340768"/>
            <a:ext cx="7344816" cy="4395900"/>
          </a:xfrm>
        </p:spPr>
        <p:txBody>
          <a:bodyPr>
            <a:normAutofit fontScale="85000" lnSpcReduction="10000"/>
          </a:bodyPr>
          <a:lstStyle/>
          <a:p>
            <a:pPr algn="just">
              <a:lnSpc>
                <a:spcPct val="160000"/>
              </a:lnSpc>
            </a:pPr>
            <a:r>
              <a:rPr lang="tr-TR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Bulunma durumuyla işaretlenmiş ad, tümcede herhangi bir birimle (bulunma durumu atayamayacak bir birim) ilişkilendirilemediğinde ada eklenen bu biçimbirim  durum kategorisi olarak değerlendirilmemelidir.</a:t>
            </a:r>
          </a:p>
          <a:p>
            <a:pPr algn="just" fontAlgn="base">
              <a:lnSpc>
                <a:spcPct val="160000"/>
              </a:lnSpc>
            </a:pPr>
            <a:r>
              <a:rPr lang="tr-TR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(10) a. Bu </a:t>
            </a:r>
            <a:r>
              <a:rPr lang="tr-T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zaman</a:t>
            </a:r>
            <a:r>
              <a:rPr lang="tr-TR" sz="2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</a:t>
            </a:r>
            <a:r>
              <a:rPr lang="tr-T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böyle düşünenler kaldı mı?</a:t>
            </a:r>
          </a:p>
          <a:p>
            <a:pPr marL="0" indent="0" algn="just" fontAlgn="base">
              <a:lnSpc>
                <a:spcPct val="160000"/>
              </a:lnSpc>
              <a:buNone/>
            </a:pPr>
            <a:r>
              <a:rPr lang="tr-TR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b</a:t>
            </a:r>
            <a:r>
              <a:rPr lang="tr-TR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Osmanlılar </a:t>
            </a:r>
            <a:r>
              <a:rPr lang="tr-TR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tr-TR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önemi’n</a:t>
            </a:r>
            <a:r>
              <a:rPr lang="tr-TR" sz="2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</a:t>
            </a:r>
            <a:r>
              <a:rPr lang="tr-T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şairler </a:t>
            </a:r>
            <a:r>
              <a:rPr lang="tr-TR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mesnevi </a:t>
            </a:r>
            <a:r>
              <a:rPr lang="tr-T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 </a:t>
            </a:r>
            <a:r>
              <a:rPr lang="tr-TR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yazarlardı</a:t>
            </a:r>
            <a:r>
              <a:rPr lang="tr-T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 fontAlgn="base">
              <a:lnSpc>
                <a:spcPct val="160000"/>
              </a:lnSpc>
              <a:buNone/>
            </a:pPr>
            <a:r>
              <a:rPr lang="tr-TR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c. İzmir’den</a:t>
            </a:r>
            <a:r>
              <a:rPr lang="tr-T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ayrıldığımız</a:t>
            </a:r>
            <a:r>
              <a:rPr lang="tr-TR" sz="2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</a:t>
            </a:r>
            <a:r>
              <a:rPr lang="tr-T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beş </a:t>
            </a:r>
            <a:r>
              <a:rPr lang="tr-TR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yaşındaydım.</a:t>
            </a:r>
            <a:endParaRPr lang="tr-TR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5591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Raptiye">
  <a:themeElements>
    <a:clrScheme name="Raptiye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Raptiye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aptiy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685</TotalTime>
  <Words>616</Words>
  <Application>Microsoft Office PowerPoint</Application>
  <PresentationFormat>Ekran Gösterisi (4:3)</PresentationFormat>
  <Paragraphs>126</Paragraphs>
  <Slides>26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26</vt:i4>
      </vt:variant>
    </vt:vector>
  </HeadingPairs>
  <TitlesOfParts>
    <vt:vector size="27" baseType="lpstr">
      <vt:lpstr>Raptiye</vt:lpstr>
      <vt:lpstr>TUR170 Türkiye Türkçesi Biçim Bilgisi</vt:lpstr>
      <vt:lpstr>Yönelme Durumu</vt:lpstr>
      <vt:lpstr>PowerPoint Sunusu</vt:lpstr>
      <vt:lpstr>PowerPoint Sunusu</vt:lpstr>
      <vt:lpstr>PowerPoint Sunusu</vt:lpstr>
      <vt:lpstr>PowerPoint Sunusu</vt:lpstr>
      <vt:lpstr>PowerPoint Sunusu</vt:lpstr>
      <vt:lpstr>Bulunma Durumu</vt:lpstr>
      <vt:lpstr>PowerPoint Sunusu</vt:lpstr>
      <vt:lpstr>PowerPoint Sunusu</vt:lpstr>
      <vt:lpstr>PowerPoint Sunusu</vt:lpstr>
      <vt:lpstr>Ayrılma Durumu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İlgi Durumu</vt:lpstr>
      <vt:lpstr>PowerPoint Sunusu</vt:lpstr>
      <vt:lpstr>PowerPoint Sunusu</vt:lpstr>
      <vt:lpstr>İlgi durumu ve İyelik kategorisi</vt:lpstr>
      <vt:lpstr>PowerPoint Sunusu</vt:lpstr>
      <vt:lpstr>Araç/Birliktelik Durumu</vt:lpstr>
      <vt:lpstr>Kaynakça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TUR170 Türkiye Türkçesi Biçim Bilgisi</dc:title>
  <dc:creator>bilgisayar</dc:creator>
  <cp:lastModifiedBy>bilgisayar</cp:lastModifiedBy>
  <cp:revision>45</cp:revision>
  <dcterms:created xsi:type="dcterms:W3CDTF">2021-03-25T20:31:29Z</dcterms:created>
  <dcterms:modified xsi:type="dcterms:W3CDTF">2021-06-23T09:16:19Z</dcterms:modified>
</cp:coreProperties>
</file>