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64" r:id="rId2"/>
    <p:sldId id="265" r:id="rId3"/>
    <p:sldId id="266" r:id="rId4"/>
    <p:sldId id="267" r:id="rId5"/>
    <p:sldId id="268" r:id="rId6"/>
    <p:sldId id="269" r:id="rId7"/>
    <p:sldId id="270" r:id="rId8"/>
    <p:sldId id="271" r:id="rId9"/>
    <p:sldId id="272" r:id="rId10"/>
    <p:sldId id="27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74FCF2B-6B00-4841-BB8A-D55890BE1A22}">
          <p14:sldIdLst>
            <p14:sldId id="264"/>
            <p14:sldId id="265"/>
            <p14:sldId id="266"/>
            <p14:sldId id="267"/>
            <p14:sldId id="268"/>
            <p14:sldId id="269"/>
            <p14:sldId id="270"/>
            <p14:sldId id="271"/>
            <p14:sldId id="272"/>
            <p14:sldId id="273"/>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8" d="100"/>
          <a:sy n="68" d="100"/>
        </p:scale>
        <p:origin x="80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4.05.2020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4.05.2020</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a:latin typeface="Book Antiqua" pitchFamily="18" charset="0"/>
              </a:rPr>
              <a:t>KLASİK SOSYOLOJİ KURAMLARI</a:t>
            </a:r>
            <a:br>
              <a:rPr lang="tr-TR" dirty="0">
                <a:latin typeface="Book Antiqua" pitchFamily="18" charset="0"/>
              </a:rPr>
            </a:br>
            <a:r>
              <a:rPr lang="tr-TR" sz="4000" i="1" dirty="0" err="1">
                <a:latin typeface="Book Antiqua" pitchFamily="18" charset="0"/>
              </a:rPr>
              <a:t>Max</a:t>
            </a:r>
            <a:r>
              <a:rPr lang="tr-TR" sz="4000" i="1" dirty="0">
                <a:latin typeface="Book Antiqua" pitchFamily="18" charset="0"/>
              </a:rPr>
              <a:t> Weber (1864-1920) -1</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a:p>
          <a:p>
            <a:r>
              <a:rPr lang="tr-TR" b="1" dirty="0">
                <a:latin typeface="Book Antiqua" pitchFamily="18" charset="0"/>
              </a:rPr>
              <a:t>Prof. Dr. Erol Demir</a:t>
            </a:r>
          </a:p>
          <a:p>
            <a:r>
              <a:rPr lang="tr-TR" b="1" dirty="0">
                <a:latin typeface="Book Antiqua" pitchFamily="18" charset="0"/>
              </a:rPr>
              <a:t>Ankara Üniversitesi</a:t>
            </a:r>
          </a:p>
          <a:p>
            <a:r>
              <a:rPr lang="tr-TR" b="1" dirty="0">
                <a:latin typeface="Book Antiqua" pitchFamily="18" charset="0"/>
              </a:rPr>
              <a:t>Sosyoloji Bölümü</a:t>
            </a:r>
          </a:p>
          <a:p>
            <a:r>
              <a:rPr lang="tr-TR" b="1" dirty="0" err="1">
                <a:latin typeface="Book Antiqua" pitchFamily="18" charset="0"/>
              </a:rPr>
              <a:t>erol</a:t>
            </a:r>
            <a:r>
              <a:rPr lang="tr-TR" b="1" dirty="0">
                <a:latin typeface="Book Antiqua" pitchFamily="18" charset="0"/>
              </a:rPr>
              <a:t>.demir@</a:t>
            </a:r>
            <a:r>
              <a:rPr lang="tr-TR" b="1" dirty="0" err="1">
                <a:latin typeface="Book Antiqua" pitchFamily="18" charset="0"/>
              </a:rPr>
              <a:t>humanity</a:t>
            </a:r>
            <a:r>
              <a:rPr lang="tr-TR" b="1" dirty="0">
                <a:latin typeface="Book Antiqua" pitchFamily="18" charset="0"/>
              </a:rPr>
              <a:t>.</a:t>
            </a:r>
            <a:r>
              <a:rPr lang="tr-TR" b="1" dirty="0" err="1">
                <a:latin typeface="Book Antiqua" pitchFamily="18" charset="0"/>
              </a:rPr>
              <a:t>ankara</a:t>
            </a:r>
            <a:r>
              <a:rPr lang="tr-TR" b="1" dirty="0">
                <a:latin typeface="Book Antiqua" pitchFamily="18" charset="0"/>
              </a:rPr>
              <a:t>.edu.tr</a:t>
            </a:r>
          </a:p>
          <a:p>
            <a:endParaRPr lang="tr-TR" sz="24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Özsel Sosyoloji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84254" y="1732867"/>
            <a:ext cx="8926685" cy="3830651"/>
          </a:xfrm>
        </p:spPr>
        <p:txBody>
          <a:bodyPr>
            <a:normAutofit fontScale="92500" lnSpcReduction="10000"/>
          </a:bodyPr>
          <a:lstStyle/>
          <a:p>
            <a:pPr>
              <a:buNone/>
            </a:pPr>
            <a:r>
              <a:rPr lang="tr-TR" u="sng" dirty="0">
                <a:effectLst>
                  <a:outerShdw blurRad="38100" dist="38100" dir="2700000" algn="tl">
                    <a:srgbClr val="000000">
                      <a:alpha val="43137"/>
                    </a:srgbClr>
                  </a:outerShdw>
                </a:effectLst>
                <a:latin typeface="Book Antiqua" panose="02040602050305030304" pitchFamily="18" charset="0"/>
              </a:rPr>
              <a:t>Otorite Yapıları: </a:t>
            </a:r>
          </a:p>
          <a:p>
            <a:pPr>
              <a:buNone/>
            </a:pPr>
            <a:r>
              <a:rPr lang="tr-TR" dirty="0">
                <a:latin typeface="Book Antiqua" panose="02040602050305030304" pitchFamily="18" charset="0"/>
              </a:rPr>
              <a:t>   </a:t>
            </a:r>
            <a:r>
              <a:rPr lang="tr-TR" dirty="0" err="1">
                <a:latin typeface="Book Antiqua" panose="02040602050305030304" pitchFamily="18" charset="0"/>
              </a:rPr>
              <a:t>Weber’e</a:t>
            </a:r>
            <a:r>
              <a:rPr lang="tr-TR" dirty="0">
                <a:latin typeface="Book Antiqua" panose="02040602050305030304" pitchFamily="18" charset="0"/>
              </a:rPr>
              <a:t> göre otorite, bir grup insanın birtakım buyruklara itaat etme ihtimalini ifade eder. Tarihsel olarak ve farklı toplumlarda değişik türleri olsa da tüm toplumlarda otorite tipleri vardır. </a:t>
            </a:r>
          </a:p>
          <a:p>
            <a:pPr>
              <a:buNone/>
            </a:pPr>
            <a:r>
              <a:rPr lang="tr-TR" dirty="0">
                <a:latin typeface="Book Antiqua" panose="02040602050305030304" pitchFamily="18" charset="0"/>
              </a:rPr>
              <a:t>Bu otorite tipleri şu şekillerde gruplandırılır:</a:t>
            </a:r>
          </a:p>
          <a:p>
            <a:pPr>
              <a:buNone/>
            </a:pPr>
            <a:r>
              <a:rPr lang="tr-TR" dirty="0">
                <a:latin typeface="Book Antiqua" panose="02040602050305030304" pitchFamily="18" charset="0"/>
              </a:rPr>
              <a:t>a. Rasyonel-yasal otorite;</a:t>
            </a:r>
          </a:p>
          <a:p>
            <a:pPr>
              <a:buNone/>
            </a:pPr>
            <a:r>
              <a:rPr lang="tr-TR" dirty="0">
                <a:latin typeface="Book Antiqua" panose="02040602050305030304" pitchFamily="18" charset="0"/>
              </a:rPr>
              <a:t>b. Geleneksel otorite;</a:t>
            </a:r>
          </a:p>
          <a:p>
            <a:pPr>
              <a:buNone/>
            </a:pPr>
            <a:r>
              <a:rPr lang="tr-TR" dirty="0">
                <a:latin typeface="Book Antiqua" panose="02040602050305030304" pitchFamily="18" charset="0"/>
              </a:rPr>
              <a:t>c. Karizmatik otorite.</a:t>
            </a: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Ders </a:t>
            </a:r>
            <a:r>
              <a:rPr lang="tr-TR" i="1" dirty="0">
                <a:latin typeface="Book Antiqua" panose="02040602050305030304" pitchFamily="18" charset="0"/>
              </a:rPr>
              <a:t>İ</a:t>
            </a:r>
            <a:r>
              <a:rPr lang="tr-TR" b="1" i="1" dirty="0">
                <a:latin typeface="Book Antiqua" panose="02040602050305030304" pitchFamily="18" charset="0"/>
              </a:rPr>
              <a:t>çeriği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924928" y="1589650"/>
            <a:ext cx="8752449" cy="4543864"/>
          </a:xfrm>
        </p:spPr>
        <p:txBody>
          <a:bodyPr>
            <a:normAutofit lnSpcReduction="10000"/>
          </a:bodyPr>
          <a:lstStyle/>
          <a:p>
            <a:r>
              <a:rPr lang="tr-TR" dirty="0" err="1">
                <a:latin typeface="Book Antiqua" panose="02040602050305030304" pitchFamily="18" charset="0"/>
              </a:rPr>
              <a:t>Weber’in</a:t>
            </a:r>
            <a:r>
              <a:rPr lang="tr-TR" dirty="0">
                <a:latin typeface="Book Antiqua" panose="02040602050305030304" pitchFamily="18" charset="0"/>
              </a:rPr>
              <a:t> Metodolojisi</a:t>
            </a:r>
          </a:p>
          <a:p>
            <a:pPr lvl="1"/>
            <a:r>
              <a:rPr lang="tr-TR" dirty="0">
                <a:latin typeface="Book Antiqua" panose="02040602050305030304" pitchFamily="18" charset="0"/>
              </a:rPr>
              <a:t>Tarih ve Sosyoloji İlişkisi</a:t>
            </a:r>
          </a:p>
          <a:p>
            <a:pPr lvl="1"/>
            <a:r>
              <a:rPr lang="tr-TR" dirty="0">
                <a:latin typeface="Book Antiqua" panose="02040602050305030304" pitchFamily="18" charset="0"/>
              </a:rPr>
              <a:t>Anlama (</a:t>
            </a:r>
            <a:r>
              <a:rPr lang="tr-TR" dirty="0" err="1">
                <a:latin typeface="Book Antiqua" panose="02040602050305030304" pitchFamily="18" charset="0"/>
              </a:rPr>
              <a:t>Verstehen</a:t>
            </a:r>
            <a:r>
              <a:rPr lang="tr-TR" dirty="0">
                <a:latin typeface="Book Antiqua" panose="02040602050305030304" pitchFamily="18" charset="0"/>
              </a:rPr>
              <a:t>)</a:t>
            </a:r>
          </a:p>
          <a:p>
            <a:pPr lvl="1"/>
            <a:r>
              <a:rPr lang="tr-TR" dirty="0">
                <a:latin typeface="Book Antiqua" panose="02040602050305030304" pitchFamily="18" charset="0"/>
              </a:rPr>
              <a:t>Nedensellik</a:t>
            </a:r>
          </a:p>
          <a:p>
            <a:pPr lvl="1"/>
            <a:r>
              <a:rPr lang="tr-TR" dirty="0">
                <a:latin typeface="Book Antiqua" panose="02040602050305030304" pitchFamily="18" charset="0"/>
              </a:rPr>
              <a:t>İdeal Tipler</a:t>
            </a:r>
          </a:p>
          <a:p>
            <a:pPr lvl="1"/>
            <a:r>
              <a:rPr lang="tr-TR" dirty="0">
                <a:latin typeface="Book Antiqua" panose="02040602050305030304" pitchFamily="18" charset="0"/>
              </a:rPr>
              <a:t>Değerler</a:t>
            </a:r>
          </a:p>
          <a:p>
            <a:r>
              <a:rPr lang="tr-TR" dirty="0">
                <a:latin typeface="Book Antiqua" panose="02040602050305030304" pitchFamily="18" charset="0"/>
              </a:rPr>
              <a:t>Özsel Sosyoloji</a:t>
            </a:r>
          </a:p>
          <a:p>
            <a:pPr lvl="1"/>
            <a:r>
              <a:rPr lang="tr-TR" dirty="0">
                <a:latin typeface="Book Antiqua" panose="02040602050305030304" pitchFamily="18" charset="0"/>
              </a:rPr>
              <a:t>Sosyolojinin Alanı</a:t>
            </a:r>
          </a:p>
          <a:p>
            <a:pPr lvl="1"/>
            <a:r>
              <a:rPr lang="tr-TR" dirty="0">
                <a:latin typeface="Book Antiqua" panose="02040602050305030304" pitchFamily="18" charset="0"/>
              </a:rPr>
              <a:t>Toplumsal Eylem</a:t>
            </a:r>
          </a:p>
          <a:p>
            <a:pPr lvl="1"/>
            <a:r>
              <a:rPr lang="tr-TR" dirty="0">
                <a:latin typeface="Book Antiqua" panose="02040602050305030304" pitchFamily="18" charset="0"/>
              </a:rPr>
              <a:t>Sınıf, Statü ve Parti</a:t>
            </a:r>
          </a:p>
          <a:p>
            <a:pPr lvl="1"/>
            <a:r>
              <a:rPr lang="tr-TR" dirty="0">
                <a:latin typeface="Book Antiqua" panose="02040602050305030304" pitchFamily="18" charset="0"/>
              </a:rPr>
              <a:t>Otorite Yapıları</a:t>
            </a:r>
          </a:p>
          <a:p>
            <a:pPr lvl="2"/>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a:t>
            </a:r>
            <a:r>
              <a:rPr lang="tr-TR" b="1" i="1" dirty="0" err="1">
                <a:latin typeface="Book Antiqua" panose="02040602050305030304" pitchFamily="18" charset="0"/>
              </a:rPr>
              <a:t>Weber’in</a:t>
            </a:r>
            <a:r>
              <a:rPr lang="tr-TR" b="1" i="1" dirty="0">
                <a:latin typeface="Book Antiqua" panose="02040602050305030304" pitchFamily="18" charset="0"/>
              </a:rPr>
              <a:t> Metodolojisi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550355" y="1578633"/>
            <a:ext cx="9235157" cy="4172172"/>
          </a:xfrm>
        </p:spPr>
        <p:txBody>
          <a:bodyPr>
            <a:normAutofit/>
          </a:bodyPr>
          <a:lstStyle/>
          <a:p>
            <a:pPr>
              <a:buNone/>
            </a:pPr>
            <a:r>
              <a:rPr lang="tr-TR" dirty="0">
                <a:latin typeface="Book Antiqua" panose="02040602050305030304" pitchFamily="18" charset="0"/>
              </a:rPr>
              <a:t>   </a:t>
            </a:r>
            <a:r>
              <a:rPr lang="tr-TR" dirty="0" err="1">
                <a:latin typeface="Book Antiqua" panose="02040602050305030304" pitchFamily="18" charset="0"/>
              </a:rPr>
              <a:t>Weber’in</a:t>
            </a:r>
            <a:r>
              <a:rPr lang="tr-TR" dirty="0">
                <a:latin typeface="Book Antiqua" panose="02040602050305030304" pitchFamily="18" charset="0"/>
              </a:rPr>
              <a:t> yöntemini anlamak için bir dizi boyutu ve aşamayı gözden geçirmek gerekir.</a:t>
            </a:r>
          </a:p>
          <a:p>
            <a:endParaRPr lang="tr-TR" u="sng" dirty="0">
              <a:effectLst>
                <a:outerShdw blurRad="38100" dist="38100" dir="2700000" algn="tl">
                  <a:srgbClr val="000000">
                    <a:alpha val="43137"/>
                  </a:srgbClr>
                </a:outerShdw>
              </a:effectLst>
              <a:latin typeface="Book Antiqua" panose="02040602050305030304" pitchFamily="18" charset="0"/>
            </a:endParaRPr>
          </a:p>
          <a:p>
            <a:r>
              <a:rPr lang="tr-TR" u="sng" dirty="0">
                <a:effectLst>
                  <a:outerShdw blurRad="38100" dist="38100" dir="2700000" algn="tl">
                    <a:srgbClr val="000000">
                      <a:alpha val="43137"/>
                    </a:srgbClr>
                  </a:outerShdw>
                </a:effectLst>
                <a:latin typeface="Book Antiqua" panose="02040602050305030304" pitchFamily="18" charset="0"/>
              </a:rPr>
              <a:t>Tarih ve Sosyoloji İlişkisi</a:t>
            </a:r>
          </a:p>
          <a:p>
            <a:pPr>
              <a:buNone/>
            </a:pPr>
            <a:r>
              <a:rPr lang="tr-TR" dirty="0">
                <a:latin typeface="Book Antiqua" panose="02040602050305030304" pitchFamily="18" charset="0"/>
              </a:rPr>
              <a:t>	Weber </a:t>
            </a:r>
            <a:r>
              <a:rPr lang="tr-TR" dirty="0" err="1">
                <a:latin typeface="Book Antiqua" panose="02040602050305030304" pitchFamily="18" charset="0"/>
              </a:rPr>
              <a:t>nomotetik</a:t>
            </a:r>
            <a:r>
              <a:rPr lang="tr-TR" dirty="0">
                <a:latin typeface="Book Antiqua" panose="02040602050305030304" pitchFamily="18" charset="0"/>
              </a:rPr>
              <a:t> yasaları savunanlar ve </a:t>
            </a:r>
            <a:r>
              <a:rPr lang="tr-TR" dirty="0" err="1">
                <a:latin typeface="Book Antiqua" panose="02040602050305030304" pitchFamily="18" charset="0"/>
              </a:rPr>
              <a:t>idiyografik</a:t>
            </a:r>
            <a:r>
              <a:rPr lang="tr-TR" dirty="0">
                <a:latin typeface="Book Antiqua" panose="02040602050305030304" pitchFamily="18" charset="0"/>
              </a:rPr>
              <a:t> öznelciler arasında bir yer oluşturuyor. Tarih ve sosyoloji ilişkisi nedensellik, genellemeler, kavramsal tipolojiler bu bağlamda değerlendirilebilir.</a:t>
            </a:r>
          </a:p>
          <a:p>
            <a:pPr lvl="1"/>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a:t>
            </a:r>
            <a:r>
              <a:rPr lang="tr-TR" b="1" i="1" dirty="0" err="1">
                <a:latin typeface="Book Antiqua" panose="02040602050305030304" pitchFamily="18" charset="0"/>
              </a:rPr>
              <a:t>Weber’in</a:t>
            </a:r>
            <a:r>
              <a:rPr lang="tr-TR" b="1" i="1" dirty="0">
                <a:latin typeface="Book Antiqua" panose="02040602050305030304" pitchFamily="18" charset="0"/>
              </a:rPr>
              <a:t> Metodolojisi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341035" y="1545582"/>
            <a:ext cx="9543629" cy="4282341"/>
          </a:xfrm>
        </p:spPr>
        <p:txBody>
          <a:bodyPr>
            <a:normAutofit lnSpcReduction="10000"/>
          </a:bodyPr>
          <a:lstStyle/>
          <a:p>
            <a:r>
              <a:rPr lang="tr-TR" u="sng" dirty="0">
                <a:effectLst>
                  <a:outerShdw blurRad="38100" dist="38100" dir="2700000" algn="tl">
                    <a:srgbClr val="000000">
                      <a:alpha val="43137"/>
                    </a:srgbClr>
                  </a:outerShdw>
                </a:effectLst>
                <a:latin typeface="Book Antiqua" panose="02040602050305030304" pitchFamily="18" charset="0"/>
              </a:rPr>
              <a:t>Anlama (</a:t>
            </a:r>
            <a:r>
              <a:rPr lang="tr-TR" u="sng" dirty="0" err="1">
                <a:effectLst>
                  <a:outerShdw blurRad="38100" dist="38100" dir="2700000" algn="tl">
                    <a:srgbClr val="000000">
                      <a:alpha val="43137"/>
                    </a:srgbClr>
                  </a:outerShdw>
                </a:effectLst>
                <a:latin typeface="Book Antiqua" panose="02040602050305030304" pitchFamily="18" charset="0"/>
              </a:rPr>
              <a:t>Verstehen</a:t>
            </a:r>
            <a:r>
              <a:rPr lang="tr-TR" u="sng" dirty="0">
                <a:effectLst>
                  <a:outerShdw blurRad="38100" dist="38100" dir="2700000" algn="tl">
                    <a:srgbClr val="000000">
                      <a:alpha val="43137"/>
                    </a:srgbClr>
                  </a:outerShdw>
                </a:effectLst>
                <a:latin typeface="Book Antiqua" panose="02040602050305030304" pitchFamily="18" charset="0"/>
              </a:rPr>
              <a:t>)</a:t>
            </a:r>
          </a:p>
          <a:p>
            <a:pPr>
              <a:buNone/>
            </a:pPr>
            <a:r>
              <a:rPr lang="tr-TR" dirty="0">
                <a:latin typeface="Book Antiqua" panose="02040602050305030304" pitchFamily="18" charset="0"/>
              </a:rPr>
              <a:t>	Araştırmacıyı da içerecek şekilde, mikro düzeyde insan eylemlerini daha geniş düzeyde yorumlama süreci. </a:t>
            </a:r>
            <a:r>
              <a:rPr lang="tr-TR" dirty="0" err="1">
                <a:latin typeface="Book Antiqua" panose="02040602050305030304" pitchFamily="18" charset="0"/>
              </a:rPr>
              <a:t>Hermenutikten</a:t>
            </a:r>
            <a:r>
              <a:rPr lang="tr-TR" dirty="0">
                <a:latin typeface="Book Antiqua" panose="02040602050305030304" pitchFamily="18" charset="0"/>
              </a:rPr>
              <a:t> yararlanan bu süreç, sezgiyi de içeren sistematik bir anlama ve açıklama süreci.</a:t>
            </a:r>
          </a:p>
          <a:p>
            <a:pPr>
              <a:buNone/>
            </a:pPr>
            <a:endParaRPr lang="tr-TR" dirty="0">
              <a:latin typeface="Book Antiqua" panose="02040602050305030304" pitchFamily="18" charset="0"/>
            </a:endParaRPr>
          </a:p>
          <a:p>
            <a:r>
              <a:rPr lang="tr-TR" u="sng" dirty="0">
                <a:effectLst>
                  <a:outerShdw blurRad="38100" dist="38100" dir="2700000" algn="tl">
                    <a:srgbClr val="000000">
                      <a:alpha val="43137"/>
                    </a:srgbClr>
                  </a:outerShdw>
                </a:effectLst>
                <a:latin typeface="Book Antiqua" panose="02040602050305030304" pitchFamily="18" charset="0"/>
              </a:rPr>
              <a:t>Nesnellik</a:t>
            </a:r>
          </a:p>
          <a:p>
            <a:pPr>
              <a:buNone/>
            </a:pPr>
            <a:r>
              <a:rPr lang="tr-TR" dirty="0">
                <a:latin typeface="Book Antiqua" panose="02040602050305030304" pitchFamily="18" charset="0"/>
              </a:rPr>
              <a:t>   Weber tek yönlü nedensellik yerine çoklu nedenselliklerin rolünü, belirli koşullar içinde incelemeyi önerir. Buradan “yeterli nedensellik” nosyonuna geçer.</a:t>
            </a:r>
          </a:p>
          <a:p>
            <a:pPr>
              <a:buNone/>
            </a:pPr>
            <a:endParaRPr lang="tr-TR" dirty="0">
              <a:latin typeface="Book Antiqua" panose="02040602050305030304" pitchFamily="18" charset="0"/>
            </a:endParaRPr>
          </a:p>
          <a:p>
            <a:pPr lvl="1"/>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a:t>
            </a:r>
            <a:r>
              <a:rPr lang="tr-TR" b="1" i="1" dirty="0" err="1">
                <a:latin typeface="Book Antiqua" panose="02040602050305030304" pitchFamily="18" charset="0"/>
              </a:rPr>
              <a:t>Weber’in</a:t>
            </a:r>
            <a:r>
              <a:rPr lang="tr-TR" b="1" i="1" dirty="0">
                <a:latin typeface="Book Antiqua" panose="02040602050305030304" pitchFamily="18" charset="0"/>
              </a:rPr>
              <a:t> Metodolojisi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74934" y="1270159"/>
            <a:ext cx="9719900" cy="4590813"/>
          </a:xfrm>
        </p:spPr>
        <p:txBody>
          <a:bodyPr>
            <a:normAutofit/>
          </a:bodyPr>
          <a:lstStyle/>
          <a:p>
            <a:pPr>
              <a:buNone/>
            </a:pPr>
            <a:endParaRPr lang="tr-TR" dirty="0">
              <a:latin typeface="Book Antiqua" panose="02040602050305030304" pitchFamily="18" charset="0"/>
            </a:endParaRPr>
          </a:p>
          <a:p>
            <a:r>
              <a:rPr lang="tr-TR" u="sng" dirty="0">
                <a:effectLst>
                  <a:outerShdw blurRad="38100" dist="38100" dir="2700000" algn="tl">
                    <a:srgbClr val="000000">
                      <a:alpha val="43137"/>
                    </a:srgbClr>
                  </a:outerShdw>
                </a:effectLst>
                <a:latin typeface="Book Antiqua" panose="02040602050305030304" pitchFamily="18" charset="0"/>
              </a:rPr>
              <a:t>İdeal Tipler:</a:t>
            </a:r>
          </a:p>
          <a:p>
            <a:pPr>
              <a:buNone/>
            </a:pPr>
            <a:r>
              <a:rPr lang="tr-TR" dirty="0">
                <a:latin typeface="Book Antiqua" panose="02040602050305030304" pitchFamily="18" charset="0"/>
              </a:rPr>
              <a:t>    İdeal tip inceleme sırasında başvurulabilecek bir tür kavramsal araçtır. Toplumsal fenomenlerin benzer özelliklerini yakalamak için oluşturulan kavramlara ve soyutlamalara işaret eder ve genellikle tümevarımsal olarak oluşturulur. Gerçek hayatta gerçekliğin tam bir ideal tipini çıkarma zor olsa da, yaklaşık bir çaba gösterilir.</a:t>
            </a: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a:t>
            </a:r>
            <a:r>
              <a:rPr lang="tr-TR" b="1" i="1" dirty="0" err="1">
                <a:latin typeface="Book Antiqua" panose="02040602050305030304" pitchFamily="18" charset="0"/>
              </a:rPr>
              <a:t>Weber’in</a:t>
            </a:r>
            <a:r>
              <a:rPr lang="tr-TR" b="1" i="1" dirty="0">
                <a:latin typeface="Book Antiqua" panose="02040602050305030304" pitchFamily="18" charset="0"/>
              </a:rPr>
              <a:t> Metodolojisi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74934" y="1270159"/>
            <a:ext cx="9719900" cy="4590813"/>
          </a:xfrm>
        </p:spPr>
        <p:txBody>
          <a:bodyPr>
            <a:normAutofit/>
          </a:bodyPr>
          <a:lstStyle/>
          <a:p>
            <a:pPr>
              <a:buNone/>
            </a:pPr>
            <a:endParaRPr lang="tr-TR" dirty="0">
              <a:latin typeface="Book Antiqua" panose="02040602050305030304" pitchFamily="18" charset="0"/>
            </a:endParaRPr>
          </a:p>
          <a:p>
            <a:r>
              <a:rPr lang="tr-TR" u="sng" dirty="0">
                <a:effectLst>
                  <a:outerShdw blurRad="38100" dist="38100" dir="2700000" algn="tl">
                    <a:srgbClr val="000000">
                      <a:alpha val="43137"/>
                    </a:srgbClr>
                  </a:outerShdw>
                </a:effectLst>
                <a:latin typeface="Book Antiqua" panose="02040602050305030304" pitchFamily="18" charset="0"/>
              </a:rPr>
              <a:t>Değerler:</a:t>
            </a:r>
          </a:p>
          <a:p>
            <a:pPr>
              <a:buNone/>
            </a:pPr>
            <a:r>
              <a:rPr lang="tr-TR" dirty="0">
                <a:latin typeface="Book Antiqua" panose="02040602050305030304" pitchFamily="18" charset="0"/>
              </a:rPr>
              <a:t>   Weber bu konuyla ilgili olarak araştırmacı, araştırma süreci ve incelenen konuyu değerler açısından tartışır. Değerden bağımsız bir sosyoloji düşünülemeyeceği gibi, değer yüklü incelemelerdeki etik sorunları, nesnellik ve öznellik bağlamlarında tartışır.</a:t>
            </a: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Özsel Sosyoloji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274934" y="1446429"/>
            <a:ext cx="9719900" cy="4590813"/>
          </a:xfrm>
        </p:spPr>
        <p:txBody>
          <a:bodyPr>
            <a:normAutofit/>
          </a:bodyPr>
          <a:lstStyle/>
          <a:p>
            <a:pPr>
              <a:buNone/>
            </a:pPr>
            <a:r>
              <a:rPr lang="tr-TR" dirty="0">
                <a:latin typeface="Book Antiqua" panose="02040602050305030304" pitchFamily="18" charset="0"/>
              </a:rPr>
              <a:t>   Bu konu çerçevesinde sosyolojinin alanı ve inceleme konuları ele alınır.</a:t>
            </a:r>
          </a:p>
          <a:p>
            <a:r>
              <a:rPr lang="tr-TR" u="sng" dirty="0">
                <a:effectLst>
                  <a:outerShdw blurRad="38100" dist="38100" dir="2700000" algn="tl">
                    <a:srgbClr val="000000">
                      <a:alpha val="43137"/>
                    </a:srgbClr>
                  </a:outerShdw>
                </a:effectLst>
                <a:latin typeface="Book Antiqua" panose="02040602050305030304" pitchFamily="18" charset="0"/>
              </a:rPr>
              <a:t> Sosyolojinin Alanı: </a:t>
            </a:r>
          </a:p>
          <a:p>
            <a:pPr>
              <a:buNone/>
            </a:pPr>
            <a:r>
              <a:rPr lang="tr-TR" dirty="0">
                <a:latin typeface="Book Antiqua" panose="02040602050305030304" pitchFamily="18" charset="0"/>
              </a:rPr>
              <a:t>   Weber büyük ölçekli ve evrimci bir sosyoloji anlayışına karşı, her ne kadar bazen bunun dışına çıkmışsa da, birey ve eylem odaklı örüntülerin incelenmesini temele alır. Makro düzeyde incelemeler yapılsa bile bu bireysel eylemin örüntüleri ve düzenlilikleri dikkate alınarak gerçekleştirilmelidir.</a:t>
            </a:r>
          </a:p>
          <a:p>
            <a:pPr>
              <a:buNone/>
            </a:pPr>
            <a:endParaRPr lang="tr-TR" dirty="0">
              <a:latin typeface="Book Antiqua" panose="02040602050305030304" pitchFamily="18" charset="0"/>
            </a:endParaRPr>
          </a:p>
        </p:txBody>
      </p:sp>
    </p:spTree>
    <p:extLst>
      <p:ext uri="{BB962C8B-B14F-4D97-AF65-F5344CB8AC3E}">
        <p14:creationId xmlns:p14="http://schemas.microsoft.com/office/powerpoint/2010/main" val="3216571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Özsel Sosyoloji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84254" y="1732867"/>
            <a:ext cx="8926685" cy="3830651"/>
          </a:xfrm>
        </p:spPr>
        <p:txBody>
          <a:bodyPr>
            <a:normAutofit/>
          </a:bodyPr>
          <a:lstStyle/>
          <a:p>
            <a:pPr>
              <a:buNone/>
            </a:pPr>
            <a:r>
              <a:rPr lang="tr-TR" u="sng" dirty="0">
                <a:effectLst>
                  <a:outerShdw blurRad="38100" dist="38100" dir="2700000" algn="tl">
                    <a:srgbClr val="000000">
                      <a:alpha val="43137"/>
                    </a:srgbClr>
                  </a:outerShdw>
                </a:effectLst>
                <a:latin typeface="Book Antiqua" panose="02040602050305030304" pitchFamily="18" charset="0"/>
              </a:rPr>
              <a:t>Toplumsal Eylem: </a:t>
            </a:r>
          </a:p>
          <a:p>
            <a:pPr>
              <a:buNone/>
            </a:pPr>
            <a:r>
              <a:rPr lang="tr-TR" dirty="0">
                <a:latin typeface="Book Antiqua" panose="02040602050305030304" pitchFamily="18" charset="0"/>
              </a:rPr>
              <a:t>   İnsan eylemlerini anlama, araştırmacıyı toplumsalı anlamaya götürür. Dört tür eylem biçimi ayırt eder. Bunların ikisi rasyonel tiplerdir: Araç-amaç rasyonelliği, değer rasyonelliği, duygusal eylem ve geleneksel eylem. </a:t>
            </a:r>
          </a:p>
        </p:txBody>
      </p:sp>
    </p:spTree>
    <p:extLst>
      <p:ext uri="{BB962C8B-B14F-4D97-AF65-F5344CB8AC3E}">
        <p14:creationId xmlns:p14="http://schemas.microsoft.com/office/powerpoint/2010/main" val="3216571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2AED106B-B077-4308-BDCC-00F8E5035558}"/>
              </a:ext>
            </a:extLst>
          </p:cNvPr>
          <p:cNvSpPr>
            <a:spLocks noGrp="1"/>
          </p:cNvSpPr>
          <p:nvPr>
            <p:ph type="title"/>
          </p:nvPr>
        </p:nvSpPr>
        <p:spPr>
          <a:xfrm>
            <a:off x="838200" y="117975"/>
            <a:ext cx="10515600" cy="1325563"/>
          </a:xfrm>
        </p:spPr>
        <p:txBody>
          <a:bodyPr>
            <a:normAutofit/>
          </a:bodyPr>
          <a:lstStyle/>
          <a:p>
            <a:pPr algn="ctr"/>
            <a:r>
              <a:rPr lang="tr-TR" dirty="0" err="1">
                <a:latin typeface="Book Antiqua" pitchFamily="18" charset="0"/>
              </a:rPr>
              <a:t>Max</a:t>
            </a:r>
            <a:r>
              <a:rPr lang="tr-TR" dirty="0">
                <a:latin typeface="Book Antiqua" pitchFamily="18" charset="0"/>
              </a:rPr>
              <a:t> Weber </a:t>
            </a:r>
            <a:r>
              <a:rPr lang="tr-TR" b="1" i="1" dirty="0">
                <a:latin typeface="Book Antiqua" panose="02040602050305030304" pitchFamily="18" charset="0"/>
              </a:rPr>
              <a:t>– Özsel Sosyoloji</a:t>
            </a:r>
          </a:p>
        </p:txBody>
      </p:sp>
      <p:sp>
        <p:nvSpPr>
          <p:cNvPr id="5" name="İçerik Yer Tutucusu 4">
            <a:extLst>
              <a:ext uri="{FF2B5EF4-FFF2-40B4-BE49-F238E27FC236}">
                <a16:creationId xmlns:a16="http://schemas.microsoft.com/office/drawing/2014/main" id="{BDFCB459-153C-4AEF-8308-D2A973833287}"/>
              </a:ext>
            </a:extLst>
          </p:cNvPr>
          <p:cNvSpPr>
            <a:spLocks noGrp="1"/>
          </p:cNvSpPr>
          <p:nvPr>
            <p:ph idx="1"/>
          </p:nvPr>
        </p:nvSpPr>
        <p:spPr>
          <a:xfrm>
            <a:off x="1484254" y="1732867"/>
            <a:ext cx="8926685" cy="3830651"/>
          </a:xfrm>
        </p:spPr>
        <p:txBody>
          <a:bodyPr>
            <a:normAutofit lnSpcReduction="10000"/>
          </a:bodyPr>
          <a:lstStyle/>
          <a:p>
            <a:pPr>
              <a:buNone/>
            </a:pPr>
            <a:r>
              <a:rPr lang="tr-TR" u="sng" dirty="0">
                <a:effectLst>
                  <a:outerShdw blurRad="38100" dist="38100" dir="2700000" algn="tl">
                    <a:srgbClr val="000000">
                      <a:alpha val="43137"/>
                    </a:srgbClr>
                  </a:outerShdw>
                </a:effectLst>
                <a:latin typeface="Book Antiqua" panose="02040602050305030304" pitchFamily="18" charset="0"/>
              </a:rPr>
              <a:t>Sınıf, Statü ve Parti: </a:t>
            </a:r>
          </a:p>
          <a:p>
            <a:pPr>
              <a:buNone/>
            </a:pPr>
            <a:r>
              <a:rPr lang="tr-TR" dirty="0">
                <a:latin typeface="Book Antiqua" panose="02040602050305030304" pitchFamily="18" charset="0"/>
              </a:rPr>
              <a:t>   Weber, bu çoklu tabakalaşma yaklaşımında sınıfa ekonomi ve piyasa ilişkileri içinde bireyin konumu, statüye toplumun onur ve prestij gibi takdirleri veya yakıştırmaları içinde insanların konumu, ve partiye ise bir gücü harekete geçiren insanların oluşturduğu oluşuma mensubiyet temellerinde bakar. Bu üç boyutun ayrı yapıları olsa da birbirleriyle iç içe geçebilir.</a:t>
            </a:r>
          </a:p>
        </p:txBody>
      </p:sp>
    </p:spTree>
    <p:extLst>
      <p:ext uri="{BB962C8B-B14F-4D97-AF65-F5344CB8AC3E}">
        <p14:creationId xmlns:p14="http://schemas.microsoft.com/office/powerpoint/2010/main" val="32165712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292</TotalTime>
  <Words>419</Words>
  <Application>Microsoft Office PowerPoint</Application>
  <PresentationFormat>Geniş ekran</PresentationFormat>
  <Paragraphs>54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Book Antiqua</vt:lpstr>
      <vt:lpstr>Calibri</vt:lpstr>
      <vt:lpstr>Verdana</vt:lpstr>
      <vt:lpstr>Wingdings 2</vt:lpstr>
      <vt:lpstr>Görünüş</vt:lpstr>
      <vt:lpstr>KLASİK SOSYOLOJİ KURAMLARI Max Weber (1864-1920) -1</vt:lpstr>
      <vt:lpstr>Max Weber – Ders İçeriği</vt:lpstr>
      <vt:lpstr>Max Weber – Weber’in Metodolojisi</vt:lpstr>
      <vt:lpstr>Max Weber – Weber’in Metodolojisi</vt:lpstr>
      <vt:lpstr>Max Weber – Weber’in Metodolojisi</vt:lpstr>
      <vt:lpstr>Max Weber – Weber’in Metodolojisi</vt:lpstr>
      <vt:lpstr>Max Weber – Özsel Sosyoloji</vt:lpstr>
      <vt:lpstr>Max Weber – Özsel Sosyoloji</vt:lpstr>
      <vt:lpstr>Max Weber – Özsel Sosyoloji</vt:lpstr>
      <vt:lpstr>Max Weber – Özsel Sosyoloji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Cansu.Okan</cp:lastModifiedBy>
  <cp:revision>250</cp:revision>
  <dcterms:created xsi:type="dcterms:W3CDTF">2018-03-24T09:54:46Z</dcterms:created>
  <dcterms:modified xsi:type="dcterms:W3CDTF">2020-05-04T11:19:40Z</dcterms:modified>
</cp:coreProperties>
</file>