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letmesorumlulugu.com/og-gerilim-trafosu/" TargetMode="External"/><Relationship Id="rId2" Type="http://schemas.openxmlformats.org/officeDocument/2006/relationships/hyperlink" Target="http://www.emo.org.tr/ekler/35ea90fec051b35_ek.pdf?tipi=2&amp;turu=X&amp;sube=7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Akım ve gerilim </a:t>
            </a:r>
            <a:r>
              <a:rPr lang="tr-TR" dirty="0" smtClean="0"/>
              <a:t>trafosu ölçme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103 ÖLÇME TEKNİĞİ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AKIM TRAFOSU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488" y="2428875"/>
            <a:ext cx="24193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279392" y="5675376"/>
            <a:ext cx="4255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 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OG. Akım trafosu [2] 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2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www.emo.org.tr/ekler/35ea90fec051b35_ek.pdf?tipi=2&amp;turu=X&amp;sube=7</a:t>
            </a:r>
            <a:r>
              <a:rPr lang="tr-TR" dirty="0" smtClean="0"/>
              <a:t>  </a:t>
            </a:r>
            <a:r>
              <a:rPr lang="tr-TR" dirty="0" smtClean="0"/>
              <a:t>(Erişim </a:t>
            </a:r>
            <a:r>
              <a:rPr lang="tr-TR" dirty="0"/>
              <a:t>tar: </a:t>
            </a:r>
            <a:r>
              <a:rPr lang="tr-TR" dirty="0" smtClean="0"/>
              <a:t>19.11.2017</a:t>
            </a:r>
            <a:r>
              <a:rPr lang="tr-TR" dirty="0" smtClean="0"/>
              <a:t>)</a:t>
            </a:r>
          </a:p>
          <a:p>
            <a:r>
              <a:rPr lang="tr-TR" dirty="0"/>
              <a:t>[2] </a:t>
            </a:r>
            <a:r>
              <a:rPr lang="tr-TR" dirty="0">
                <a:hlinkClick r:id="rId3"/>
              </a:rPr>
              <a:t>http://www.isletmesorumlulugu.com/og-gerilim-trafosu</a:t>
            </a:r>
            <a:r>
              <a:rPr lang="tr-TR" dirty="0" smtClean="0">
                <a:hlinkClick r:id="rId3"/>
              </a:rPr>
              <a:t>/</a:t>
            </a:r>
            <a:r>
              <a:rPr lang="tr-TR" dirty="0" smtClean="0"/>
              <a:t> </a:t>
            </a:r>
            <a:r>
              <a:rPr lang="tr-TR" dirty="0"/>
              <a:t>(Erişim tar: 19.11.2017)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ÖLÇÜ TRAFOSU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Ölçü </a:t>
            </a:r>
            <a:r>
              <a:rPr lang="tr-TR" sz="2400" dirty="0" err="1"/>
              <a:t>transformatörleri;alternatif</a:t>
            </a:r>
            <a:r>
              <a:rPr lang="tr-TR" sz="2400" dirty="0"/>
              <a:t> akım tesislerinde</a:t>
            </a:r>
            <a:r>
              <a:rPr lang="tr-TR" sz="2400" dirty="0" smtClean="0"/>
              <a:t>, gerek </a:t>
            </a:r>
            <a:r>
              <a:rPr lang="tr-TR" sz="2400" dirty="0"/>
              <a:t>akım</a:t>
            </a:r>
            <a:r>
              <a:rPr lang="tr-TR" sz="2400" dirty="0" smtClean="0"/>
              <a:t>, gerekse </a:t>
            </a:r>
            <a:r>
              <a:rPr lang="tr-TR" sz="2400" dirty="0"/>
              <a:t>gerilimi</a:t>
            </a:r>
            <a:r>
              <a:rPr lang="tr-TR" sz="2400" dirty="0" smtClean="0"/>
              <a:t>, belli </a:t>
            </a:r>
            <a:r>
              <a:rPr lang="tr-TR" sz="2400" dirty="0"/>
              <a:t>oranlarda küçültmeye yarayan</a:t>
            </a:r>
            <a:r>
              <a:rPr lang="tr-TR" sz="2400" dirty="0" smtClean="0"/>
              <a:t>, özel </a:t>
            </a:r>
            <a:r>
              <a:rPr lang="tr-TR" sz="2400" dirty="0"/>
              <a:t>trafolardır</a:t>
            </a:r>
            <a:r>
              <a:rPr lang="tr-TR" sz="2400" dirty="0" smtClean="0"/>
              <a:t>. Kullanış </a:t>
            </a:r>
            <a:r>
              <a:rPr lang="tr-TR" sz="2400" dirty="0"/>
              <a:t>amaçları şöyle </a:t>
            </a:r>
            <a:r>
              <a:rPr lang="tr-TR" sz="2400" dirty="0" smtClean="0"/>
              <a:t>sıralanabilir[1]. </a:t>
            </a:r>
            <a:endParaRPr lang="tr-TR" sz="2400" dirty="0"/>
          </a:p>
          <a:p>
            <a:pPr algn="just"/>
            <a:r>
              <a:rPr lang="tr-TR" sz="2400" dirty="0" smtClean="0"/>
              <a:t>1- </a:t>
            </a:r>
            <a:r>
              <a:rPr lang="tr-TR" sz="2400" dirty="0"/>
              <a:t>Ölçü aletlerini ve koruma rölelerini, </a:t>
            </a:r>
            <a:r>
              <a:rPr lang="tr-TR" sz="2400" dirty="0" err="1"/>
              <a:t>primer</a:t>
            </a:r>
            <a:r>
              <a:rPr lang="tr-TR" sz="2400" dirty="0"/>
              <a:t> gerilimden izole ederek güvenli çalışmaya imkan sağlarlar. </a:t>
            </a:r>
          </a:p>
          <a:p>
            <a:pPr algn="just"/>
            <a:r>
              <a:rPr lang="tr-TR" sz="2400" dirty="0" smtClean="0"/>
              <a:t>2- </a:t>
            </a:r>
            <a:r>
              <a:rPr lang="tr-TR" sz="2400" dirty="0"/>
              <a:t>Ölçü trafoları ile değişik </a:t>
            </a:r>
            <a:r>
              <a:rPr lang="tr-TR" sz="2400" dirty="0" err="1"/>
              <a:t>primer</a:t>
            </a:r>
            <a:r>
              <a:rPr lang="tr-TR" sz="2400" dirty="0"/>
              <a:t> değerlere </a:t>
            </a:r>
            <a:r>
              <a:rPr lang="tr-TR" sz="2400" dirty="0" err="1"/>
              <a:t>karşılık,standart</a:t>
            </a:r>
            <a:r>
              <a:rPr lang="tr-TR" sz="2400" dirty="0"/>
              <a:t> </a:t>
            </a:r>
            <a:r>
              <a:rPr lang="tr-TR" sz="2400" dirty="0" err="1"/>
              <a:t>sekonder</a:t>
            </a:r>
            <a:r>
              <a:rPr lang="tr-TR" sz="2400" dirty="0"/>
              <a:t> değerler elde </a:t>
            </a:r>
            <a:r>
              <a:rPr lang="tr-TR" sz="2400" dirty="0" smtClean="0"/>
              <a:t>edilir.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8554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ÖLÇÜ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3- Bu trafoların </a:t>
            </a:r>
            <a:r>
              <a:rPr lang="tr-TR" sz="2600" dirty="0" err="1"/>
              <a:t>sekonderlerine</a:t>
            </a:r>
            <a:r>
              <a:rPr lang="tr-TR" sz="2600" dirty="0"/>
              <a:t> bağlanacak ölçme, koruma ve kontrol cihazlarının </a:t>
            </a:r>
            <a:r>
              <a:rPr lang="tr-TR" sz="2600" dirty="0" err="1"/>
              <a:t>Standard</a:t>
            </a:r>
            <a:r>
              <a:rPr lang="tr-TR" sz="2600" dirty="0"/>
              <a:t> akım ve gerilimlerde çalışmasını</a:t>
            </a:r>
            <a:r>
              <a:rPr lang="tr-TR" sz="2600" dirty="0" smtClean="0"/>
              <a:t>, küçük </a:t>
            </a:r>
            <a:r>
              <a:rPr lang="tr-TR" sz="2600" dirty="0"/>
              <a:t>boyutlu imal edilmelerini sağlarlar. </a:t>
            </a:r>
          </a:p>
          <a:p>
            <a:pPr algn="just"/>
            <a:r>
              <a:rPr lang="tr-TR" sz="2600" dirty="0" smtClean="0"/>
              <a:t>4- </a:t>
            </a:r>
            <a:r>
              <a:rPr lang="tr-TR" sz="2600" dirty="0"/>
              <a:t>Ölçü trafoları, akım ve gerilim devrelerinde çeşitli bağlantılar yapılmasına imkan verir. </a:t>
            </a:r>
          </a:p>
          <a:p>
            <a:pPr algn="just"/>
            <a:r>
              <a:rPr lang="tr-TR" sz="2600" dirty="0" smtClean="0"/>
              <a:t>Ölçü </a:t>
            </a:r>
            <a:r>
              <a:rPr lang="tr-TR" sz="2600" dirty="0"/>
              <a:t>transformatörleri, transformatörlerin akım veya gerilim ölçmek amacıyla tasarlanmış özel bir uygulamasıdır. Genel transformatör teorisi, ölçü transformatörleri için de </a:t>
            </a:r>
            <a:r>
              <a:rPr lang="tr-TR" sz="2600" dirty="0" smtClean="0"/>
              <a:t>geçerlidir[1].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98786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Akım transformatörü, normal çalışma koşullarında, </a:t>
            </a:r>
            <a:r>
              <a:rPr lang="tr-TR" sz="2600" dirty="0" err="1"/>
              <a:t>Sekonder</a:t>
            </a:r>
            <a:r>
              <a:rPr lang="tr-TR" sz="2600" dirty="0"/>
              <a:t> akımının </a:t>
            </a:r>
            <a:r>
              <a:rPr lang="tr-TR" sz="2600" dirty="0" err="1"/>
              <a:t>primer</a:t>
            </a:r>
            <a:r>
              <a:rPr lang="tr-TR" sz="2600" dirty="0"/>
              <a:t> akımıyla orantılı ve aralarındaki faz farkının yaklaşık sıfır olduğu bir transformatör olarak </a:t>
            </a:r>
            <a:r>
              <a:rPr lang="tr-TR" sz="2600" dirty="0" smtClean="0"/>
              <a:t>tanımlanır[1].</a:t>
            </a:r>
          </a:p>
          <a:p>
            <a:pPr algn="just"/>
            <a:r>
              <a:rPr lang="tr-TR" sz="2600" dirty="0"/>
              <a:t>Bir akım transformatörünün özelliklerini belirleyen, 4 ana faktör vardır: </a:t>
            </a:r>
          </a:p>
        </p:txBody>
      </p:sp>
    </p:spTree>
    <p:extLst>
      <p:ext uri="{BB962C8B-B14F-4D97-AF65-F5344CB8AC3E}">
        <p14:creationId xmlns:p14="http://schemas.microsoft.com/office/powerpoint/2010/main" val="2882541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1) Yalıtım Seviyesi: akım transformatörü</a:t>
            </a:r>
            <a:r>
              <a:rPr lang="tr-TR" dirty="0" smtClean="0"/>
              <a:t>, çalışma </a:t>
            </a:r>
            <a:r>
              <a:rPr lang="tr-TR" dirty="0"/>
              <a:t>gerilimine ve sistemdeki gerilim yükselmelerine dayanabilecek biçimde yalıtılmış </a:t>
            </a:r>
            <a:r>
              <a:rPr lang="tr-TR" dirty="0" smtClean="0"/>
              <a:t>olmalıdır[1]. </a:t>
            </a:r>
          </a:p>
          <a:p>
            <a:r>
              <a:rPr lang="tr-TR" dirty="0" smtClean="0"/>
              <a:t>2</a:t>
            </a:r>
            <a:r>
              <a:rPr lang="tr-TR" dirty="0"/>
              <a:t>) </a:t>
            </a:r>
            <a:r>
              <a:rPr lang="tr-TR" dirty="0" err="1"/>
              <a:t>Primer</a:t>
            </a:r>
            <a:r>
              <a:rPr lang="tr-TR" dirty="0"/>
              <a:t> Anma Akımı: akım transformatörleri, sürekli çalışmada </a:t>
            </a:r>
            <a:r>
              <a:rPr lang="tr-TR" dirty="0" err="1"/>
              <a:t>primer</a:t>
            </a:r>
            <a:r>
              <a:rPr lang="tr-TR" dirty="0"/>
              <a:t> anma akımını taşıyabilmelidir. Ayrıca, transformatörün sürekli çalışabileceği (Sürekli termik akımı), </a:t>
            </a:r>
            <a:r>
              <a:rPr lang="tr-TR" dirty="0" err="1"/>
              <a:t>primer</a:t>
            </a:r>
            <a:r>
              <a:rPr lang="tr-TR" dirty="0"/>
              <a:t> anma akımından daha büyük akımlar için, bir akım faktörü (RF) tanımlanır (</a:t>
            </a:r>
            <a:r>
              <a:rPr lang="tr-TR" dirty="0" err="1"/>
              <a:t>Primer</a:t>
            </a:r>
            <a:r>
              <a:rPr lang="tr-TR" dirty="0"/>
              <a:t> akım genişleme faktörü).TEDAŞ ve TEİAŞ şartnamelerine göre RF=1,2 seçilmektedir.(IEC 60044-1’e göre RF=1.5-2 olabilmektedir), akım transformatörü anma akımının 1,2 katında sürekli çalışabilmeli ve doğruluk sınıfı </a:t>
            </a:r>
            <a:r>
              <a:rPr lang="tr-TR" dirty="0" smtClean="0"/>
              <a:t>bozulmamalıdır[1].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529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3) Kısa Süreli Dayanma Akımı: akım transformatörü, sistemle seri bağlı olduğundan, sistemde meydana gelebilecek kısa devre akımlarına da </a:t>
            </a:r>
            <a:r>
              <a:rPr lang="tr-TR" sz="2400" dirty="0" smtClean="0"/>
              <a:t>dayanabilmelidir[1]. </a:t>
            </a:r>
            <a:endParaRPr lang="tr-TR" sz="2400" dirty="0"/>
          </a:p>
          <a:p>
            <a:pPr algn="just"/>
            <a:r>
              <a:rPr lang="tr-TR" sz="2400" dirty="0" smtClean="0"/>
              <a:t>3-a</a:t>
            </a:r>
            <a:r>
              <a:rPr lang="tr-TR" sz="2400" dirty="0"/>
              <a:t>) Kısa süreli termik anma akımı (</a:t>
            </a:r>
            <a:r>
              <a:rPr lang="tr-TR" sz="2400" dirty="0" err="1"/>
              <a:t>Ith</a:t>
            </a:r>
            <a:r>
              <a:rPr lang="tr-TR" sz="2400" dirty="0"/>
              <a:t>), bir akım transformatörünün </a:t>
            </a:r>
            <a:r>
              <a:rPr lang="tr-TR" sz="2400" dirty="0" err="1"/>
              <a:t>Sekonder</a:t>
            </a:r>
            <a:r>
              <a:rPr lang="tr-TR" sz="2400" dirty="0"/>
              <a:t> kısa devre durumunda iken, 1 saniye süre ile yalıtımın bozulacağı sıcaklığa ulaşmadan (yağlı transformatörler için 250°C) dayanabileceği, en büyük </a:t>
            </a:r>
            <a:r>
              <a:rPr lang="tr-TR" sz="2400" dirty="0" err="1"/>
              <a:t>primer</a:t>
            </a:r>
            <a:r>
              <a:rPr lang="tr-TR" sz="2400" dirty="0"/>
              <a:t> akım değeri olarak </a:t>
            </a:r>
            <a:r>
              <a:rPr lang="tr-TR" sz="2400" dirty="0" err="1"/>
              <a:t>tanımlanır.TEİAŞ</a:t>
            </a:r>
            <a:r>
              <a:rPr lang="tr-TR" sz="2400" dirty="0"/>
              <a:t> şartnamelerinde </a:t>
            </a:r>
            <a:r>
              <a:rPr lang="tr-TR" sz="2400" dirty="0" err="1"/>
              <a:t>O.G’de</a:t>
            </a:r>
            <a:r>
              <a:rPr lang="tr-TR" sz="2400" dirty="0"/>
              <a:t> 25 kA,154 </a:t>
            </a:r>
            <a:r>
              <a:rPr lang="tr-TR" sz="2400" dirty="0" err="1"/>
              <a:t>kV’ta</a:t>
            </a:r>
            <a:r>
              <a:rPr lang="tr-TR" sz="2400" dirty="0"/>
              <a:t> 31.5 </a:t>
            </a:r>
            <a:r>
              <a:rPr lang="tr-TR" sz="2400" dirty="0" err="1"/>
              <a:t>kA</a:t>
            </a:r>
            <a:r>
              <a:rPr lang="tr-TR" sz="2400" dirty="0"/>
              <a:t> ve 380 </a:t>
            </a:r>
            <a:r>
              <a:rPr lang="tr-TR" sz="2400" dirty="0" err="1"/>
              <a:t>kV’ta</a:t>
            </a:r>
            <a:r>
              <a:rPr lang="tr-TR" sz="2400" dirty="0"/>
              <a:t> 50 </a:t>
            </a:r>
            <a:r>
              <a:rPr lang="tr-TR" sz="2400" dirty="0" err="1"/>
              <a:t>kA</a:t>
            </a:r>
            <a:r>
              <a:rPr lang="tr-TR" sz="2400" dirty="0"/>
              <a:t> olması </a:t>
            </a:r>
            <a:r>
              <a:rPr lang="tr-TR" sz="2400" dirty="0" err="1"/>
              <a:t>istenmektedir.TEDAŞ</a:t>
            </a:r>
            <a:r>
              <a:rPr lang="tr-TR" sz="2400" dirty="0"/>
              <a:t> şartnamesinde 12,5 </a:t>
            </a:r>
            <a:r>
              <a:rPr lang="tr-TR" sz="2400" dirty="0" err="1"/>
              <a:t>kA</a:t>
            </a:r>
            <a:r>
              <a:rPr lang="tr-TR" sz="2400" dirty="0"/>
              <a:t>, 16 </a:t>
            </a:r>
            <a:r>
              <a:rPr lang="tr-TR" sz="2400" dirty="0" err="1"/>
              <a:t>kA</a:t>
            </a:r>
            <a:r>
              <a:rPr lang="tr-TR" sz="2400" dirty="0"/>
              <a:t>, 20 </a:t>
            </a:r>
            <a:r>
              <a:rPr lang="tr-TR" sz="2400" dirty="0" err="1"/>
              <a:t>kA</a:t>
            </a:r>
            <a:r>
              <a:rPr lang="tr-TR" sz="2400" dirty="0"/>
              <a:t> olarak </a:t>
            </a:r>
            <a:r>
              <a:rPr lang="tr-TR" sz="2400" dirty="0" smtClean="0"/>
              <a:t>istenmektedir[1].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3704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3-b)Dinamik dayanma akımı (</a:t>
            </a:r>
            <a:r>
              <a:rPr lang="tr-TR" sz="2400" dirty="0" err="1"/>
              <a:t>Idyn</a:t>
            </a:r>
            <a:r>
              <a:rPr lang="tr-TR" sz="2400" dirty="0"/>
              <a:t> ), kısa devre anında, kısa devre akımının ilk tepe değeri, termik akım değerinin yaklaşık 2.5 katına ulaşır ve </a:t>
            </a:r>
            <a:r>
              <a:rPr lang="tr-TR" sz="2400" dirty="0" err="1"/>
              <a:t>primer</a:t>
            </a:r>
            <a:r>
              <a:rPr lang="tr-TR" sz="2400" dirty="0"/>
              <a:t> sargılar arasında çok büyük elektro-</a:t>
            </a:r>
            <a:r>
              <a:rPr lang="tr-TR" sz="2400" dirty="0" err="1"/>
              <a:t>magnetik</a:t>
            </a:r>
            <a:r>
              <a:rPr lang="tr-TR" sz="2400" dirty="0"/>
              <a:t> kuvvetler oluşur. Kısa devre akımının ilk tepe değerine, dinamik akım (</a:t>
            </a:r>
            <a:r>
              <a:rPr lang="tr-TR" sz="2400" dirty="0" err="1"/>
              <a:t>Idyn</a:t>
            </a:r>
            <a:r>
              <a:rPr lang="tr-TR" sz="2400" dirty="0"/>
              <a:t>) adı verilir. </a:t>
            </a:r>
            <a:r>
              <a:rPr lang="tr-TR" sz="2400" dirty="0" err="1"/>
              <a:t>Idyn</a:t>
            </a:r>
            <a:r>
              <a:rPr lang="tr-TR" sz="2400" dirty="0"/>
              <a:t>=2.5 </a:t>
            </a:r>
            <a:r>
              <a:rPr lang="tr-TR" sz="2400" dirty="0" err="1"/>
              <a:t>Ith</a:t>
            </a:r>
            <a:r>
              <a:rPr lang="tr-TR" sz="2400" dirty="0"/>
              <a:t> </a:t>
            </a:r>
            <a:r>
              <a:rPr lang="tr-TR" sz="2400" dirty="0" smtClean="0"/>
              <a:t>seçilir[1]. </a:t>
            </a:r>
            <a:endParaRPr lang="tr-TR" sz="2400" dirty="0"/>
          </a:p>
          <a:p>
            <a:pPr algn="just"/>
            <a:r>
              <a:rPr lang="tr-TR" sz="2400" dirty="0" smtClean="0"/>
              <a:t>4</a:t>
            </a:r>
            <a:r>
              <a:rPr lang="tr-TR" sz="2400" dirty="0"/>
              <a:t>) Güç ve Doğruluk: Doğruluk sınıfı, </a:t>
            </a:r>
            <a:r>
              <a:rPr lang="tr-TR" sz="2400" dirty="0" err="1"/>
              <a:t>sekonder</a:t>
            </a:r>
            <a:r>
              <a:rPr lang="tr-TR" sz="2400" dirty="0"/>
              <a:t> güçler ve aşırı akım faktörü gibi parametreler transformatörün nüve hacmini belirleyen başlıca </a:t>
            </a:r>
            <a:r>
              <a:rPr lang="tr-TR" sz="2400" dirty="0" err="1"/>
              <a:t>faktörlerdir.Akım</a:t>
            </a:r>
            <a:r>
              <a:rPr lang="tr-TR" sz="2400" dirty="0"/>
              <a:t> trafolarında, Doğruluk sınıfları farklı Ölçme ve koruma sargıları olmak üzere iki ayrı sargı </a:t>
            </a:r>
            <a:r>
              <a:rPr lang="tr-TR" sz="2400" dirty="0" smtClean="0"/>
              <a:t>vardır[1].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504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2400" dirty="0"/>
              <a:t>Yukarıda anlatıldığı gibi, ölçü nüveleri için anma yükünün doğru seçimi büyük önem taşımaktadır. Güç gereğinden büyük seçilirse, transformatör daha az doğrulukla çalışmasına rağmen daha pahalı </a:t>
            </a:r>
            <a:r>
              <a:rPr lang="tr-TR" sz="2400" dirty="0" err="1"/>
              <a:t>olacaktır.Sayaçlar</a:t>
            </a:r>
            <a:r>
              <a:rPr lang="tr-TR" sz="2400" dirty="0"/>
              <a:t> ve ölçü aletleri;%25 yükten az olan durumlarda daha fazla değer,%100 yükten fazla olan durumlarda ise eksik değer kaydedecektir. Ayrıca, </a:t>
            </a:r>
            <a:r>
              <a:rPr lang="tr-TR" sz="2400" dirty="0" err="1"/>
              <a:t>sekondere</a:t>
            </a:r>
            <a:r>
              <a:rPr lang="tr-TR" sz="2400" dirty="0"/>
              <a:t> bağlanan ölçü aletlerinin çektiği güç, nominal yükten çok küçükse ölçü aletleri zarar görebilir. Bu konuda çok dikkatli olmak </a:t>
            </a:r>
            <a:r>
              <a:rPr lang="tr-TR" sz="2400" dirty="0" smtClean="0"/>
              <a:t>gerekir[1]. </a:t>
            </a:r>
          </a:p>
          <a:p>
            <a:pPr algn="just"/>
            <a:r>
              <a:rPr lang="tr-TR" sz="2400" dirty="0" err="1" smtClean="0"/>
              <a:t>Ng</a:t>
            </a:r>
            <a:r>
              <a:rPr lang="tr-TR" sz="2400" dirty="0" smtClean="0"/>
              <a:t> </a:t>
            </a:r>
            <a:r>
              <a:rPr lang="tr-TR" sz="2400" dirty="0"/>
              <a:t>x </a:t>
            </a:r>
            <a:r>
              <a:rPr lang="tr-TR" sz="2400" dirty="0" err="1"/>
              <a:t>ng</a:t>
            </a:r>
            <a:r>
              <a:rPr lang="tr-TR" sz="2400" dirty="0"/>
              <a:t> = Net x </a:t>
            </a:r>
            <a:r>
              <a:rPr lang="tr-TR" sz="2400" dirty="0" err="1"/>
              <a:t>ntest</a:t>
            </a:r>
            <a:r>
              <a:rPr lang="tr-TR" sz="2400" dirty="0"/>
              <a:t> </a:t>
            </a:r>
            <a:endParaRPr lang="tr-TR" sz="2400" dirty="0" smtClean="0"/>
          </a:p>
          <a:p>
            <a:pPr algn="just"/>
            <a:r>
              <a:rPr lang="tr-TR" sz="2400" dirty="0" err="1" smtClean="0"/>
              <a:t>Ng</a:t>
            </a:r>
            <a:r>
              <a:rPr lang="tr-TR" sz="2400" dirty="0" smtClean="0"/>
              <a:t>=Ölçülen </a:t>
            </a:r>
            <a:r>
              <a:rPr lang="tr-TR" sz="2400" dirty="0"/>
              <a:t>devre yükü </a:t>
            </a:r>
            <a:endParaRPr lang="tr-TR" sz="2400" dirty="0" smtClean="0"/>
          </a:p>
          <a:p>
            <a:pPr algn="just"/>
            <a:r>
              <a:rPr lang="tr-TR" sz="2400" dirty="0" smtClean="0"/>
              <a:t>Net=Etikette </a:t>
            </a:r>
            <a:r>
              <a:rPr lang="tr-TR" sz="2400" dirty="0"/>
              <a:t>yazan yük </a:t>
            </a:r>
            <a:endParaRPr lang="tr-TR" sz="2400" dirty="0" smtClean="0"/>
          </a:p>
          <a:p>
            <a:pPr algn="just"/>
            <a:r>
              <a:rPr lang="tr-TR" sz="2400" dirty="0" err="1" smtClean="0"/>
              <a:t>ng</a:t>
            </a:r>
            <a:r>
              <a:rPr lang="tr-TR" sz="2400" dirty="0" smtClean="0"/>
              <a:t> </a:t>
            </a:r>
            <a:r>
              <a:rPr lang="tr-TR" sz="2400" dirty="0"/>
              <a:t>=Hesap sonucu bulunacak doyma katsayısı </a:t>
            </a:r>
            <a:endParaRPr lang="tr-TR" sz="2400" dirty="0" smtClean="0"/>
          </a:p>
          <a:p>
            <a:pPr algn="just"/>
            <a:r>
              <a:rPr lang="tr-TR" sz="2400" dirty="0" err="1" smtClean="0"/>
              <a:t>ntest</a:t>
            </a:r>
            <a:r>
              <a:rPr lang="tr-TR" sz="2400" dirty="0" smtClean="0"/>
              <a:t>=Test </a:t>
            </a:r>
            <a:r>
              <a:rPr lang="tr-TR" sz="2400" dirty="0"/>
              <a:t>sonucu bulunan doyma katsayısı </a:t>
            </a:r>
          </a:p>
        </p:txBody>
      </p:sp>
    </p:spTree>
    <p:extLst>
      <p:ext uri="{BB962C8B-B14F-4D97-AF65-F5344CB8AC3E}">
        <p14:creationId xmlns:p14="http://schemas.microsoft.com/office/powerpoint/2010/main" val="52750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Ng</a:t>
            </a:r>
            <a:r>
              <a:rPr lang="tr-TR" dirty="0"/>
              <a:t> x </a:t>
            </a:r>
            <a:r>
              <a:rPr lang="tr-TR" dirty="0" err="1"/>
              <a:t>ng</a:t>
            </a:r>
            <a:r>
              <a:rPr lang="tr-TR" dirty="0"/>
              <a:t> = Net x </a:t>
            </a:r>
            <a:r>
              <a:rPr lang="tr-TR" dirty="0" err="1"/>
              <a:t>ntest</a:t>
            </a:r>
            <a:r>
              <a:rPr lang="tr-TR" dirty="0"/>
              <a:t> </a:t>
            </a:r>
          </a:p>
          <a:p>
            <a:pPr algn="just"/>
            <a:r>
              <a:rPr lang="tr-TR" dirty="0" err="1"/>
              <a:t>Ng</a:t>
            </a:r>
            <a:r>
              <a:rPr lang="tr-TR" dirty="0"/>
              <a:t>=Ölçülen devre yükü </a:t>
            </a:r>
          </a:p>
          <a:p>
            <a:pPr algn="just"/>
            <a:r>
              <a:rPr lang="tr-TR" dirty="0"/>
              <a:t>Net=Etikette yazan yük </a:t>
            </a:r>
          </a:p>
          <a:p>
            <a:pPr algn="just"/>
            <a:r>
              <a:rPr lang="tr-TR" dirty="0" err="1"/>
              <a:t>ng</a:t>
            </a:r>
            <a:r>
              <a:rPr lang="tr-TR" dirty="0"/>
              <a:t> =Hesap sonucu bulunacak doyma katsayısı </a:t>
            </a:r>
          </a:p>
          <a:p>
            <a:pPr algn="just"/>
            <a:r>
              <a:rPr lang="tr-TR" dirty="0" err="1"/>
              <a:t>ntest</a:t>
            </a:r>
            <a:r>
              <a:rPr lang="tr-TR" dirty="0"/>
              <a:t>=Test sonucu bulunan doyma katsayısı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337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1478</TotalTime>
  <Words>632</Words>
  <Application>Microsoft Office PowerPoint</Application>
  <PresentationFormat>Özel</PresentationFormat>
  <Paragraphs>44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Geçmişe bakış</vt:lpstr>
      <vt:lpstr>Akım ve gerilim trafosu ölçme</vt:lpstr>
      <vt:lpstr>ÖLÇÜ TRAFOSU</vt:lpstr>
      <vt:lpstr>ÖLÇÜ TRAFOSU</vt:lpstr>
      <vt:lpstr>AKIM TRAFOSU</vt:lpstr>
      <vt:lpstr>AKIM TRAFOSU</vt:lpstr>
      <vt:lpstr>AKIM TRAFOSU</vt:lpstr>
      <vt:lpstr>AKIM TRAFOSU</vt:lpstr>
      <vt:lpstr>AKIM TRAFOSU</vt:lpstr>
      <vt:lpstr>AKIM TRAFOSU</vt:lpstr>
      <vt:lpstr>AKIM TRAFOSU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90</cp:revision>
  <dcterms:created xsi:type="dcterms:W3CDTF">2017-11-14T11:12:27Z</dcterms:created>
  <dcterms:modified xsi:type="dcterms:W3CDTF">2017-11-19T19:59:11Z</dcterms:modified>
</cp:coreProperties>
</file>