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06" r:id="rId2"/>
    <p:sldId id="408" r:id="rId3"/>
    <p:sldId id="409" r:id="rId4"/>
    <p:sldId id="410" r:id="rId5"/>
    <p:sldId id="411" r:id="rId6"/>
    <p:sldId id="412" r:id="rId7"/>
    <p:sldId id="413" r:id="rId8"/>
    <p:sldId id="425" r:id="rId9"/>
    <p:sldId id="426" r:id="rId10"/>
    <p:sldId id="427" r:id="rId11"/>
    <p:sldId id="414" r:id="rId12"/>
    <p:sldId id="428" r:id="rId13"/>
    <p:sldId id="415" r:id="rId14"/>
    <p:sldId id="429" r:id="rId15"/>
    <p:sldId id="430" r:id="rId16"/>
    <p:sldId id="431" r:id="rId17"/>
    <p:sldId id="432" r:id="rId18"/>
    <p:sldId id="433" r:id="rId19"/>
    <p:sldId id="434" r:id="rId20"/>
    <p:sldId id="435" r:id="rId21"/>
    <p:sldId id="424" r:id="rId22"/>
    <p:sldId id="436" r:id="rId23"/>
    <p:sldId id="437" r:id="rId24"/>
    <p:sldId id="438"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a:t>
            </a:r>
          </a:p>
          <a:p>
            <a:pPr>
              <a:spcBef>
                <a:spcPts val="1800"/>
              </a:spcBef>
            </a:pPr>
            <a:r>
              <a:rPr lang="tr-TR" sz="2800" dirty="0" smtClean="0"/>
              <a:t>İletişim yalnızca kişinin istediği mesajları karşı tarafa aktarma işi değil bunun yanı sıra karşı tarafı da anlaması işidir. </a:t>
            </a:r>
          </a:p>
          <a:p>
            <a:pPr>
              <a:spcBef>
                <a:spcPts val="1800"/>
              </a:spcBef>
            </a:pPr>
            <a:r>
              <a:rPr lang="tr-TR" sz="2800" dirty="0" smtClean="0"/>
              <a:t>İşitme duyusu duyma eylemini gerçekleştirir ancak her işittiğimiz ses onu dinlediğimiz anlamına gelmemektedir. Dinlemenin gerçekleşebilmesi için duyulan seslerin anlamlandırılması gerekir.</a:t>
            </a:r>
          </a:p>
          <a:p>
            <a:pPr>
              <a:spcBef>
                <a:spcPts val="1800"/>
              </a:spcBef>
            </a:pPr>
            <a:r>
              <a:rPr lang="tr-TR" sz="2800" dirty="0" smtClean="0"/>
              <a:t>O nedenle işitme ve dinleme birbirinden farklıdır.</a:t>
            </a:r>
            <a:endParaRPr lang="tr-TR" sz="2800" dirty="0"/>
          </a:p>
        </p:txBody>
      </p:sp>
    </p:spTree>
    <p:extLst>
      <p:ext uri="{BB962C8B-B14F-4D97-AF65-F5344CB8AC3E}">
        <p14:creationId xmlns:p14="http://schemas.microsoft.com/office/powerpoint/2010/main" val="287497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r>
              <a:rPr lang="tr-TR" sz="2800" b="1" dirty="0" smtClean="0">
                <a:solidFill>
                  <a:schemeClr val="accent1">
                    <a:lumMod val="75000"/>
                  </a:schemeClr>
                </a:solidFill>
              </a:rPr>
              <a:t>:</a:t>
            </a:r>
          </a:p>
          <a:p>
            <a:pPr>
              <a:spcBef>
                <a:spcPts val="1800"/>
              </a:spcBef>
            </a:pPr>
            <a:r>
              <a:rPr lang="tr-TR" sz="2800" b="1" dirty="0" smtClean="0"/>
              <a:t>Baş hareketleri, </a:t>
            </a:r>
            <a:r>
              <a:rPr lang="tr-TR" sz="2800" dirty="0" smtClean="0"/>
              <a:t>iletişim kurarken başını sallama karşı tarafa seni dinliyorum ve anlamaya çalışıyorum mesajını verir.</a:t>
            </a:r>
          </a:p>
          <a:p>
            <a:pPr>
              <a:spcBef>
                <a:spcPts val="1800"/>
              </a:spcBef>
            </a:pPr>
            <a:r>
              <a:rPr lang="tr-TR" sz="2800" b="1" dirty="0" smtClean="0"/>
              <a:t>Bedensel yakınlık, </a:t>
            </a:r>
            <a:r>
              <a:rPr lang="tr-TR" sz="2800" dirty="0" smtClean="0"/>
              <a:t>iletişimde bedensel yakınlık artıkça iletişim olumlu etkilenir.</a:t>
            </a:r>
          </a:p>
          <a:p>
            <a:pPr>
              <a:spcBef>
                <a:spcPts val="1800"/>
              </a:spcBef>
            </a:pPr>
            <a:r>
              <a:rPr lang="tr-TR" sz="2800" b="1" dirty="0" smtClean="0"/>
              <a:t>Dokunma, </a:t>
            </a:r>
            <a:r>
              <a:rPr lang="tr-TR" sz="2800" dirty="0" smtClean="0"/>
              <a:t>dokunma iletişimde samimiyeti yansıtır. Ancak dokunmada doğallık ve durumun ve şartların temasa uygun olması önem taşımaktadır.</a:t>
            </a:r>
          </a:p>
        </p:txBody>
      </p:sp>
    </p:spTree>
    <p:extLst>
      <p:ext uri="{BB962C8B-B14F-4D97-AF65-F5344CB8AC3E}">
        <p14:creationId xmlns:p14="http://schemas.microsoft.com/office/powerpoint/2010/main" val="390141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lnSpcReduction="10000"/>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2. Edilgin dinleme</a:t>
            </a:r>
            <a:r>
              <a:rPr lang="tr-TR" sz="2800" b="1" i="1" dirty="0"/>
              <a:t>: </a:t>
            </a:r>
            <a:endParaRPr lang="tr-TR" sz="2800" b="1" i="1" dirty="0" smtClean="0"/>
          </a:p>
          <a:p>
            <a:pPr>
              <a:spcBef>
                <a:spcPts val="1800"/>
              </a:spcBef>
            </a:pPr>
            <a:r>
              <a:rPr lang="tr-TR" sz="2800" dirty="0" smtClean="0"/>
              <a:t>Bu dinleme türünde sessiz olma ancak karşı tarafa </a:t>
            </a:r>
            <a:r>
              <a:rPr lang="tr-TR" sz="2800" dirty="0" err="1" smtClean="0"/>
              <a:t>dinlenbildiği</a:t>
            </a:r>
            <a:r>
              <a:rPr lang="tr-TR" sz="2800" dirty="0" smtClean="0"/>
              <a:t> mesajını bir şekilde vermek esastır. Edilgi yani pasif dinlemede karşı tarafa dinlenildiği mesajı uygun bedensel dinleme davranışları ile verilir.</a:t>
            </a:r>
          </a:p>
          <a:p>
            <a:pPr>
              <a:spcBef>
                <a:spcPts val="1800"/>
              </a:spcBef>
            </a:pPr>
            <a:r>
              <a:rPr lang="tr-TR" sz="2800" dirty="0" smtClean="0"/>
              <a:t>Edilgin dinlemede sessizlik kavramı da önem taşımaktadır. Sessizlik karşı tarafa konuşma olanağı tanıyan güçlü bir unsurdur. Bu sayede karşı tarafa kendini ifade etme fırsatı tanınır.</a:t>
            </a:r>
          </a:p>
          <a:p>
            <a:pPr>
              <a:spcBef>
                <a:spcPts val="1800"/>
              </a:spcBef>
            </a:pPr>
            <a:r>
              <a:rPr lang="tr-TR" sz="2800" dirty="0" smtClean="0"/>
              <a:t>Edilgin dinlemede başı sallamak, öne doğru eğilmek, gülümsemek, kaşlarını çatmak gibi bedensel tepkiler </a:t>
            </a:r>
            <a:r>
              <a:rPr lang="tr-TR" sz="2800" b="1" i="1" dirty="0" smtClean="0"/>
              <a:t>kabul ve onay tepkileridir</a:t>
            </a:r>
            <a:r>
              <a:rPr lang="tr-TR" sz="2800" dirty="0" smtClean="0"/>
              <a:t>.</a:t>
            </a:r>
            <a:endParaRPr lang="tr-TR" sz="2800" dirty="0"/>
          </a:p>
        </p:txBody>
      </p:sp>
    </p:spTree>
    <p:extLst>
      <p:ext uri="{BB962C8B-B14F-4D97-AF65-F5344CB8AC3E}">
        <p14:creationId xmlns:p14="http://schemas.microsoft.com/office/powerpoint/2010/main" val="2460980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2. Edilgin dinleme</a:t>
            </a:r>
            <a:r>
              <a:rPr lang="tr-TR" sz="2800" b="1" i="1" dirty="0"/>
              <a:t>: </a:t>
            </a:r>
            <a:endParaRPr lang="tr-TR" sz="2800" b="1" i="1" dirty="0" smtClean="0"/>
          </a:p>
          <a:p>
            <a:pPr>
              <a:spcBef>
                <a:spcPts val="1800"/>
              </a:spcBef>
            </a:pPr>
            <a:r>
              <a:rPr lang="tr-TR" sz="2800" dirty="0" smtClean="0"/>
              <a:t>Bunların yanı sıra </a:t>
            </a:r>
            <a:r>
              <a:rPr lang="tr-TR" sz="2800" dirty="0" err="1" smtClean="0"/>
              <a:t>hı</a:t>
            </a:r>
            <a:r>
              <a:rPr lang="tr-TR" sz="2800" dirty="0" smtClean="0"/>
              <a:t> </a:t>
            </a:r>
            <a:r>
              <a:rPr lang="tr-TR" sz="2800" dirty="0" err="1" smtClean="0"/>
              <a:t>hı</a:t>
            </a:r>
            <a:r>
              <a:rPr lang="tr-TR" sz="2800" dirty="0" smtClean="0"/>
              <a:t>, ya sonra gibi kısa kelimeler de onay ve kabul için gösterilen tepkiler arasındadır.</a:t>
            </a:r>
          </a:p>
          <a:p>
            <a:pPr>
              <a:spcBef>
                <a:spcPts val="1800"/>
              </a:spcBef>
            </a:pPr>
            <a:r>
              <a:rPr lang="tr-TR" sz="2800" dirty="0" smtClean="0"/>
              <a:t>Bazı durumlarda da kişinin konuşmaya devam etmesi için desteklenmesi, yüreklendirilmesi gerekir. Bu süreçte </a:t>
            </a:r>
            <a:r>
              <a:rPr lang="tr-TR" sz="2800" b="1" i="1" dirty="0" smtClean="0"/>
              <a:t>kapı </a:t>
            </a:r>
            <a:r>
              <a:rPr lang="tr-TR" sz="2800" b="1" i="1" dirty="0" err="1" smtClean="0"/>
              <a:t>aralayıcı</a:t>
            </a:r>
            <a:r>
              <a:rPr lang="tr-TR" sz="2800" b="1" i="1" dirty="0" smtClean="0"/>
              <a:t> </a:t>
            </a:r>
            <a:r>
              <a:rPr lang="tr-TR" sz="2800" dirty="0" smtClean="0"/>
              <a:t>destekler kullanılır. Bunlar, anlıyorum, doğru mu? Gerçekten mi? </a:t>
            </a:r>
            <a:r>
              <a:rPr lang="tr-TR" sz="2800" dirty="0" err="1" smtClean="0"/>
              <a:t>Yaaa</a:t>
            </a:r>
            <a:r>
              <a:rPr lang="tr-TR" sz="2800" dirty="0" smtClean="0"/>
              <a:t> gibi kelime ya da ünlemlerdir.</a:t>
            </a:r>
            <a:endParaRPr lang="tr-TR" sz="2800" dirty="0"/>
          </a:p>
        </p:txBody>
      </p:sp>
    </p:spTree>
    <p:extLst>
      <p:ext uri="{BB962C8B-B14F-4D97-AF65-F5344CB8AC3E}">
        <p14:creationId xmlns:p14="http://schemas.microsoft.com/office/powerpoint/2010/main" val="1589116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lnSpcReduction="10000"/>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a:spcBef>
                <a:spcPts val="1800"/>
              </a:spcBef>
            </a:pPr>
            <a:r>
              <a:rPr lang="tr-TR" sz="2800" dirty="0" smtClean="0"/>
              <a:t>Etkin dinleme karşı tarafa onunla ilgilenildiği, duygularının anlaşıldığı ve sorunlarının anlaşılması için çaba sarf edildiği mesajını verir. Bu dinleme sürecinde empati önemli bir yer tutmaktadır. Etkili dinleyebilmede işbirlikçi olmak önem taşımaktadır. </a:t>
            </a:r>
          </a:p>
          <a:p>
            <a:pPr>
              <a:spcBef>
                <a:spcPts val="1800"/>
              </a:spcBef>
            </a:pPr>
            <a:r>
              <a:rPr lang="tr-TR" sz="2800" dirty="0" smtClean="0"/>
              <a:t>Karşı tarafa çeşitli sorular sorulmalı, geri bildirimde bulunulmalı, anlamı kavramak için çaba sarf edilmelidir.</a:t>
            </a:r>
          </a:p>
          <a:p>
            <a:pPr>
              <a:spcBef>
                <a:spcPts val="1800"/>
              </a:spcBef>
            </a:pPr>
            <a:r>
              <a:rPr lang="tr-TR" sz="2800" dirty="0" smtClean="0"/>
              <a:t>Etkin dinlemede esas olan dinleyicinin konuşan kişiyi gerçekten anlamak için dinlemesidir.</a:t>
            </a:r>
            <a:endParaRPr lang="tr-TR" sz="2800" dirty="0"/>
          </a:p>
        </p:txBody>
      </p:sp>
    </p:spTree>
    <p:extLst>
      <p:ext uri="{BB962C8B-B14F-4D97-AF65-F5344CB8AC3E}">
        <p14:creationId xmlns:p14="http://schemas.microsoft.com/office/powerpoint/2010/main" val="21854962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a:spcBef>
                <a:spcPts val="1800"/>
              </a:spcBef>
            </a:pPr>
            <a:r>
              <a:rPr lang="tr-TR" sz="2800" dirty="0" smtClean="0"/>
              <a:t>Bu süreçte karşı tarafa kendimle değil seninle ilgileniyorum mesajı verilir. </a:t>
            </a:r>
          </a:p>
          <a:p>
            <a:pPr>
              <a:spcBef>
                <a:spcPts val="1800"/>
              </a:spcBef>
            </a:pPr>
            <a:r>
              <a:rPr lang="tr-TR" sz="2800" dirty="0" smtClean="0"/>
              <a:t>Aktif dinlemenin en önemli özelliği karşı tarafın sorununa çözüm bulmak için değil konuşanı gerçekten yalnızca anlamak için dinlemektir. Burada dinleyici çözüm yolu bulma zorunluluğunda olmadığı için karşı tarafın duygularına daha fazla odaklanabilir.</a:t>
            </a:r>
          </a:p>
          <a:p>
            <a:pPr>
              <a:spcBef>
                <a:spcPts val="1800"/>
              </a:spcBef>
            </a:pPr>
            <a:r>
              <a:rPr lang="tr-TR" sz="2800" dirty="0" smtClean="0"/>
              <a:t>Aktif dinleme sayesinde örtük olan anlamlar daha iyi bir şekilde açığa çıkar</a:t>
            </a:r>
          </a:p>
        </p:txBody>
      </p:sp>
    </p:spTree>
    <p:extLst>
      <p:ext uri="{BB962C8B-B14F-4D97-AF65-F5344CB8AC3E}">
        <p14:creationId xmlns:p14="http://schemas.microsoft.com/office/powerpoint/2010/main" val="577580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lnSpcReduction="10000"/>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a:spcBef>
                <a:spcPts val="1800"/>
              </a:spcBef>
            </a:pPr>
            <a:r>
              <a:rPr lang="tr-TR" sz="2800" dirty="0" smtClean="0"/>
              <a:t>Aktif dinlemede izlenmesi gereken yol;</a:t>
            </a:r>
          </a:p>
          <a:p>
            <a:pPr>
              <a:spcBef>
                <a:spcPts val="1800"/>
              </a:spcBef>
            </a:pPr>
            <a:r>
              <a:rPr lang="tr-TR" sz="2800" dirty="0" smtClean="0"/>
              <a:t>- Dinlenilen kişi anlatımının açık olması için desteklenmeli (ne dediğini tam olarak anlayamadım? Gibi sorular sorulmalı)</a:t>
            </a:r>
          </a:p>
          <a:p>
            <a:pPr>
              <a:spcBef>
                <a:spcPts val="1800"/>
              </a:spcBef>
            </a:pPr>
            <a:r>
              <a:rPr lang="tr-TR" sz="2800" dirty="0" smtClean="0"/>
              <a:t>- Dinlenilen kişinin söyledikleri zaman zaman kısaca tekrar edilmeli ya da dinleyici tarafından özetlenmeli (demek böyle oldu vb.)</a:t>
            </a:r>
          </a:p>
          <a:p>
            <a:pPr>
              <a:spcBef>
                <a:spcPts val="1800"/>
              </a:spcBef>
            </a:pPr>
            <a:r>
              <a:rPr lang="tr-TR" sz="2800" dirty="0" smtClean="0"/>
              <a:t>- Dinlenilen kişinin duyguları yansıtılmalı (bu durum seni biraz üzmüş vb.)</a:t>
            </a:r>
          </a:p>
        </p:txBody>
      </p:sp>
    </p:spTree>
    <p:extLst>
      <p:ext uri="{BB962C8B-B14F-4D97-AF65-F5344CB8AC3E}">
        <p14:creationId xmlns:p14="http://schemas.microsoft.com/office/powerpoint/2010/main" val="801522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marL="0" indent="0">
              <a:spcBef>
                <a:spcPts val="1800"/>
              </a:spcBef>
              <a:buNone/>
            </a:pPr>
            <a:r>
              <a:rPr lang="tr-TR" sz="2800" dirty="0" smtClean="0"/>
              <a:t>Aktif dinlemenin koşullarına gelindiğinde;</a:t>
            </a:r>
          </a:p>
          <a:p>
            <a:pPr>
              <a:spcBef>
                <a:spcPts val="1800"/>
              </a:spcBef>
              <a:buFontTx/>
              <a:buChar char="-"/>
            </a:pPr>
            <a:r>
              <a:rPr lang="tr-TR" sz="2800" dirty="0" smtClean="0"/>
              <a:t>Aktif dinleme becerisine sahip olmak</a:t>
            </a:r>
          </a:p>
          <a:p>
            <a:pPr>
              <a:spcBef>
                <a:spcPts val="1800"/>
              </a:spcBef>
              <a:buFontTx/>
              <a:buChar char="-"/>
            </a:pPr>
            <a:r>
              <a:rPr lang="tr-TR" sz="2800" dirty="0" smtClean="0"/>
              <a:t>Konuşanın beden dilini okumak</a:t>
            </a:r>
          </a:p>
          <a:p>
            <a:pPr>
              <a:spcBef>
                <a:spcPts val="1800"/>
              </a:spcBef>
              <a:buFontTx/>
              <a:buChar char="-"/>
            </a:pPr>
            <a:r>
              <a:rPr lang="tr-TR" sz="2800" dirty="0" smtClean="0"/>
              <a:t>Olayın bütünü ile ilgilenmek</a:t>
            </a:r>
          </a:p>
          <a:p>
            <a:pPr>
              <a:spcBef>
                <a:spcPts val="1800"/>
              </a:spcBef>
              <a:buFontTx/>
              <a:buChar char="-"/>
            </a:pPr>
            <a:r>
              <a:rPr lang="tr-TR" sz="2800" dirty="0" smtClean="0"/>
              <a:t>Aktif dinleme becerilerini uygun durumlarda ve uygun zamanda kullanmak</a:t>
            </a:r>
          </a:p>
        </p:txBody>
      </p:sp>
    </p:spTree>
    <p:extLst>
      <p:ext uri="{BB962C8B-B14F-4D97-AF65-F5344CB8AC3E}">
        <p14:creationId xmlns:p14="http://schemas.microsoft.com/office/powerpoint/2010/main" val="2613414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lnSpcReduction="10000"/>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marL="0" indent="0">
              <a:spcBef>
                <a:spcPts val="1800"/>
              </a:spcBef>
              <a:buNone/>
            </a:pPr>
            <a:r>
              <a:rPr lang="tr-TR" sz="2800" dirty="0" smtClean="0"/>
              <a:t>Aktif dinlemenin koşullarına gelindiğinde;</a:t>
            </a:r>
          </a:p>
          <a:p>
            <a:pPr>
              <a:spcBef>
                <a:spcPts val="1800"/>
              </a:spcBef>
              <a:buFontTx/>
              <a:buChar char="-"/>
            </a:pPr>
            <a:r>
              <a:rPr lang="tr-TR" sz="2800" dirty="0" smtClean="0"/>
              <a:t>Söyleneni gerçekten duymak istemek</a:t>
            </a:r>
          </a:p>
          <a:p>
            <a:pPr>
              <a:spcBef>
                <a:spcPts val="1800"/>
              </a:spcBef>
              <a:buFontTx/>
              <a:buChar char="-"/>
            </a:pPr>
            <a:r>
              <a:rPr lang="tr-TR" sz="2800" dirty="0" smtClean="0"/>
              <a:t>Aktif dinlemeyi karşı taraf kendini anlatmak istediğinde kullanmak</a:t>
            </a:r>
          </a:p>
          <a:p>
            <a:pPr>
              <a:spcBef>
                <a:spcPts val="1800"/>
              </a:spcBef>
              <a:buFontTx/>
              <a:buChar char="-"/>
            </a:pPr>
            <a:r>
              <a:rPr lang="tr-TR" sz="2800" dirty="0" smtClean="0"/>
              <a:t>Konuşana güvenmek</a:t>
            </a:r>
          </a:p>
          <a:p>
            <a:pPr>
              <a:spcBef>
                <a:spcPts val="1800"/>
              </a:spcBef>
              <a:buFontTx/>
              <a:buChar char="-"/>
            </a:pPr>
            <a:r>
              <a:rPr lang="tr-TR" sz="2800" dirty="0" smtClean="0"/>
              <a:t>Aktif dinlemeyi amacına uygun olarak kullanmak</a:t>
            </a:r>
          </a:p>
          <a:p>
            <a:pPr>
              <a:spcBef>
                <a:spcPts val="1800"/>
              </a:spcBef>
              <a:buFontTx/>
              <a:buChar char="-"/>
            </a:pPr>
            <a:r>
              <a:rPr lang="tr-TR" sz="2800" dirty="0" smtClean="0"/>
              <a:t>Konuşanın duygularına saygı duymak ve doğru model olmak</a:t>
            </a:r>
          </a:p>
        </p:txBody>
      </p:sp>
    </p:spTree>
    <p:extLst>
      <p:ext uri="{BB962C8B-B14F-4D97-AF65-F5344CB8AC3E}">
        <p14:creationId xmlns:p14="http://schemas.microsoft.com/office/powerpoint/2010/main" val="3606059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marL="0" indent="0">
              <a:spcBef>
                <a:spcPts val="1800"/>
              </a:spcBef>
              <a:buNone/>
            </a:pPr>
            <a:r>
              <a:rPr lang="tr-TR" sz="2800" dirty="0" smtClean="0"/>
              <a:t>Aktif dinlemenin faydalarına gelindiğinde;</a:t>
            </a:r>
          </a:p>
          <a:p>
            <a:pPr>
              <a:spcBef>
                <a:spcPts val="1800"/>
              </a:spcBef>
              <a:buFontTx/>
              <a:buChar char="-"/>
            </a:pPr>
            <a:r>
              <a:rPr lang="tr-TR" sz="2800" dirty="0" smtClean="0"/>
              <a:t>Duyguların açıkça ifade edilmesini sağlar</a:t>
            </a:r>
          </a:p>
          <a:p>
            <a:pPr>
              <a:spcBef>
                <a:spcPts val="1800"/>
              </a:spcBef>
              <a:buFontTx/>
              <a:buChar char="-"/>
            </a:pPr>
            <a:r>
              <a:rPr lang="tr-TR" sz="2800" dirty="0" smtClean="0"/>
              <a:t>Konuşan kişi değer gördüğünü sevildiğini ve kabul edildiğini hisseder</a:t>
            </a:r>
          </a:p>
          <a:p>
            <a:pPr>
              <a:spcBef>
                <a:spcPts val="1800"/>
              </a:spcBef>
              <a:buFontTx/>
              <a:buChar char="-"/>
            </a:pPr>
            <a:r>
              <a:rPr lang="tr-TR" sz="2800" dirty="0" smtClean="0"/>
              <a:t>Konuşan ve dinleyen arasında sıcak bir ilişki gelişir.</a:t>
            </a:r>
          </a:p>
          <a:p>
            <a:pPr>
              <a:spcBef>
                <a:spcPts val="1800"/>
              </a:spcBef>
              <a:buFontTx/>
              <a:buChar char="-"/>
            </a:pPr>
            <a:r>
              <a:rPr lang="tr-TR" sz="2800" dirty="0" smtClean="0"/>
              <a:t>Sorunları çözmek kolaylaşır</a:t>
            </a:r>
          </a:p>
        </p:txBody>
      </p:sp>
    </p:spTree>
    <p:extLst>
      <p:ext uri="{BB962C8B-B14F-4D97-AF65-F5344CB8AC3E}">
        <p14:creationId xmlns:p14="http://schemas.microsoft.com/office/powerpoint/2010/main" val="14454227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p>
          <a:p>
            <a:pPr>
              <a:spcBef>
                <a:spcPts val="1800"/>
              </a:spcBef>
            </a:pPr>
            <a:r>
              <a:rPr lang="tr-TR" sz="2800" b="1" i="1" dirty="0" smtClean="0"/>
              <a:t>3. Aktif/Etkin </a:t>
            </a:r>
            <a:r>
              <a:rPr lang="tr-TR" sz="2800" b="1" i="1" dirty="0"/>
              <a:t>dinleme</a:t>
            </a:r>
            <a:r>
              <a:rPr lang="tr-TR" sz="2800" b="1" i="1" dirty="0" smtClean="0"/>
              <a:t>:</a:t>
            </a:r>
          </a:p>
          <a:p>
            <a:pPr>
              <a:spcBef>
                <a:spcPts val="1800"/>
              </a:spcBef>
              <a:buFontTx/>
              <a:buChar char="-"/>
            </a:pPr>
            <a:r>
              <a:rPr lang="tr-TR" sz="2800" dirty="0" smtClean="0"/>
              <a:t>Gerçek sorunların ortaya çıkması kolaylaşır</a:t>
            </a:r>
          </a:p>
          <a:p>
            <a:pPr>
              <a:spcBef>
                <a:spcPts val="1800"/>
              </a:spcBef>
              <a:buFontTx/>
              <a:buChar char="-"/>
            </a:pPr>
            <a:r>
              <a:rPr lang="tr-TR" sz="2800" dirty="0" smtClean="0"/>
              <a:t>Kişinin özgüveni artar</a:t>
            </a:r>
          </a:p>
          <a:p>
            <a:pPr>
              <a:spcBef>
                <a:spcPts val="1800"/>
              </a:spcBef>
              <a:buFontTx/>
              <a:buChar char="-"/>
            </a:pPr>
            <a:endParaRPr lang="tr-TR" sz="2800" dirty="0" smtClean="0"/>
          </a:p>
        </p:txBody>
      </p:sp>
    </p:spTree>
    <p:extLst>
      <p:ext uri="{BB962C8B-B14F-4D97-AF65-F5344CB8AC3E}">
        <p14:creationId xmlns:p14="http://schemas.microsoft.com/office/powerpoint/2010/main" val="1106435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 </a:t>
            </a:r>
          </a:p>
          <a:p>
            <a:pPr>
              <a:spcBef>
                <a:spcPts val="1800"/>
              </a:spcBef>
            </a:pPr>
            <a:r>
              <a:rPr lang="tr-TR" sz="2800" dirty="0" smtClean="0"/>
              <a:t>Sözlü iletişim sürecinin vazgeçilmez bir ögesi olan dinleme kavramının tanımına bakılacak olduğunda;</a:t>
            </a:r>
          </a:p>
          <a:p>
            <a:pPr>
              <a:spcBef>
                <a:spcPts val="1800"/>
              </a:spcBef>
            </a:pPr>
            <a:r>
              <a:rPr lang="tr-TR" sz="2800" dirty="0" smtClean="0"/>
              <a:t>Dinleme, görüntülerin ve seslerin farkında olarak bu uyaranlara dikkati verme ile başlayan, belirli işitsel uyaranların tanınması ile devam eden ve bu işaretlerin anlamlandırılması ile son bulan süreç olarak tanımlanır.</a:t>
            </a:r>
          </a:p>
        </p:txBody>
      </p:sp>
    </p:spTree>
    <p:extLst>
      <p:ext uri="{BB962C8B-B14F-4D97-AF65-F5344CB8AC3E}">
        <p14:creationId xmlns:p14="http://schemas.microsoft.com/office/powerpoint/2010/main" val="8058533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689882"/>
            <a:ext cx="10515600" cy="4808257"/>
          </a:xfrm>
        </p:spPr>
        <p:txBody>
          <a:bodyPr>
            <a:normAutofit/>
          </a:bodyPr>
          <a:lstStyle/>
          <a:p>
            <a:pPr>
              <a:spcBef>
                <a:spcPts val="1800"/>
              </a:spcBef>
            </a:pPr>
            <a:r>
              <a:rPr lang="tr-TR" sz="2800" b="1" dirty="0">
                <a:solidFill>
                  <a:schemeClr val="accent1">
                    <a:lumMod val="75000"/>
                  </a:schemeClr>
                </a:solidFill>
              </a:rPr>
              <a:t>İletişimi </a:t>
            </a:r>
            <a:r>
              <a:rPr lang="tr-TR" sz="2800" b="1" dirty="0" smtClean="0">
                <a:solidFill>
                  <a:schemeClr val="accent1">
                    <a:lumMod val="75000"/>
                  </a:schemeClr>
                </a:solidFill>
              </a:rPr>
              <a:t>olumsuz </a:t>
            </a:r>
            <a:r>
              <a:rPr lang="tr-TR" sz="2800" b="1" dirty="0">
                <a:solidFill>
                  <a:schemeClr val="accent1">
                    <a:lumMod val="75000"/>
                  </a:schemeClr>
                </a:solidFill>
              </a:rPr>
              <a:t>etkileyen dinleme biçimleri </a:t>
            </a:r>
            <a:r>
              <a:rPr lang="tr-TR" sz="2800" b="1" dirty="0" smtClean="0">
                <a:solidFill>
                  <a:schemeClr val="accent1">
                    <a:lumMod val="75000"/>
                  </a:schemeClr>
                </a:solidFill>
              </a:rPr>
              <a:t>:</a:t>
            </a:r>
          </a:p>
          <a:p>
            <a:pPr>
              <a:spcBef>
                <a:spcPts val="1800"/>
              </a:spcBef>
            </a:pPr>
            <a:r>
              <a:rPr lang="tr-TR" sz="2800" dirty="0" smtClean="0"/>
              <a:t>İletişimi olumsuz etkileyen dinleme biçimlerinde aslında kişi gerçekten dinlenilmez. Bu durumda iletişimi olumsuz etkileyen/engelleyen yöntemler kullanılır. </a:t>
            </a:r>
          </a:p>
          <a:p>
            <a:pPr>
              <a:spcBef>
                <a:spcPts val="1800"/>
              </a:spcBef>
            </a:pPr>
            <a:r>
              <a:rPr lang="tr-TR" sz="2800" dirty="0" smtClean="0"/>
              <a:t>Engelli dinleme, yok sayarak dinleme ya da reddederek dinleme olarak ifade edilebilir.</a:t>
            </a:r>
          </a:p>
          <a:p>
            <a:pPr>
              <a:spcBef>
                <a:spcPts val="1800"/>
              </a:spcBef>
            </a:pPr>
            <a:r>
              <a:rPr lang="tr-TR" sz="2800" dirty="0" smtClean="0"/>
              <a:t>Anlatılan duruma hemen teşhis koymak, öğüt vermek yargılamak, etiketlemek, söylediklerini önemsememek gibi bir çok ifade iletişimi olumsuz etkileyen engeller arasında yer almaktadır. Bu iletişim engellerine ilerleyen derslerde ayrıntılı bir şekilde yer verilecektir.</a:t>
            </a:r>
            <a:endParaRPr lang="tr-TR" sz="2800" dirty="0"/>
          </a:p>
          <a:p>
            <a:pPr>
              <a:spcBef>
                <a:spcPts val="1800"/>
              </a:spcBef>
              <a:buFontTx/>
              <a:buChar char="-"/>
            </a:pPr>
            <a:endParaRPr lang="tr-TR" sz="2800" dirty="0" smtClean="0"/>
          </a:p>
        </p:txBody>
      </p:sp>
    </p:spTree>
    <p:extLst>
      <p:ext uri="{BB962C8B-B14F-4D97-AF65-F5344CB8AC3E}">
        <p14:creationId xmlns:p14="http://schemas.microsoft.com/office/powerpoint/2010/main" val="619181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Konuşma:</a:t>
            </a:r>
          </a:p>
          <a:p>
            <a:pPr>
              <a:spcBef>
                <a:spcPts val="1800"/>
              </a:spcBef>
            </a:pPr>
            <a:r>
              <a:rPr lang="tr-TR" sz="2800" dirty="0" smtClean="0"/>
              <a:t>İletişim yollarının açık kalmasını sağlayan konuşma günlük hayat içerisinde en çok gerçekleştirilen eylemlerin başında gelmektedir.</a:t>
            </a:r>
          </a:p>
          <a:p>
            <a:pPr>
              <a:spcBef>
                <a:spcPts val="1800"/>
              </a:spcBef>
            </a:pPr>
            <a:r>
              <a:rPr lang="tr-TR" sz="2800" dirty="0" smtClean="0"/>
              <a:t>İnsanların kendilerini ifade etmek için kullandıkları en yaygın yöntem konuşmadır ve iyi bir dil becerisi gerektirmektedir.</a:t>
            </a:r>
          </a:p>
          <a:p>
            <a:pPr>
              <a:spcBef>
                <a:spcPts val="1800"/>
              </a:spcBef>
            </a:pPr>
            <a:r>
              <a:rPr lang="tr-TR" sz="2800" dirty="0" smtClean="0"/>
              <a:t>Konuşma, insanın zihnindeki duygu, düşünce ve bilgilerin sözcükler yolu ile aktarılması sürecidir. </a:t>
            </a:r>
          </a:p>
        </p:txBody>
      </p:sp>
    </p:spTree>
    <p:extLst>
      <p:ext uri="{BB962C8B-B14F-4D97-AF65-F5344CB8AC3E}">
        <p14:creationId xmlns:p14="http://schemas.microsoft.com/office/powerpoint/2010/main" val="17895060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Konuşma:</a:t>
            </a:r>
          </a:p>
          <a:p>
            <a:pPr>
              <a:spcBef>
                <a:spcPts val="1800"/>
              </a:spcBef>
            </a:pPr>
            <a:r>
              <a:rPr lang="tr-TR" sz="2800" dirty="0" smtClean="0"/>
              <a:t>Konuşma iletişim süreçlerindeki kaynağı iletiyi ve kanalı temsil eder. </a:t>
            </a:r>
          </a:p>
          <a:p>
            <a:pPr>
              <a:spcBef>
                <a:spcPts val="1800"/>
              </a:spcBef>
            </a:pPr>
            <a:r>
              <a:rPr lang="tr-TR" sz="2800" dirty="0" smtClean="0"/>
              <a:t>Konuşma yalnızca duygu ve düşüncelerin karşı tarafa aktarılmasını sağlamaz. Aynı zamanda yeni düşüncelerin oluşmasına da katkıda bulunur.</a:t>
            </a:r>
          </a:p>
          <a:p>
            <a:pPr>
              <a:spcBef>
                <a:spcPts val="1800"/>
              </a:spcBef>
            </a:pPr>
            <a:r>
              <a:rPr lang="tr-TR" sz="2800" dirty="0" smtClean="0"/>
              <a:t>Konuşmaya ilişkin gelişimsel süreç ortalama olarak okul çağında tamamlanır. Okul çağındaki bir çocuk dil gelişimini büyük bir oranda tamamlar, tam anlaşılır cümleler kurabilir ve karşı taraftan gelen mesajları çözebilir.</a:t>
            </a:r>
          </a:p>
        </p:txBody>
      </p:sp>
    </p:spTree>
    <p:extLst>
      <p:ext uri="{BB962C8B-B14F-4D97-AF65-F5344CB8AC3E}">
        <p14:creationId xmlns:p14="http://schemas.microsoft.com/office/powerpoint/2010/main" val="17815663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Konuşmanın nitelikleri ve türleri:</a:t>
            </a:r>
          </a:p>
          <a:p>
            <a:pPr>
              <a:spcBef>
                <a:spcPts val="1800"/>
              </a:spcBef>
            </a:pPr>
            <a:r>
              <a:rPr lang="tr-TR" sz="2800" dirty="0" smtClean="0"/>
              <a:t>Konuşmanın niteliğini;</a:t>
            </a:r>
          </a:p>
          <a:p>
            <a:pPr>
              <a:spcBef>
                <a:spcPts val="1800"/>
              </a:spcBef>
            </a:pPr>
            <a:r>
              <a:rPr lang="tr-TR" sz="2800" dirty="0" smtClean="0"/>
              <a:t>- Konuşmanın hızı</a:t>
            </a:r>
          </a:p>
          <a:p>
            <a:pPr>
              <a:spcBef>
                <a:spcPts val="1800"/>
              </a:spcBef>
            </a:pPr>
            <a:r>
              <a:rPr lang="tr-TR" sz="2800" dirty="0" smtClean="0"/>
              <a:t>- Sesin yüksekliği</a:t>
            </a:r>
          </a:p>
          <a:p>
            <a:pPr>
              <a:spcBef>
                <a:spcPts val="1800"/>
              </a:spcBef>
            </a:pPr>
            <a:r>
              <a:rPr lang="tr-TR" sz="2800" dirty="0" smtClean="0"/>
              <a:t>- Sesin kalitesi</a:t>
            </a:r>
          </a:p>
          <a:p>
            <a:pPr>
              <a:spcBef>
                <a:spcPts val="1800"/>
              </a:spcBef>
            </a:pPr>
            <a:r>
              <a:rPr lang="tr-TR" sz="2800" dirty="0" smtClean="0"/>
              <a:t>- Sesin tonu</a:t>
            </a:r>
          </a:p>
          <a:p>
            <a:pPr>
              <a:spcBef>
                <a:spcPts val="1800"/>
              </a:spcBef>
            </a:pPr>
            <a:r>
              <a:rPr lang="tr-TR" sz="2800" dirty="0" smtClean="0"/>
              <a:t>- Vokal dolgular belirler.</a:t>
            </a:r>
          </a:p>
        </p:txBody>
      </p:sp>
    </p:spTree>
    <p:extLst>
      <p:ext uri="{BB962C8B-B14F-4D97-AF65-F5344CB8AC3E}">
        <p14:creationId xmlns:p14="http://schemas.microsoft.com/office/powerpoint/2010/main" val="15560235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solidFill>
                  <a:schemeClr val="accent1">
                    <a:lumMod val="75000"/>
                  </a:schemeClr>
                </a:solidFill>
              </a:rPr>
              <a:t>Konuşmanın nitelikleri :</a:t>
            </a:r>
          </a:p>
          <a:p>
            <a:pPr>
              <a:spcBef>
                <a:spcPts val="1800"/>
              </a:spcBef>
            </a:pPr>
            <a:r>
              <a:rPr lang="tr-TR" sz="2800" b="1" dirty="0" smtClean="0"/>
              <a:t>Konuşmanın hızı </a:t>
            </a:r>
            <a:r>
              <a:rPr lang="tr-TR" sz="2800" dirty="0" smtClean="0"/>
              <a:t>mesajın anlaşılırlığını etkiler. </a:t>
            </a:r>
            <a:r>
              <a:rPr lang="tr-TR" sz="2800" b="1" dirty="0" smtClean="0"/>
              <a:t>Sesin yüksekliği </a:t>
            </a:r>
            <a:r>
              <a:rPr lang="tr-TR" sz="2800" dirty="0" smtClean="0"/>
              <a:t>ise karşı tarafın duyup anlayabileceği kadar yüksek, ancak rahatsız etmeyecek kadar düşük olmalıdır.</a:t>
            </a:r>
          </a:p>
          <a:p>
            <a:pPr>
              <a:spcBef>
                <a:spcPts val="1800"/>
              </a:spcBef>
            </a:pPr>
            <a:r>
              <a:rPr lang="tr-TR" sz="2800" b="1" dirty="0" smtClean="0"/>
              <a:t>Sesin kalitesi </a:t>
            </a:r>
            <a:r>
              <a:rPr lang="tr-TR" sz="2800" dirty="0" smtClean="0"/>
              <a:t>ise ritim, tempo, rezonans gibi artikülasyon özellikleri ile ilişkilidir ve sesin kalitesi karşı tarafa verilen güven duygusunu etkileyebilir. </a:t>
            </a:r>
            <a:r>
              <a:rPr lang="tr-TR" sz="2800" b="1" dirty="0" smtClean="0"/>
              <a:t>Sesin tonu </a:t>
            </a:r>
            <a:r>
              <a:rPr lang="tr-TR" sz="2800" dirty="0" smtClean="0"/>
              <a:t>ise doğrudan anlamla ilişkilidir.</a:t>
            </a:r>
            <a:r>
              <a:rPr lang="tr-TR" sz="2800" dirty="0"/>
              <a:t> Aynı cümleyi farklı tonlarda söylediğinizde bambaşka anlamlara gelebilir. </a:t>
            </a:r>
            <a:endParaRPr lang="tr-TR" sz="2800" dirty="0" smtClean="0"/>
          </a:p>
          <a:p>
            <a:pPr>
              <a:spcBef>
                <a:spcPts val="1800"/>
              </a:spcBef>
            </a:pPr>
            <a:r>
              <a:rPr lang="tr-TR" sz="2800" b="1" dirty="0" smtClean="0"/>
              <a:t>Vokal dolgular </a:t>
            </a:r>
            <a:r>
              <a:rPr lang="tr-TR" sz="2800" dirty="0" smtClean="0"/>
              <a:t>ise özellikle günlük yaşamda sözlü iletişimdeki boşlukları dolduran </a:t>
            </a:r>
            <a:r>
              <a:rPr lang="tr-TR" sz="2800" b="1" dirty="0" smtClean="0"/>
              <a:t>«</a:t>
            </a:r>
            <a:r>
              <a:rPr lang="tr-TR" sz="2800" b="1" dirty="0" err="1" smtClean="0"/>
              <a:t>hımmm</a:t>
            </a:r>
            <a:r>
              <a:rPr lang="tr-TR" sz="2800" b="1" dirty="0" smtClean="0"/>
              <a:t>, şey, </a:t>
            </a:r>
            <a:r>
              <a:rPr lang="tr-TR" sz="2800" b="1" dirty="0" err="1" smtClean="0"/>
              <a:t>eee</a:t>
            </a:r>
            <a:r>
              <a:rPr lang="tr-TR" sz="2800" b="1" dirty="0" smtClean="0"/>
              <a:t>» </a:t>
            </a:r>
            <a:r>
              <a:rPr lang="tr-TR" sz="2800" dirty="0" smtClean="0"/>
              <a:t>gibi sözcük ya da ünlemlerdir.</a:t>
            </a:r>
          </a:p>
        </p:txBody>
      </p:sp>
    </p:spTree>
    <p:extLst>
      <p:ext uri="{BB962C8B-B14F-4D97-AF65-F5344CB8AC3E}">
        <p14:creationId xmlns:p14="http://schemas.microsoft.com/office/powerpoint/2010/main" val="24230318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Er</a:t>
            </a:r>
            <a:r>
              <a:rPr lang="tr-TR" smtClean="0"/>
              <a:t>, S. </a:t>
            </a:r>
            <a:r>
              <a:rPr lang="tr-TR" dirty="0"/>
              <a:t>(2017). </a:t>
            </a:r>
            <a:r>
              <a:rPr lang="tr-TR" dirty="0" smtClean="0"/>
              <a:t>Çocuklarla İletişimde Dinleme ve Konuşma. </a:t>
            </a:r>
            <a:r>
              <a:rPr lang="tr-TR" dirty="0"/>
              <a:t>Çocuk ve İletişim. Ed.: Neriman Aral. Vize Yayıncılık, </a:t>
            </a:r>
            <a:r>
              <a:rPr lang="tr-TR" dirty="0" smtClean="0"/>
              <a:t>Ankara</a:t>
            </a:r>
          </a:p>
          <a:p>
            <a:r>
              <a:rPr lang="tr-TR" dirty="0" smtClean="0"/>
              <a:t>Ünal, F. </a:t>
            </a:r>
            <a:r>
              <a:rPr lang="tr-TR" dirty="0"/>
              <a:t>(2014). </a:t>
            </a:r>
            <a:r>
              <a:rPr lang="tr-TR" dirty="0" smtClean="0"/>
              <a:t>İletişimi Oluşturan Temel Koşullar ve İletişim Engelleri.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a:t>
            </a:r>
          </a:p>
          <a:p>
            <a:pPr>
              <a:spcBef>
                <a:spcPts val="1800"/>
              </a:spcBef>
            </a:pPr>
            <a:r>
              <a:rPr lang="tr-TR" sz="2800" dirty="0" smtClean="0"/>
              <a:t>İletişimde bağlantı kurmanın önemli bir ögesi olan dinleme bireyin iletişimde gelen mesajı iyi anlamasını ve yaşadığı topluma uyum göstermesini sağlar.</a:t>
            </a:r>
          </a:p>
          <a:p>
            <a:pPr>
              <a:spcBef>
                <a:spcPts val="1800"/>
              </a:spcBef>
            </a:pPr>
            <a:r>
              <a:rPr lang="tr-TR" sz="2800" dirty="0" smtClean="0"/>
              <a:t>Bilgi edinmenin, öğrenmenin ve anlamanın en temel yollarından biri de dinlemedir. Aynı zamanda sosyal yaşamdaki sağlıklı iletişimin de en önemli unsurudur.</a:t>
            </a:r>
          </a:p>
        </p:txBody>
      </p:sp>
    </p:spTree>
    <p:extLst>
      <p:ext uri="{BB962C8B-B14F-4D97-AF65-F5344CB8AC3E}">
        <p14:creationId xmlns:p14="http://schemas.microsoft.com/office/powerpoint/2010/main" val="2507113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a:t>
            </a:r>
          </a:p>
          <a:p>
            <a:pPr>
              <a:spcBef>
                <a:spcPts val="1800"/>
              </a:spcBef>
            </a:pPr>
            <a:r>
              <a:rPr lang="tr-TR" sz="2800" dirty="0" smtClean="0"/>
              <a:t>Dinlemenin içeriğinde ilgi, algı ve tepki verme olarak üç süreç bulunmaktadır. </a:t>
            </a:r>
          </a:p>
          <a:p>
            <a:pPr>
              <a:spcBef>
                <a:spcPts val="1800"/>
              </a:spcBef>
            </a:pPr>
            <a:r>
              <a:rPr lang="tr-TR" sz="2800" dirty="0" smtClean="0"/>
              <a:t>Dinleyici karşıdan gelecek olan mesaja ilgi göstermeli, mesajı algılamalı ve karşılığında bir tepki vermelidir. Buradaki tepki verme sürecinin olmaması durumunda dinleme süreci tamamlanmaz ve iletişim süreci yalnızca işitme ile sınırlı kalır.</a:t>
            </a:r>
          </a:p>
          <a:p>
            <a:pPr>
              <a:spcBef>
                <a:spcPts val="1800"/>
              </a:spcBef>
            </a:pPr>
            <a:r>
              <a:rPr lang="tr-TR" sz="2800" dirty="0" smtClean="0"/>
              <a:t>İşitme kişinin iradesinde olmayan bir süreçtir. İnsanın müdahalesi olmadan kulak aracılığı ile beyne giden sinyallerin hepsi işitmedir.</a:t>
            </a:r>
          </a:p>
        </p:txBody>
      </p:sp>
    </p:spTree>
    <p:extLst>
      <p:ext uri="{BB962C8B-B14F-4D97-AF65-F5344CB8AC3E}">
        <p14:creationId xmlns:p14="http://schemas.microsoft.com/office/powerpoint/2010/main" val="2998421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a:t>
            </a:r>
          </a:p>
          <a:p>
            <a:pPr>
              <a:spcBef>
                <a:spcPts val="1800"/>
              </a:spcBef>
            </a:pPr>
            <a:r>
              <a:rPr lang="tr-TR" sz="2800" dirty="0" smtClean="0"/>
              <a:t>Ancak dinleme dediğimizde işin içerisinde bir de anlamlandırma süreci girmektedir.</a:t>
            </a:r>
          </a:p>
          <a:p>
            <a:pPr>
              <a:spcBef>
                <a:spcPts val="1800"/>
              </a:spcBef>
            </a:pPr>
            <a:r>
              <a:rPr lang="tr-TR" sz="2800" dirty="0" smtClean="0"/>
              <a:t>İletişim sürecinde dinlemenin farklı çeşitleri bulunmaktadır. Bunlar;</a:t>
            </a:r>
          </a:p>
          <a:p>
            <a:pPr>
              <a:spcBef>
                <a:spcPts val="1800"/>
              </a:spcBef>
            </a:pPr>
            <a:r>
              <a:rPr lang="tr-TR" sz="2800" dirty="0" smtClean="0"/>
              <a:t>- İletişimi olumlu etkileyen dinleme biçimleri</a:t>
            </a:r>
          </a:p>
          <a:p>
            <a:pPr>
              <a:spcBef>
                <a:spcPts val="1800"/>
              </a:spcBef>
            </a:pPr>
            <a:r>
              <a:rPr lang="tr-TR" sz="2800" dirty="0" smtClean="0"/>
              <a:t>- İletişimi olumsuz etkileyen dinleme biçimleri</a:t>
            </a:r>
          </a:p>
          <a:p>
            <a:pPr>
              <a:spcBef>
                <a:spcPts val="1800"/>
              </a:spcBef>
            </a:pPr>
            <a:r>
              <a:rPr lang="tr-TR" sz="2800" dirty="0" smtClean="0"/>
              <a:t>Şeklinde iki başlık altında toplanmaktadır. </a:t>
            </a:r>
          </a:p>
        </p:txBody>
      </p:sp>
    </p:spTree>
    <p:extLst>
      <p:ext uri="{BB962C8B-B14F-4D97-AF65-F5344CB8AC3E}">
        <p14:creationId xmlns:p14="http://schemas.microsoft.com/office/powerpoint/2010/main" val="4012036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solidFill>
                  <a:schemeClr val="accent1">
                    <a:lumMod val="75000"/>
                  </a:schemeClr>
                </a:solidFill>
              </a:rPr>
              <a:t>Dinleme:</a:t>
            </a:r>
          </a:p>
          <a:p>
            <a:pPr>
              <a:spcBef>
                <a:spcPts val="1800"/>
              </a:spcBef>
            </a:pPr>
            <a:r>
              <a:rPr lang="tr-TR" sz="2800" dirty="0" smtClean="0"/>
              <a:t>İletişimi olumlu etkileyen dinleme biçimleri ise;</a:t>
            </a:r>
          </a:p>
          <a:p>
            <a:pPr>
              <a:spcBef>
                <a:spcPts val="1800"/>
              </a:spcBef>
            </a:pPr>
            <a:r>
              <a:rPr lang="tr-TR" sz="2800" dirty="0" smtClean="0"/>
              <a:t>- Etkin bedensel dinleme</a:t>
            </a:r>
          </a:p>
          <a:p>
            <a:pPr>
              <a:spcBef>
                <a:spcPts val="1800"/>
              </a:spcBef>
            </a:pPr>
            <a:r>
              <a:rPr lang="tr-TR" sz="2800" dirty="0" smtClean="0"/>
              <a:t>- Edilgin dinleme</a:t>
            </a:r>
          </a:p>
          <a:p>
            <a:pPr>
              <a:spcBef>
                <a:spcPts val="1800"/>
              </a:spcBef>
            </a:pPr>
            <a:r>
              <a:rPr lang="tr-TR" sz="2800" dirty="0" smtClean="0"/>
              <a:t>- Aktif/Etkin dinleme</a:t>
            </a:r>
          </a:p>
          <a:p>
            <a:pPr>
              <a:spcBef>
                <a:spcPts val="1800"/>
              </a:spcBef>
            </a:pPr>
            <a:r>
              <a:rPr lang="tr-TR" sz="2800" dirty="0" smtClean="0"/>
              <a:t>Şeklinde ayrıca sınıflandırılmaktadır.</a:t>
            </a:r>
          </a:p>
        </p:txBody>
      </p:sp>
    </p:spTree>
    <p:extLst>
      <p:ext uri="{BB962C8B-B14F-4D97-AF65-F5344CB8AC3E}">
        <p14:creationId xmlns:p14="http://schemas.microsoft.com/office/powerpoint/2010/main" val="153830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r>
              <a:rPr lang="tr-TR" sz="2800" b="1" dirty="0" smtClean="0">
                <a:solidFill>
                  <a:schemeClr val="accent1">
                    <a:lumMod val="75000"/>
                  </a:schemeClr>
                </a:solidFill>
              </a:rPr>
              <a:t>:</a:t>
            </a:r>
          </a:p>
          <a:p>
            <a:pPr>
              <a:spcBef>
                <a:spcPts val="1800"/>
              </a:spcBef>
            </a:pPr>
            <a:r>
              <a:rPr lang="tr-TR" sz="2800" b="1" i="1" dirty="0" smtClean="0"/>
              <a:t>1. Etkin bedensel dinleme: </a:t>
            </a:r>
          </a:p>
          <a:p>
            <a:pPr>
              <a:spcBef>
                <a:spcPts val="1800"/>
              </a:spcBef>
            </a:pPr>
            <a:r>
              <a:rPr lang="tr-TR" sz="2800" dirty="0" smtClean="0"/>
              <a:t>Dinleyici iletişim kurduğu kişinin hem sözel hem de sözel olmayan mesajlarını dikkate alır. Aynı </a:t>
            </a:r>
            <a:r>
              <a:rPr lang="tr-TR" sz="2800" dirty="0" err="1" smtClean="0"/>
              <a:t>zmaanda</a:t>
            </a:r>
            <a:r>
              <a:rPr lang="tr-TR" sz="2800" dirty="0" smtClean="0"/>
              <a:t> dinleyici de karşı tarafa dinlediğini ve anladığını belirten uygun bedensel mesajlarla cevap verir. Bu süreçte sözlü mesajlarla beden ile verilen mesajlar arasındaki uyum çok önemlidir. </a:t>
            </a:r>
          </a:p>
          <a:p>
            <a:pPr>
              <a:spcBef>
                <a:spcPts val="1800"/>
              </a:spcBef>
            </a:pPr>
            <a:r>
              <a:rPr lang="tr-TR" sz="2800" dirty="0" smtClean="0"/>
              <a:t>Aynı zamanda etkin bedensel dinleme sayesinde dinleyici karşı tarafa onu aktif olarak dinlediği mesajını verir.</a:t>
            </a:r>
          </a:p>
        </p:txBody>
      </p:sp>
    </p:spTree>
    <p:extLst>
      <p:ext uri="{BB962C8B-B14F-4D97-AF65-F5344CB8AC3E}">
        <p14:creationId xmlns:p14="http://schemas.microsoft.com/office/powerpoint/2010/main" val="944118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r>
              <a:rPr lang="tr-TR" sz="2800" b="1" dirty="0" smtClean="0">
                <a:solidFill>
                  <a:schemeClr val="accent1">
                    <a:lumMod val="75000"/>
                  </a:schemeClr>
                </a:solidFill>
              </a:rPr>
              <a:t>:</a:t>
            </a:r>
          </a:p>
          <a:p>
            <a:pPr>
              <a:spcBef>
                <a:spcPts val="1800"/>
              </a:spcBef>
            </a:pPr>
            <a:r>
              <a:rPr lang="tr-TR" sz="2800" b="1" i="1" dirty="0" smtClean="0"/>
              <a:t>Etkin bedensel dinleme: </a:t>
            </a:r>
            <a:endParaRPr lang="tr-TR" sz="2800" b="1" i="1" dirty="0"/>
          </a:p>
          <a:p>
            <a:pPr>
              <a:spcBef>
                <a:spcPts val="1800"/>
              </a:spcBef>
            </a:pPr>
            <a:r>
              <a:rPr lang="tr-TR" sz="2800" dirty="0" smtClean="0"/>
              <a:t>Aktif dinlemenin en önemli şartlarından biri bedenen dinleme pozisyonuna geçmektir. </a:t>
            </a:r>
          </a:p>
          <a:p>
            <a:pPr>
              <a:spcBef>
                <a:spcPts val="1800"/>
              </a:spcBef>
            </a:pPr>
            <a:r>
              <a:rPr lang="tr-TR" sz="2800" b="1" dirty="0" smtClean="0"/>
              <a:t>Bedenen dinleme pozisyonunda;</a:t>
            </a:r>
          </a:p>
          <a:p>
            <a:pPr>
              <a:spcBef>
                <a:spcPts val="1800"/>
              </a:spcBef>
            </a:pPr>
            <a:r>
              <a:rPr lang="tr-TR" sz="2800" b="1" dirty="0" smtClean="0"/>
              <a:t>Beden duruşu</a:t>
            </a:r>
            <a:r>
              <a:rPr lang="tr-TR" sz="2800" dirty="0" smtClean="0"/>
              <a:t>, rahat, doğal ve karşı taraf ile ilgilenmek için uygun olmalıdır. Dinlenilen kişinin yüzene dönülerek durulmalıdır. Karşı tarafa dönük olmak dinlemeye açık olunduğunun bir işaretidir.</a:t>
            </a:r>
          </a:p>
        </p:txBody>
      </p:sp>
    </p:spTree>
    <p:extLst>
      <p:ext uri="{BB962C8B-B14F-4D97-AF65-F5344CB8AC3E}">
        <p14:creationId xmlns:p14="http://schemas.microsoft.com/office/powerpoint/2010/main" val="2258165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İLETİŞİMDE DİNLEME VE KONUŞMA</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solidFill>
                  <a:schemeClr val="accent1">
                    <a:lumMod val="75000"/>
                  </a:schemeClr>
                </a:solidFill>
              </a:rPr>
              <a:t>İletişimi olumlu etkileyen dinleme biçimleri </a:t>
            </a:r>
            <a:r>
              <a:rPr lang="tr-TR" sz="2800" b="1" dirty="0" smtClean="0">
                <a:solidFill>
                  <a:schemeClr val="accent1">
                    <a:lumMod val="75000"/>
                  </a:schemeClr>
                </a:solidFill>
              </a:rPr>
              <a:t>:</a:t>
            </a:r>
          </a:p>
          <a:p>
            <a:pPr>
              <a:spcBef>
                <a:spcPts val="1800"/>
              </a:spcBef>
            </a:pPr>
            <a:r>
              <a:rPr lang="tr-TR" sz="2800" b="1" dirty="0" smtClean="0"/>
              <a:t>Göz ilişkisi, </a:t>
            </a:r>
            <a:r>
              <a:rPr lang="tr-TR" sz="2800" dirty="0" smtClean="0"/>
              <a:t>göz teması kurmak bireylerin karşılıklı olarak birbirlerini daha iyi anlaması açısından önemlidir. Göz göze sürdürülen iletişim karşılıklı olarak ilgiyi açıklarken, </a:t>
            </a:r>
            <a:r>
              <a:rPr lang="tr-TR" sz="2800" dirty="0"/>
              <a:t>i</a:t>
            </a:r>
            <a:r>
              <a:rPr lang="tr-TR" sz="2800" dirty="0" smtClean="0"/>
              <a:t>letişimde gözlerin birbirinden kaçırılması bir şeyler saklandığını açıklayabilir. </a:t>
            </a:r>
          </a:p>
          <a:p>
            <a:pPr>
              <a:spcBef>
                <a:spcPts val="1800"/>
              </a:spcBef>
            </a:pPr>
            <a:r>
              <a:rPr lang="tr-TR" sz="2800" b="1" dirty="0" smtClean="0"/>
              <a:t>Yüz ifadesi</a:t>
            </a:r>
            <a:r>
              <a:rPr lang="tr-TR" sz="2800" dirty="0" smtClean="0"/>
              <a:t>, sıcak bir yüz ifadesi iletişimi kolaylaştırırken donuk ve ifadesiz görünmek iletişimi olumsuz yönde etkiler.</a:t>
            </a:r>
          </a:p>
        </p:txBody>
      </p:sp>
    </p:spTree>
    <p:extLst>
      <p:ext uri="{BB962C8B-B14F-4D97-AF65-F5344CB8AC3E}">
        <p14:creationId xmlns:p14="http://schemas.microsoft.com/office/powerpoint/2010/main" val="2940647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2271</TotalTime>
  <Words>1532</Words>
  <Application>Microsoft Office PowerPoint</Application>
  <PresentationFormat>Geniş ekran</PresentationFormat>
  <Paragraphs>145</Paragraphs>
  <Slides>25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25</vt:i4>
      </vt:variant>
    </vt:vector>
  </HeadingPairs>
  <TitlesOfParts>
    <vt:vector size="28" baseType="lpstr">
      <vt:lpstr>Calibri</vt:lpstr>
      <vt:lpstr>Calibri Light</vt:lpstr>
      <vt:lpstr>Geçmişe bakış</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İLETİŞİMDE DİNLEME VE KONUŞMA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211</cp:revision>
  <dcterms:created xsi:type="dcterms:W3CDTF">2020-08-13T09:39:35Z</dcterms:created>
  <dcterms:modified xsi:type="dcterms:W3CDTF">2020-12-09T19:18:43Z</dcterms:modified>
</cp:coreProperties>
</file>