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42" r:id="rId2"/>
  </p:sldMasterIdLst>
  <p:sldIdLst>
    <p:sldId id="301" r:id="rId3"/>
    <p:sldId id="302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95" r:id="rId15"/>
    <p:sldId id="282" r:id="rId16"/>
    <p:sldId id="283" r:id="rId17"/>
    <p:sldId id="284" r:id="rId18"/>
    <p:sldId id="292" r:id="rId19"/>
    <p:sldId id="299" r:id="rId20"/>
    <p:sldId id="290" r:id="rId21"/>
    <p:sldId id="297" r:id="rId22"/>
    <p:sldId id="291" r:id="rId23"/>
    <p:sldId id="293" r:id="rId24"/>
    <p:sldId id="294" r:id="rId25"/>
    <p:sldId id="296" r:id="rId26"/>
    <p:sldId id="298" r:id="rId27"/>
    <p:sldId id="285" r:id="rId28"/>
    <p:sldId id="300" r:id="rId29"/>
    <p:sldId id="288" r:id="rId30"/>
    <p:sldId id="289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55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505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83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582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297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25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242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686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573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667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3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5333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6294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867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42500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8657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91186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8736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7550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32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95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84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30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90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96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18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87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410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&#287;itimbirligi.com/e&#287;itim-tar333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&#252;rriyet.com.tr/haberarsiv1118/korkulan-oldu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368547" y="1987714"/>
            <a:ext cx="110228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/>
              <a:t>ARAŞTIRMA-NİTEL </a:t>
            </a:r>
            <a:r>
              <a:rPr lang="en-US" sz="4000" dirty="0"/>
              <a:t>ARAŞTIRMA </a:t>
            </a:r>
            <a:endParaRPr lang="tr-TR" sz="4000" dirty="0"/>
          </a:p>
          <a:p>
            <a:pPr algn="ctr"/>
            <a:r>
              <a:rPr lang="en-US" sz="4000" dirty="0"/>
              <a:t>HAYRİYE ERBAŞ</a:t>
            </a:r>
          </a:p>
        </p:txBody>
      </p:sp>
    </p:spTree>
    <p:extLst>
      <p:ext uri="{BB962C8B-B14F-4D97-AF65-F5344CB8AC3E}">
        <p14:creationId xmlns:p14="http://schemas.microsoft.com/office/powerpoint/2010/main" val="403173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dirty="0" smtClean="0"/>
              <a:t>Kaynak Gösterme (3)</a:t>
            </a:r>
            <a:endParaRPr lang="tr-TR" b="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68739" y="1052736"/>
            <a:ext cx="10617959" cy="5805264"/>
          </a:xfrm>
        </p:spPr>
        <p:txBody>
          <a:bodyPr>
            <a:normAutofit/>
          </a:bodyPr>
          <a:lstStyle/>
          <a:p>
            <a:r>
              <a:rPr lang="tr-TR" dirty="0" smtClean="0"/>
              <a:t>Okuduğumuz yazar başka birinden bilgi aldıysa biz o kişiyi okumuş gibi yapmak yerine şöyle yaparız: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FF0000"/>
                </a:solidFill>
              </a:rPr>
              <a:t>….. (Marks’tan </a:t>
            </a:r>
            <a:r>
              <a:rPr lang="tr-TR" b="1" dirty="0" err="1" smtClean="0">
                <a:solidFill>
                  <a:srgbClr val="FF0000"/>
                </a:solidFill>
              </a:rPr>
              <a:t>akt</a:t>
            </a:r>
            <a:r>
              <a:rPr lang="tr-TR" b="1" dirty="0" smtClean="0">
                <a:solidFill>
                  <a:srgbClr val="FF0000"/>
                </a:solidFill>
              </a:rPr>
              <a:t>. Coşkun, 2013, s. 55).</a:t>
            </a: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</a:rPr>
              <a:t>	</a:t>
            </a:r>
            <a:r>
              <a:rPr lang="tr-TR" b="1" dirty="0" err="1" smtClean="0">
                <a:solidFill>
                  <a:srgbClr val="FF0000"/>
                </a:solidFill>
              </a:rPr>
              <a:t>Gramsci’ye</a:t>
            </a:r>
            <a:r>
              <a:rPr lang="tr-TR" b="1" dirty="0" smtClean="0">
                <a:solidFill>
                  <a:srgbClr val="FF0000"/>
                </a:solidFill>
              </a:rPr>
              <a:t> (</a:t>
            </a:r>
            <a:r>
              <a:rPr lang="tr-TR" b="1" dirty="0" err="1" smtClean="0">
                <a:solidFill>
                  <a:srgbClr val="FF0000"/>
                </a:solidFill>
              </a:rPr>
              <a:t>akt</a:t>
            </a:r>
            <a:r>
              <a:rPr lang="tr-TR" b="1" dirty="0" smtClean="0">
                <a:solidFill>
                  <a:srgbClr val="FF0000"/>
                </a:solidFill>
              </a:rPr>
              <a:t>. Coşkun, 2013, s. 30) göre…</a:t>
            </a:r>
          </a:p>
          <a:p>
            <a:r>
              <a:rPr lang="tr-TR" dirty="0" smtClean="0"/>
              <a:t>Bir düşünceyi birden fazla yazardan aldıysak: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Yaşlıların sosyal uyumunda ve hayata aktif katılımında en önemli etken </a:t>
            </a:r>
            <a:r>
              <a:rPr lang="tr-TR" dirty="0">
                <a:solidFill>
                  <a:srgbClr val="FF0000"/>
                </a:solidFill>
              </a:rPr>
              <a:t>toplumların yaşlılarına duyduğu saygıdır (Gönüllü </a:t>
            </a:r>
            <a:r>
              <a:rPr lang="tr-TR" dirty="0" err="1">
                <a:solidFill>
                  <a:srgbClr val="FF0000"/>
                </a:solidFill>
              </a:rPr>
              <a:t>Taşkesen</a:t>
            </a:r>
            <a:r>
              <a:rPr lang="tr-TR" dirty="0">
                <a:solidFill>
                  <a:srgbClr val="FF0000"/>
                </a:solidFill>
              </a:rPr>
              <a:t>, 2012, s. </a:t>
            </a:r>
            <a:r>
              <a:rPr lang="tr-TR" dirty="0" smtClean="0">
                <a:solidFill>
                  <a:srgbClr val="FF0000"/>
                </a:solidFill>
              </a:rPr>
              <a:t>11-13</a:t>
            </a:r>
            <a:r>
              <a:rPr lang="tr-TR" dirty="0">
                <a:solidFill>
                  <a:srgbClr val="FF0000"/>
                </a:solidFill>
              </a:rPr>
              <a:t>; Yapıcıoğlu, 2009, s. 8-9</a:t>
            </a:r>
            <a:r>
              <a:rPr lang="tr-TR" dirty="0" smtClean="0">
                <a:solidFill>
                  <a:srgbClr val="FF000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73822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Eserin yazarı belli değilse (Kurum)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6412" y="1417638"/>
            <a:ext cx="10194878" cy="51077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Örneğin;</a:t>
            </a: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Diğer bir kaynakta </a:t>
            </a:r>
            <a:r>
              <a:rPr lang="tr-TR" dirty="0" smtClean="0">
                <a:solidFill>
                  <a:srgbClr val="FF0000"/>
                </a:solidFill>
              </a:rPr>
              <a:t>(Ankara Üniversitesi, </a:t>
            </a:r>
            <a:r>
              <a:rPr lang="tr-TR" dirty="0">
                <a:solidFill>
                  <a:srgbClr val="FF0000"/>
                </a:solidFill>
              </a:rPr>
              <a:t>2008) belirtildiği gibi...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Kadın Eğitim </a:t>
            </a:r>
            <a:r>
              <a:rPr lang="tr-TR" dirty="0">
                <a:solidFill>
                  <a:srgbClr val="FF0000"/>
                </a:solidFill>
              </a:rPr>
              <a:t>Rehberi’nde </a:t>
            </a:r>
            <a:r>
              <a:rPr lang="tr-TR" dirty="0" smtClean="0">
                <a:solidFill>
                  <a:srgbClr val="FF0000"/>
                </a:solidFill>
              </a:rPr>
              <a:t>(KASAUM, 2003) </a:t>
            </a:r>
            <a:r>
              <a:rPr lang="tr-TR" dirty="0">
                <a:solidFill>
                  <a:srgbClr val="FF0000"/>
                </a:solidFill>
              </a:rPr>
              <a:t>belirtildiği gibi</a:t>
            </a:r>
            <a:r>
              <a:rPr lang="tr-TR" dirty="0" smtClean="0">
                <a:solidFill>
                  <a:srgbClr val="FF0000"/>
                </a:solidFill>
              </a:rPr>
              <a:t>...</a:t>
            </a:r>
          </a:p>
          <a:p>
            <a:r>
              <a:rPr lang="tr-TR" dirty="0">
                <a:solidFill>
                  <a:srgbClr val="FF0000"/>
                </a:solidFill>
              </a:rPr>
              <a:t>Habere göre (Hürriyet, 2017) kadın cinayet</a:t>
            </a:r>
            <a:r>
              <a:rPr lang="tr-TR" dirty="0" smtClean="0">
                <a:solidFill>
                  <a:srgbClr val="FF0000"/>
                </a:solidFill>
              </a:rPr>
              <a:t>…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Eğitim tarihinin göz ardı edilen unsurları bulunmaktadır (Eğitim Birliği, 2007).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smtClean="0"/>
              <a:t>Kaynakça:</a:t>
            </a:r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Ankara Üniversitesi (2008) Aile Eğitim Rehberi, Ankara: A.Ü. Yayınevi.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KASAUM (2003) Kadın Eğitim Rehberi, Ankara: Kadın Sorunları Araştırma ve Uygulama Merkezi.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Eğitim Birliği </a:t>
            </a:r>
            <a:r>
              <a:rPr lang="tr-TR" dirty="0">
                <a:solidFill>
                  <a:srgbClr val="FF0000"/>
                </a:solidFill>
              </a:rPr>
              <a:t>(2007). </a:t>
            </a:r>
            <a:r>
              <a:rPr lang="tr-TR" dirty="0" smtClean="0">
                <a:solidFill>
                  <a:srgbClr val="FF0000"/>
                </a:solidFill>
              </a:rPr>
              <a:t>Eğitimin Tarihi, 12 </a:t>
            </a:r>
            <a:r>
              <a:rPr lang="tr-TR" dirty="0">
                <a:solidFill>
                  <a:srgbClr val="FF0000"/>
                </a:solidFill>
              </a:rPr>
              <a:t>Ocak 2008 tarihinde </a:t>
            </a:r>
            <a:r>
              <a:rPr lang="tr-TR" dirty="0">
                <a:solidFill>
                  <a:srgbClr val="FF0000"/>
                </a:solidFill>
                <a:hlinkClick r:id="rId2"/>
              </a:rPr>
              <a:t>http://</a:t>
            </a:r>
            <a:r>
              <a:rPr lang="tr-TR" dirty="0" smtClean="0">
                <a:solidFill>
                  <a:srgbClr val="FF0000"/>
                </a:solidFill>
                <a:hlinkClick r:id="rId2"/>
              </a:rPr>
              <a:t>www.eğitimbirligi.com/eğitim-tar333</a:t>
            </a:r>
            <a:r>
              <a:rPr lang="tr-TR" dirty="0" smtClean="0">
                <a:solidFill>
                  <a:srgbClr val="FF0000"/>
                </a:solidFill>
              </a:rPr>
              <a:t> adresinden </a:t>
            </a:r>
            <a:r>
              <a:rPr lang="tr-TR" dirty="0">
                <a:solidFill>
                  <a:srgbClr val="FF0000"/>
                </a:solidFill>
              </a:rPr>
              <a:t>erişildi.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204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Eserin yazarı belli değilse (Kaynak Adı)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Alıntı </a:t>
            </a:r>
            <a:r>
              <a:rPr lang="tr-TR" dirty="0"/>
              <a:t>yaparken eserin adının ilk birkaç sözcüğü </a:t>
            </a:r>
            <a:r>
              <a:rPr lang="tr-TR" dirty="0" smtClean="0"/>
              <a:t>kullanılır</a:t>
            </a:r>
            <a:r>
              <a:rPr lang="tr-TR" dirty="0"/>
              <a:t>. Bu tür bir yapıta gönderme yapılırken kitabın adı eğik (italik) olarak yazılır ve </a:t>
            </a:r>
            <a:r>
              <a:rPr lang="tr-TR" dirty="0" smtClean="0"/>
              <a:t>ardından </a:t>
            </a:r>
            <a:r>
              <a:rPr lang="tr-TR" dirty="0"/>
              <a:t>tarih belirtilir: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Diğer bir kaynakta (Aile Eğitim Rehberi, 2008) belirtildiği gibi...</a:t>
            </a:r>
          </a:p>
          <a:p>
            <a:pPr marL="0" indent="0">
              <a:buNone/>
            </a:pPr>
            <a:r>
              <a:rPr lang="tr-TR" i="1" dirty="0">
                <a:solidFill>
                  <a:srgbClr val="FF0000"/>
                </a:solidFill>
              </a:rPr>
              <a:t>Aile Eğitim Rehberi</a:t>
            </a:r>
            <a:r>
              <a:rPr lang="tr-TR" dirty="0">
                <a:solidFill>
                  <a:srgbClr val="FF0000"/>
                </a:solidFill>
              </a:rPr>
              <a:t>’nde (2008) belirtildiği gibi</a:t>
            </a:r>
            <a:r>
              <a:rPr lang="tr-TR" dirty="0" smtClean="0">
                <a:solidFill>
                  <a:srgbClr val="FF0000"/>
                </a:solidFill>
              </a:rPr>
              <a:t>...</a:t>
            </a:r>
          </a:p>
          <a:p>
            <a:pPr marL="0" indent="0">
              <a:buNone/>
            </a:pPr>
            <a:r>
              <a:rPr lang="tr-TR" dirty="0" smtClean="0"/>
              <a:t>Kaynakça: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Aile Eğitim Rehberi (2008). Yer: Yayınevi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564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Gazete haberi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Bilimsel bir kaynak olarak değil ancak bir gösterge olarak kullanılabilir.</a:t>
            </a:r>
          </a:p>
          <a:p>
            <a:r>
              <a:rPr lang="tr-TR" dirty="0" smtClean="0"/>
              <a:t>Kaynakçada yıla ilaveten haber günü de yazılır.</a:t>
            </a:r>
          </a:p>
          <a:p>
            <a:r>
              <a:rPr lang="tr-TR" dirty="0" smtClean="0"/>
              <a:t>Yazarı belli ise diğer atıf biçimlerinde olduğu gibi.</a:t>
            </a:r>
          </a:p>
          <a:p>
            <a:r>
              <a:rPr lang="tr-TR" dirty="0" smtClean="0"/>
              <a:t>Yazarı belli değilse: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-Hürriyet Gazetesi’nin (2008</a:t>
            </a:r>
            <a:r>
              <a:rPr lang="tr-TR" dirty="0">
                <a:solidFill>
                  <a:srgbClr val="FF0000"/>
                </a:solidFill>
              </a:rPr>
              <a:t>) </a:t>
            </a:r>
            <a:r>
              <a:rPr lang="tr-TR" dirty="0" smtClean="0">
                <a:solidFill>
                  <a:srgbClr val="FF0000"/>
                </a:solidFill>
              </a:rPr>
              <a:t>haberine göre erkek öğrencilerin…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-Erkek öğrencilerin şiddet gördüğü tespit edilmiştir (Hürriyet Gazetesi, 2008).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smtClean="0"/>
              <a:t>Kaynakça: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Hürriyet Gazetesi (2008, 11 Ocak). Korkulan Oldu. 11.11.2016 tarihinde </a:t>
            </a:r>
            <a:r>
              <a:rPr lang="tr-TR" dirty="0" smtClean="0">
                <a:solidFill>
                  <a:srgbClr val="FF0000"/>
                </a:solidFill>
                <a:hlinkClick r:id="rId2"/>
              </a:rPr>
              <a:t>www.hürriyet.com.tr/haberarsiv1118/korkulan-oldu</a:t>
            </a:r>
            <a:r>
              <a:rPr lang="tr-TR" dirty="0" smtClean="0">
                <a:solidFill>
                  <a:srgbClr val="FF0000"/>
                </a:solidFill>
              </a:rPr>
              <a:t> adresinden erişildi.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13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Metin içi 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Walsh (</a:t>
            </a:r>
            <a:r>
              <a:rPr lang="tr-TR" dirty="0" smtClean="0">
                <a:solidFill>
                  <a:srgbClr val="FF0000"/>
                </a:solidFill>
              </a:rPr>
              <a:t>1998, s. 108) </a:t>
            </a:r>
            <a:r>
              <a:rPr lang="tr-TR" dirty="0">
                <a:solidFill>
                  <a:srgbClr val="FF0000"/>
                </a:solidFill>
              </a:rPr>
              <a:t>aile yılmazlığını, ailenin başa çıkma ve fonksiyonel bir </a:t>
            </a:r>
            <a:r>
              <a:rPr lang="tr-TR" dirty="0" smtClean="0">
                <a:solidFill>
                  <a:srgbClr val="FF0000"/>
                </a:solidFill>
              </a:rPr>
              <a:t>birliği olarak aktarmaktadır.</a:t>
            </a:r>
          </a:p>
          <a:p>
            <a:pPr marL="0" indent="0">
              <a:buNone/>
            </a:pPr>
            <a:r>
              <a:rPr lang="tr-TR" dirty="0" smtClean="0"/>
              <a:t>Sınır koymak için…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Walsh (</a:t>
            </a:r>
            <a:r>
              <a:rPr lang="tr-TR" dirty="0" smtClean="0">
                <a:solidFill>
                  <a:srgbClr val="FF0000"/>
                </a:solidFill>
              </a:rPr>
              <a:t>1998) </a:t>
            </a:r>
            <a:r>
              <a:rPr lang="tr-TR" dirty="0">
                <a:solidFill>
                  <a:srgbClr val="FF0000"/>
                </a:solidFill>
              </a:rPr>
              <a:t>aile yılmazlığını, ailenin başa çıkma ve fonksiyonel bir birliği olarak aktarmaktadır (s. 108).</a:t>
            </a:r>
          </a:p>
          <a:p>
            <a:pPr marL="0" indent="0">
              <a:buNone/>
            </a:pPr>
            <a:r>
              <a:rPr lang="tr-TR" dirty="0" smtClean="0"/>
              <a:t>Birden fazla sayfa…</a:t>
            </a: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İlişki </a:t>
            </a:r>
            <a:r>
              <a:rPr lang="tr-TR" dirty="0">
                <a:solidFill>
                  <a:srgbClr val="FF0000"/>
                </a:solidFill>
              </a:rPr>
              <a:t>içerisinde özgünlük, dürüstlük, kişinin tam olarak kendisini açmasıdır (Lopez &amp;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Rice, 2006, </a:t>
            </a:r>
            <a:r>
              <a:rPr lang="tr-TR" dirty="0" err="1">
                <a:solidFill>
                  <a:srgbClr val="FF0000"/>
                </a:solidFill>
              </a:rPr>
              <a:t>ss</a:t>
            </a:r>
            <a:r>
              <a:rPr lang="tr-TR" dirty="0">
                <a:solidFill>
                  <a:srgbClr val="FF0000"/>
                </a:solidFill>
              </a:rPr>
              <a:t>. 13-14).</a:t>
            </a:r>
          </a:p>
        </p:txBody>
      </p:sp>
    </p:spTree>
    <p:extLst>
      <p:ext uri="{BB962C8B-B14F-4D97-AF65-F5344CB8AC3E}">
        <p14:creationId xmlns:p14="http://schemas.microsoft.com/office/powerpoint/2010/main" val="2288763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1981200" y="1052736"/>
            <a:ext cx="8229600" cy="4032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	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323833" y="1268761"/>
            <a:ext cx="9730854" cy="5183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sz="29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Fenomenoloji</a:t>
            </a:r>
            <a:r>
              <a:rPr lang="tr-TR" sz="29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kesin olarak bildiğimiz şeylerin iç zihinsel izlenimlerimizden oluştuğunu (Gordon, 2015, s.674) bu anlamda da bilimsel bilgi[</a:t>
            </a:r>
            <a:r>
              <a:rPr lang="tr-TR" sz="29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nin</a:t>
            </a:r>
            <a:r>
              <a:rPr lang="tr-TR" sz="29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] öznel (</a:t>
            </a:r>
            <a:r>
              <a:rPr lang="tr-TR" sz="29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Dikeçligil</a:t>
            </a:r>
            <a:r>
              <a:rPr lang="tr-TR" sz="29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2006, s.36) olduğunu kabul eder. </a:t>
            </a:r>
            <a:r>
              <a:rPr lang="tr-TR" sz="2900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Kuhn’un</a:t>
            </a:r>
            <a:r>
              <a:rPr lang="tr-TR" sz="29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paradigma modeli</a:t>
            </a:r>
            <a:r>
              <a:rPr lang="tr-TR" sz="29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“belirli bir alanda çalışan bilim adamları topluluğunun…belirli fikirleri paylaşan bir kültürel topluluk oluşturduklarını” varsayarak “bilimin toplumsal </a:t>
            </a:r>
            <a:r>
              <a:rPr lang="tr-TR" sz="29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doğası’na</a:t>
            </a:r>
            <a:r>
              <a:rPr lang="tr-TR" sz="29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…dikkati çek[er]” (Gordon, 2015, s. 678-680). </a:t>
            </a:r>
            <a:r>
              <a:rPr lang="tr-TR" sz="29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Feminist epistemolojiler</a:t>
            </a:r>
            <a:r>
              <a:rPr lang="tr-TR" sz="29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genel hatlarıyla toplumsal cinsiyetin bilgi araştırmasıyla ilişkili bir kategori olduğunu düşünür (Tanesini, 2012, s.53). </a:t>
            </a:r>
            <a:endParaRPr lang="tr-TR" sz="2900" dirty="0">
              <a:solidFill>
                <a:prstClr val="black"/>
              </a:solidFill>
              <a:latin typeface="Times New Roman" panose="02020603050405020304" pitchFamily="18" charset="0"/>
              <a:ea typeface="Tw Cen MT" panose="020B06020201040206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564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dirty="0" smtClean="0"/>
              <a:t>Örnekler 2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1981200" y="1052736"/>
            <a:ext cx="8229600" cy="4032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	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491319" y="1268761"/>
            <a:ext cx="11136574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Üçüncü olarak, ilişkisel düşüncenin, süreçleri durağan durumlara indirgeyen düşünme biçimimizden kurtulma hedefine katılıyor (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Elias’tan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Emirbayer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2012)  ve bu akışkanlık içinde savrulmamak için,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Bourdieu’nün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(2010) ‘alan’ kavramına tutunmakta fayda görüyorum. Kavramın, toplumsal dünyanın salt özneler arası ilişkilere indirgenmesine bir karşı çıkış olduğu; alandaki nesnel ilişkiler ağının özneler arası ilişkilerde belirleyici olduğu düşünülmektedir (Kaya, </a:t>
            </a:r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2014c, 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 397). Esgin ve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Ceğin’e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(2015, s. 13) göre ilişkisel perspektif, toplumsal varlıkların diğerleriyle mukayese edildiklerinde mana kazanacağı varsayımından yola çıkar. </a:t>
            </a: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ea typeface="Tw Cen MT" panose="020B06020201040206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85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 kuralları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8680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 size gönderdiğim rapor taslağının en sonunda olan,</a:t>
            </a:r>
          </a:p>
          <a:p>
            <a:r>
              <a:rPr lang="tr-TR" dirty="0" smtClean="0"/>
              <a:t>Problem, Amaç, Yöntem ve Yaklaşım gibi bölümleri yazarken yararlandığımız ve,</a:t>
            </a:r>
          </a:p>
          <a:p>
            <a:r>
              <a:rPr lang="tr-TR" dirty="0" smtClean="0"/>
              <a:t>Metin içinde atıf yaptığımız (</a:t>
            </a:r>
            <a:r>
              <a:rPr lang="tr-TR" dirty="0" err="1" smtClean="0"/>
              <a:t>Soyad</a:t>
            </a:r>
            <a:r>
              <a:rPr lang="tr-TR" dirty="0" smtClean="0"/>
              <a:t>, Yıl, s. XX),</a:t>
            </a:r>
          </a:p>
          <a:p>
            <a:r>
              <a:rPr lang="tr-TR" dirty="0" smtClean="0"/>
              <a:t>Bilimsel eserlerin bir listesidir.</a:t>
            </a:r>
          </a:p>
          <a:p>
            <a:r>
              <a:rPr lang="tr-TR" dirty="0" smtClean="0"/>
              <a:t>Okuduğunuz tüm makale ve kitaplarda vardır,</a:t>
            </a:r>
          </a:p>
          <a:p>
            <a:r>
              <a:rPr lang="tr-TR" dirty="0" smtClean="0"/>
              <a:t>Şimdi açıp bir tanesinin arkasına bakabilirsiniz </a:t>
            </a:r>
            <a:r>
              <a:rPr lang="tr-TR" dirty="0" smtClean="0">
                <a:sym typeface="Wingdings" panose="05000000000000000000" pitchFamily="2" charset="2"/>
              </a:rPr>
              <a:t>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10237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9310" y="674556"/>
            <a:ext cx="10313233" cy="6056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Kitap</a:t>
            </a:r>
          </a:p>
          <a:p>
            <a:pPr marL="0" indent="0">
              <a:buNone/>
            </a:pPr>
            <a:r>
              <a:rPr lang="tr-TR" dirty="0" err="1" smtClean="0"/>
              <a:t>Soyad</a:t>
            </a:r>
            <a:r>
              <a:rPr lang="tr-TR" dirty="0" smtClean="0"/>
              <a:t>, A. (Yıl). </a:t>
            </a:r>
            <a:r>
              <a:rPr lang="tr-TR" i="1" dirty="0" smtClean="0"/>
              <a:t>Kitap Adı. </a:t>
            </a:r>
            <a:r>
              <a:rPr lang="tr-TR" dirty="0" smtClean="0"/>
              <a:t>(A. </a:t>
            </a:r>
            <a:r>
              <a:rPr lang="tr-TR" dirty="0" err="1" smtClean="0"/>
              <a:t>Soyad</a:t>
            </a:r>
            <a:r>
              <a:rPr lang="tr-TR" dirty="0" smtClean="0"/>
              <a:t>, Çev.) Şehir: Yayın evi.</a:t>
            </a:r>
          </a:p>
          <a:p>
            <a:pPr marL="0" indent="0">
              <a:buNone/>
            </a:pPr>
            <a:r>
              <a:rPr lang="tr-TR" dirty="0" err="1" smtClean="0"/>
              <a:t>Soyad</a:t>
            </a:r>
            <a:r>
              <a:rPr lang="tr-TR" dirty="0" smtClean="0"/>
              <a:t>, A. &amp; </a:t>
            </a:r>
            <a:r>
              <a:rPr lang="tr-TR" dirty="0" err="1" smtClean="0"/>
              <a:t>Soyad</a:t>
            </a:r>
            <a:r>
              <a:rPr lang="tr-TR" dirty="0" smtClean="0"/>
              <a:t>, A. (Yıl)……..</a:t>
            </a:r>
          </a:p>
          <a:p>
            <a:pPr marL="0" indent="0">
              <a:buNone/>
            </a:pPr>
            <a:r>
              <a:rPr lang="tr-TR" dirty="0" err="1" smtClean="0"/>
              <a:t>Soyad</a:t>
            </a:r>
            <a:r>
              <a:rPr lang="tr-TR" dirty="0" smtClean="0"/>
              <a:t>, A.; </a:t>
            </a:r>
            <a:r>
              <a:rPr lang="tr-TR" dirty="0" err="1" smtClean="0"/>
              <a:t>Soyad</a:t>
            </a:r>
            <a:r>
              <a:rPr lang="tr-TR" dirty="0" smtClean="0"/>
              <a:t>, A. &amp; </a:t>
            </a:r>
            <a:r>
              <a:rPr lang="tr-TR" dirty="0" err="1" smtClean="0"/>
              <a:t>Soyad</a:t>
            </a:r>
            <a:r>
              <a:rPr lang="tr-TR" dirty="0" smtClean="0"/>
              <a:t>, A. (Yıl)…….</a:t>
            </a:r>
          </a:p>
          <a:p>
            <a:pPr marL="0" indent="0">
              <a:buNone/>
            </a:pPr>
            <a:r>
              <a:rPr lang="tr-TR" u="sng" dirty="0" smtClean="0"/>
              <a:t>Örnek: 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2"/>
                </a:solidFill>
              </a:rPr>
              <a:t>Çabuklu</a:t>
            </a:r>
            <a:r>
              <a:rPr lang="tr-TR" dirty="0">
                <a:solidFill>
                  <a:schemeClr val="tx2"/>
                </a:solidFill>
              </a:rPr>
              <a:t>, Y. (2006). </a:t>
            </a:r>
            <a:r>
              <a:rPr lang="tr-TR" i="1" dirty="0">
                <a:solidFill>
                  <a:schemeClr val="tx2"/>
                </a:solidFill>
              </a:rPr>
              <a:t>Bedenin Farklı Halleri</a:t>
            </a:r>
            <a:r>
              <a:rPr lang="tr-TR" dirty="0">
                <a:solidFill>
                  <a:schemeClr val="tx2"/>
                </a:solidFill>
              </a:rPr>
              <a:t>. İstanbul: </a:t>
            </a:r>
            <a:r>
              <a:rPr lang="tr-TR" dirty="0" smtClean="0">
                <a:solidFill>
                  <a:schemeClr val="tx2"/>
                </a:solidFill>
              </a:rPr>
              <a:t>Kanat</a:t>
            </a:r>
          </a:p>
          <a:p>
            <a:pPr marL="0" indent="0">
              <a:buNone/>
            </a:pPr>
            <a:endParaRPr lang="tr-T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tr-TR" dirty="0" err="1" smtClean="0">
                <a:solidFill>
                  <a:schemeClr val="tx2"/>
                </a:solidFill>
              </a:rPr>
              <a:t>Powell</a:t>
            </a:r>
            <a:r>
              <a:rPr lang="tr-TR" dirty="0">
                <a:solidFill>
                  <a:schemeClr val="tx2"/>
                </a:solidFill>
              </a:rPr>
              <a:t>, </a:t>
            </a:r>
            <a:r>
              <a:rPr lang="tr-TR" dirty="0" smtClean="0">
                <a:solidFill>
                  <a:schemeClr val="tx2"/>
                </a:solidFill>
              </a:rPr>
              <a:t>C. </a:t>
            </a:r>
            <a:r>
              <a:rPr lang="tr-TR" dirty="0">
                <a:solidFill>
                  <a:schemeClr val="tx2"/>
                </a:solidFill>
              </a:rPr>
              <a:t>&amp; </a:t>
            </a:r>
            <a:r>
              <a:rPr lang="tr-TR" dirty="0" err="1">
                <a:solidFill>
                  <a:schemeClr val="tx2"/>
                </a:solidFill>
              </a:rPr>
              <a:t>Depelteau</a:t>
            </a:r>
            <a:r>
              <a:rPr lang="tr-TR" dirty="0">
                <a:solidFill>
                  <a:schemeClr val="tx2"/>
                </a:solidFill>
              </a:rPr>
              <a:t>, </a:t>
            </a:r>
            <a:r>
              <a:rPr lang="tr-TR" dirty="0" smtClean="0">
                <a:solidFill>
                  <a:schemeClr val="tx2"/>
                </a:solidFill>
              </a:rPr>
              <a:t>F. </a:t>
            </a:r>
            <a:r>
              <a:rPr lang="tr-TR" dirty="0">
                <a:solidFill>
                  <a:schemeClr val="tx2"/>
                </a:solidFill>
              </a:rPr>
              <a:t>(2015</a:t>
            </a:r>
            <a:r>
              <a:rPr lang="tr-TR" dirty="0" smtClean="0">
                <a:solidFill>
                  <a:schemeClr val="tx2"/>
                </a:solidFill>
              </a:rPr>
              <a:t>). </a:t>
            </a:r>
            <a:r>
              <a:rPr lang="tr-TR" i="1" dirty="0">
                <a:solidFill>
                  <a:schemeClr val="tx2"/>
                </a:solidFill>
              </a:rPr>
              <a:t>İlişkisel Sosyoloji Ontolojik ve Teorik </a:t>
            </a:r>
            <a:r>
              <a:rPr lang="tr-TR" i="1" dirty="0" smtClean="0">
                <a:solidFill>
                  <a:schemeClr val="tx2"/>
                </a:solidFill>
              </a:rPr>
              <a:t>Yönelimler</a:t>
            </a:r>
            <a:r>
              <a:rPr lang="tr-TR" dirty="0" smtClean="0">
                <a:solidFill>
                  <a:schemeClr val="tx2"/>
                </a:solidFill>
              </a:rPr>
              <a:t> (Ö</a:t>
            </a:r>
            <a:r>
              <a:rPr lang="tr-TR" dirty="0">
                <a:solidFill>
                  <a:schemeClr val="tx2"/>
                </a:solidFill>
              </a:rPr>
              <a:t>. </a:t>
            </a:r>
            <a:r>
              <a:rPr lang="tr-TR" dirty="0" smtClean="0">
                <a:solidFill>
                  <a:schemeClr val="tx2"/>
                </a:solidFill>
              </a:rPr>
              <a:t>Akkaya, Çev.). </a:t>
            </a:r>
            <a:r>
              <a:rPr lang="tr-TR" dirty="0">
                <a:solidFill>
                  <a:schemeClr val="tx2"/>
                </a:solidFill>
              </a:rPr>
              <a:t>Ankara: Phoenix.</a:t>
            </a: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061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4311" y="3244333"/>
            <a:ext cx="158465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dirty="0"/>
              <a:t>ATIF </a:t>
            </a:r>
            <a:r>
              <a:rPr lang="tr-TR" sz="4000" dirty="0" smtClean="0"/>
              <a:t>YAPMA VE KAYNAK KULLANMA </a:t>
            </a:r>
          </a:p>
          <a:p>
            <a:r>
              <a:rPr lang="tr-TR" sz="4000" dirty="0" smtClean="0"/>
              <a:t>VE YAZMA AÇISINDAN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178904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4459" y="674556"/>
            <a:ext cx="10757941" cy="6056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Kitap Bölümü</a:t>
            </a:r>
          </a:p>
          <a:p>
            <a:pPr marL="0" lvl="0" indent="0">
              <a:buNone/>
            </a:pPr>
            <a:r>
              <a:rPr lang="tr-TR" dirty="0" err="1" smtClean="0"/>
              <a:t>Soyad</a:t>
            </a:r>
            <a:r>
              <a:rPr lang="tr-TR" dirty="0" smtClean="0"/>
              <a:t>, A. </a:t>
            </a:r>
            <a:r>
              <a:rPr lang="en-US" dirty="0" smtClean="0"/>
              <a:t>(Y</a:t>
            </a:r>
            <a:r>
              <a:rPr lang="tr-TR" dirty="0" err="1" smtClean="0"/>
              <a:t>ıl</a:t>
            </a:r>
            <a:r>
              <a:rPr lang="en-US" dirty="0" smtClean="0"/>
              <a:t>). </a:t>
            </a:r>
            <a:r>
              <a:rPr lang="tr-TR" dirty="0" smtClean="0"/>
              <a:t>Yazının Başlığı. A. </a:t>
            </a:r>
            <a:r>
              <a:rPr lang="tr-TR" dirty="0" err="1" smtClean="0"/>
              <a:t>Soyad</a:t>
            </a:r>
            <a:r>
              <a:rPr lang="tr-TR" dirty="0" smtClean="0"/>
              <a:t> (ed.) </a:t>
            </a:r>
            <a:r>
              <a:rPr lang="tr-TR" i="1" dirty="0" smtClean="0"/>
              <a:t>Kitabın Adı </a:t>
            </a:r>
            <a:r>
              <a:rPr lang="tr-TR" dirty="0" smtClean="0"/>
              <a:t>içinde (</a:t>
            </a:r>
            <a:r>
              <a:rPr lang="tr-TR" dirty="0" err="1" smtClean="0"/>
              <a:t>ss</a:t>
            </a:r>
            <a:r>
              <a:rPr lang="tr-TR" dirty="0" smtClean="0"/>
              <a:t>. 8-40).</a:t>
            </a:r>
            <a:r>
              <a:rPr lang="tr-TR" i="1" dirty="0" smtClean="0"/>
              <a:t> </a:t>
            </a:r>
            <a:r>
              <a:rPr lang="tr-TR" dirty="0" smtClean="0">
                <a:solidFill>
                  <a:prstClr val="black"/>
                </a:solidFill>
              </a:rPr>
              <a:t>Şehir</a:t>
            </a:r>
            <a:r>
              <a:rPr lang="tr-TR" dirty="0">
                <a:solidFill>
                  <a:prstClr val="black"/>
                </a:solidFill>
              </a:rPr>
              <a:t>: Yayın </a:t>
            </a:r>
            <a:r>
              <a:rPr lang="tr-TR" dirty="0" smtClean="0">
                <a:solidFill>
                  <a:prstClr val="black"/>
                </a:solidFill>
              </a:rPr>
              <a:t>evi</a:t>
            </a:r>
          </a:p>
          <a:p>
            <a:pPr marL="0" lvl="0" indent="0">
              <a:buNone/>
            </a:pPr>
            <a:r>
              <a:rPr lang="tr-TR" u="sng" dirty="0" smtClean="0">
                <a:solidFill>
                  <a:prstClr val="black"/>
                </a:solidFill>
              </a:rPr>
              <a:t>Örnek:</a:t>
            </a:r>
            <a:r>
              <a:rPr lang="tr-TR" dirty="0" smtClean="0">
                <a:solidFill>
                  <a:prstClr val="black"/>
                </a:solidFill>
              </a:rPr>
              <a:t>  </a:t>
            </a:r>
            <a:r>
              <a:rPr lang="tr-TR" dirty="0" err="1" smtClean="0">
                <a:solidFill>
                  <a:schemeClr val="tx2"/>
                </a:solidFill>
              </a:rPr>
              <a:t>Ardor</a:t>
            </a:r>
            <a:r>
              <a:rPr lang="tr-TR" dirty="0">
                <a:solidFill>
                  <a:schemeClr val="tx2"/>
                </a:solidFill>
              </a:rPr>
              <a:t>, H. (2008). </a:t>
            </a:r>
            <a:r>
              <a:rPr lang="tr-TR" dirty="0" smtClean="0">
                <a:solidFill>
                  <a:schemeClr val="tx2"/>
                </a:solidFill>
              </a:rPr>
              <a:t>Terör </a:t>
            </a:r>
            <a:r>
              <a:rPr lang="tr-TR" dirty="0">
                <a:solidFill>
                  <a:schemeClr val="tx2"/>
                </a:solidFill>
              </a:rPr>
              <a:t>ve </a:t>
            </a:r>
            <a:r>
              <a:rPr lang="tr-TR" dirty="0" smtClean="0">
                <a:solidFill>
                  <a:schemeClr val="tx2"/>
                </a:solidFill>
              </a:rPr>
              <a:t>Ekonomi. H. Çakmak (ed.) </a:t>
            </a:r>
            <a:r>
              <a:rPr lang="tr-TR" i="1" dirty="0">
                <a:solidFill>
                  <a:schemeClr val="tx2"/>
                </a:solidFill>
              </a:rPr>
              <a:t>Terörizm</a:t>
            </a:r>
            <a:r>
              <a:rPr lang="tr-TR" dirty="0">
                <a:solidFill>
                  <a:schemeClr val="tx2"/>
                </a:solidFill>
              </a:rPr>
              <a:t> içinde </a:t>
            </a:r>
            <a:r>
              <a:rPr lang="tr-TR" dirty="0" smtClean="0">
                <a:solidFill>
                  <a:schemeClr val="tx2"/>
                </a:solidFill>
              </a:rPr>
              <a:t>(</a:t>
            </a:r>
            <a:r>
              <a:rPr lang="tr-TR" dirty="0">
                <a:solidFill>
                  <a:schemeClr val="tx2"/>
                </a:solidFill>
              </a:rPr>
              <a:t>ss.99-126). Ankara: </a:t>
            </a:r>
            <a:r>
              <a:rPr lang="tr-TR" dirty="0" smtClean="0">
                <a:solidFill>
                  <a:schemeClr val="tx2"/>
                </a:solidFill>
              </a:rPr>
              <a:t>Platin.</a:t>
            </a:r>
          </a:p>
          <a:p>
            <a:pPr marL="0" lvl="0" indent="0">
              <a:buNone/>
            </a:pPr>
            <a:endParaRPr lang="tr-TR" sz="17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İçindeki </a:t>
            </a:r>
            <a:r>
              <a:rPr lang="tr-TR" dirty="0">
                <a:solidFill>
                  <a:srgbClr val="FF0000"/>
                </a:solidFill>
              </a:rPr>
              <a:t>bir bölüm kullanılmış olan kitap</a:t>
            </a:r>
          </a:p>
          <a:p>
            <a:pPr marL="0" lvl="0" indent="0">
              <a:buNone/>
            </a:pPr>
            <a:r>
              <a:rPr lang="tr-TR" dirty="0" err="1">
                <a:solidFill>
                  <a:prstClr val="black"/>
                </a:solidFill>
              </a:rPr>
              <a:t>Soyad</a:t>
            </a:r>
            <a:r>
              <a:rPr lang="tr-TR" dirty="0">
                <a:solidFill>
                  <a:prstClr val="black"/>
                </a:solidFill>
              </a:rPr>
              <a:t>, A. (Ed.) (Yıl). </a:t>
            </a:r>
            <a:r>
              <a:rPr lang="tr-TR" i="1" dirty="0">
                <a:solidFill>
                  <a:prstClr val="black"/>
                </a:solidFill>
              </a:rPr>
              <a:t>Kitap Adı. </a:t>
            </a:r>
            <a:r>
              <a:rPr lang="tr-TR" dirty="0">
                <a:solidFill>
                  <a:prstClr val="black"/>
                </a:solidFill>
              </a:rPr>
              <a:t>A. </a:t>
            </a:r>
            <a:r>
              <a:rPr lang="tr-TR" dirty="0" err="1">
                <a:solidFill>
                  <a:prstClr val="black"/>
                </a:solidFill>
              </a:rPr>
              <a:t>Soyad</a:t>
            </a:r>
            <a:r>
              <a:rPr lang="tr-TR" dirty="0">
                <a:solidFill>
                  <a:prstClr val="black"/>
                </a:solidFill>
              </a:rPr>
              <a:t> (çev.) Şehir: Yayın </a:t>
            </a:r>
            <a:r>
              <a:rPr lang="tr-TR" dirty="0" smtClean="0">
                <a:solidFill>
                  <a:prstClr val="black"/>
                </a:solidFill>
              </a:rPr>
              <a:t>evi</a:t>
            </a:r>
          </a:p>
          <a:p>
            <a:pPr marL="0" lvl="0" indent="0">
              <a:buNone/>
            </a:pPr>
            <a:r>
              <a:rPr lang="tr-TR" u="sng" dirty="0">
                <a:solidFill>
                  <a:prstClr val="black"/>
                </a:solidFill>
              </a:rPr>
              <a:t>Örnek: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smtClean="0">
                <a:solidFill>
                  <a:srgbClr val="1F497D"/>
                </a:solidFill>
              </a:rPr>
              <a:t>Çakmak, H. (Ed.) (2008</a:t>
            </a:r>
            <a:r>
              <a:rPr lang="tr-TR" dirty="0">
                <a:solidFill>
                  <a:srgbClr val="1F497D"/>
                </a:solidFill>
              </a:rPr>
              <a:t>). </a:t>
            </a:r>
            <a:r>
              <a:rPr lang="tr-TR" i="1" dirty="0" smtClean="0">
                <a:solidFill>
                  <a:srgbClr val="1F497D"/>
                </a:solidFill>
              </a:rPr>
              <a:t>Terörizm</a:t>
            </a:r>
            <a:r>
              <a:rPr lang="tr-TR" dirty="0" smtClean="0">
                <a:solidFill>
                  <a:srgbClr val="1F497D"/>
                </a:solidFill>
              </a:rPr>
              <a:t>. Ankara</a:t>
            </a:r>
            <a:r>
              <a:rPr lang="tr-TR" dirty="0">
                <a:solidFill>
                  <a:srgbClr val="1F497D"/>
                </a:solidFill>
              </a:rPr>
              <a:t>: Platin.</a:t>
            </a:r>
          </a:p>
          <a:p>
            <a:pPr marL="0" lv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tr-TR" u="sng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90270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14006" y="674557"/>
            <a:ext cx="10068393" cy="5451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Makale ve Bildiri/Tebliğ/Kongre kitabında sunum metni</a:t>
            </a:r>
          </a:p>
          <a:p>
            <a:pPr marL="0" indent="0">
              <a:buNone/>
            </a:pPr>
            <a:r>
              <a:rPr lang="tr-TR" dirty="0" err="1" smtClean="0"/>
              <a:t>Soyad</a:t>
            </a:r>
            <a:r>
              <a:rPr lang="tr-TR" dirty="0" smtClean="0"/>
              <a:t>, A. </a:t>
            </a:r>
            <a:r>
              <a:rPr lang="en-US" dirty="0" smtClean="0"/>
              <a:t>(Y</a:t>
            </a:r>
            <a:r>
              <a:rPr lang="tr-TR" dirty="0" err="1" smtClean="0"/>
              <a:t>ıl</a:t>
            </a:r>
            <a:r>
              <a:rPr lang="en-US" dirty="0" smtClean="0"/>
              <a:t>). </a:t>
            </a:r>
            <a:r>
              <a:rPr lang="tr-TR" dirty="0" smtClean="0"/>
              <a:t>Yazının Başlığı. </a:t>
            </a:r>
            <a:r>
              <a:rPr lang="tr-TR" i="1" dirty="0" smtClean="0"/>
              <a:t>Derginin Adı Sayısı, sayfa numaraları vb.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u="sng" dirty="0" smtClean="0"/>
              <a:t>Örnek:</a:t>
            </a:r>
          </a:p>
          <a:p>
            <a:pPr marL="0" indent="0">
              <a:buNone/>
            </a:pPr>
            <a:r>
              <a:rPr lang="tr-TR" sz="3000" dirty="0">
                <a:solidFill>
                  <a:schemeClr val="tx2"/>
                </a:solidFill>
              </a:rPr>
              <a:t>Uçak, N. Ö. (2000). Sosyal </a:t>
            </a:r>
            <a:r>
              <a:rPr lang="tr-TR" sz="3000" dirty="0" smtClean="0">
                <a:solidFill>
                  <a:schemeClr val="tx2"/>
                </a:solidFill>
              </a:rPr>
              <a:t>bilimlerde nitel araştırma. </a:t>
            </a:r>
            <a:r>
              <a:rPr lang="tr-TR" sz="3000" i="1" dirty="0" smtClean="0">
                <a:solidFill>
                  <a:schemeClr val="tx2"/>
                </a:solidFill>
              </a:rPr>
              <a:t>Bilgi </a:t>
            </a:r>
            <a:r>
              <a:rPr lang="tr-TR" sz="3000" i="1" dirty="0">
                <a:solidFill>
                  <a:schemeClr val="tx2"/>
                </a:solidFill>
              </a:rPr>
              <a:t>Dünyası, </a:t>
            </a:r>
            <a:r>
              <a:rPr lang="tr-TR" sz="3000" i="1" dirty="0" smtClean="0">
                <a:solidFill>
                  <a:schemeClr val="tx2"/>
                </a:solidFill>
              </a:rPr>
              <a:t>13/2, </a:t>
            </a:r>
            <a:r>
              <a:rPr lang="tr-TR" sz="3000" dirty="0" smtClean="0">
                <a:solidFill>
                  <a:schemeClr val="tx2"/>
                </a:solidFill>
              </a:rPr>
              <a:t>255-279.</a:t>
            </a:r>
          </a:p>
          <a:p>
            <a:pPr marL="0" indent="0">
              <a:buNone/>
            </a:pPr>
            <a:endParaRPr lang="tr-TR" sz="18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tr-TR" sz="3000" dirty="0">
                <a:solidFill>
                  <a:srgbClr val="1F497D"/>
                </a:solidFill>
              </a:rPr>
              <a:t>Uçak, N. Ö. (2000). Sosyal </a:t>
            </a:r>
            <a:r>
              <a:rPr lang="tr-TR" sz="3000" dirty="0" smtClean="0">
                <a:solidFill>
                  <a:srgbClr val="1F497D"/>
                </a:solidFill>
              </a:rPr>
              <a:t>bilimlerde nitel araştırma. </a:t>
            </a:r>
            <a:r>
              <a:rPr lang="tr-TR" sz="3000" i="1" dirty="0" smtClean="0">
                <a:solidFill>
                  <a:srgbClr val="1F497D"/>
                </a:solidFill>
              </a:rPr>
              <a:t>Bilgi </a:t>
            </a:r>
            <a:r>
              <a:rPr lang="tr-TR" sz="3000" i="1" dirty="0">
                <a:solidFill>
                  <a:srgbClr val="1F497D"/>
                </a:solidFill>
              </a:rPr>
              <a:t>Dünyası, </a:t>
            </a:r>
            <a:r>
              <a:rPr lang="tr-TR" sz="3000" dirty="0">
                <a:solidFill>
                  <a:srgbClr val="1F497D"/>
                </a:solidFill>
              </a:rPr>
              <a:t>13/2, 255-279</a:t>
            </a:r>
            <a:r>
              <a:rPr lang="tr-TR" sz="3000" dirty="0" smtClean="0">
                <a:solidFill>
                  <a:srgbClr val="1F497D"/>
                </a:solidFill>
              </a:rPr>
              <a:t>. 13.04.2016 tarihinde www.bilgid.com/sosyal-bilimler-yöntem adresinden erişildi.</a:t>
            </a:r>
            <a:endParaRPr lang="en-US" sz="3000" i="1" dirty="0">
              <a:solidFill>
                <a:srgbClr val="1F497D"/>
              </a:solidFill>
            </a:endParaRPr>
          </a:p>
          <a:p>
            <a:pPr marL="0" indent="0">
              <a:buNone/>
            </a:pP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963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9036" y="674557"/>
            <a:ext cx="10113364" cy="5451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Yazarı belli olmayan Kurumsal Bilgi ve Raporlar</a:t>
            </a:r>
          </a:p>
          <a:p>
            <a:pPr marL="0" indent="0">
              <a:buNone/>
            </a:pPr>
            <a:r>
              <a:rPr lang="tr-TR" dirty="0" smtClean="0"/>
              <a:t>Kurum ismi kısaltması (Yıl). </a:t>
            </a:r>
            <a:r>
              <a:rPr lang="tr-TR" i="1" dirty="0" smtClean="0"/>
              <a:t>Rapor adı. </a:t>
            </a:r>
            <a:r>
              <a:rPr lang="tr-TR" dirty="0" smtClean="0"/>
              <a:t>Şehir: Kurum ismi</a:t>
            </a:r>
          </a:p>
          <a:p>
            <a:pPr marL="0" indent="0">
              <a:buNone/>
            </a:pPr>
            <a:r>
              <a:rPr lang="tr-TR" dirty="0" smtClean="0"/>
              <a:t>Kurum ismi veya kısaltması (Yıl) Çalışmanın adı/başlığı. Erişim tarihi ve erişilen internet adresi.</a:t>
            </a:r>
          </a:p>
          <a:p>
            <a:pPr marL="0" indent="0">
              <a:buNone/>
            </a:pPr>
            <a:endParaRPr lang="tr-TR" dirty="0" smtClean="0"/>
          </a:p>
          <a:p>
            <a:pPr marL="0" lvl="0" indent="0">
              <a:buNone/>
            </a:pPr>
            <a:r>
              <a:rPr lang="tr-TR" u="sng" dirty="0" smtClean="0">
                <a:solidFill>
                  <a:prstClr val="black"/>
                </a:solidFill>
              </a:rPr>
              <a:t>Örnek: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schemeClr val="tx2"/>
                </a:solidFill>
              </a:rPr>
              <a:t>TÜİK (2006</a:t>
            </a:r>
            <a:r>
              <a:rPr lang="tr-TR" dirty="0">
                <a:solidFill>
                  <a:schemeClr val="tx2"/>
                </a:solidFill>
              </a:rPr>
              <a:t>). </a:t>
            </a:r>
            <a:r>
              <a:rPr lang="tr-TR" dirty="0" smtClean="0">
                <a:solidFill>
                  <a:schemeClr val="tx2"/>
                </a:solidFill>
              </a:rPr>
              <a:t>Nüfus Göstergeleri. 20.15.2007 tarihinde www.tuik.gov.tr/nufus2007/gostergeler5578 adresinden erişilmiştir.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567031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9036" y="674557"/>
            <a:ext cx="10113364" cy="5451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Lisansüstü Tezleri</a:t>
            </a:r>
          </a:p>
          <a:p>
            <a:pPr marL="0" indent="0">
              <a:buNone/>
            </a:pPr>
            <a:r>
              <a:rPr lang="tr-TR" dirty="0" err="1" smtClean="0"/>
              <a:t>Soyad</a:t>
            </a:r>
            <a:r>
              <a:rPr lang="tr-TR" dirty="0" smtClean="0"/>
              <a:t>, A. (Yıl). </a:t>
            </a:r>
            <a:r>
              <a:rPr lang="tr-TR" i="1" dirty="0" smtClean="0"/>
              <a:t>Tez adı. </a:t>
            </a:r>
            <a:r>
              <a:rPr lang="tr-TR" dirty="0" smtClean="0"/>
              <a:t>Üniversite, Şehir.</a:t>
            </a:r>
          </a:p>
          <a:p>
            <a:pPr marL="0" indent="0">
              <a:buNone/>
            </a:pPr>
            <a:r>
              <a:rPr lang="tr-TR" dirty="0" smtClean="0"/>
              <a:t>Link verilebilir.</a:t>
            </a:r>
          </a:p>
          <a:p>
            <a:pPr marL="0" indent="0">
              <a:buNone/>
            </a:pPr>
            <a:endParaRPr lang="tr-TR" dirty="0" smtClean="0"/>
          </a:p>
          <a:p>
            <a:pPr marL="0" lvl="0" indent="0">
              <a:buNone/>
            </a:pPr>
            <a:r>
              <a:rPr lang="tr-TR" u="sng" dirty="0" smtClean="0">
                <a:solidFill>
                  <a:prstClr val="black"/>
                </a:solidFill>
              </a:rPr>
              <a:t>Örnek:</a:t>
            </a:r>
          </a:p>
          <a:p>
            <a:pPr marL="0" lvl="0" indent="0">
              <a:buNone/>
            </a:pPr>
            <a:r>
              <a:rPr lang="tr-TR" dirty="0">
                <a:solidFill>
                  <a:schemeClr val="tx2"/>
                </a:solidFill>
              </a:rPr>
              <a:t>Köprülü, D. (1994). </a:t>
            </a:r>
            <a:r>
              <a:rPr lang="tr-TR" i="1" dirty="0">
                <a:solidFill>
                  <a:schemeClr val="tx2"/>
                </a:solidFill>
              </a:rPr>
              <a:t>Üniversite kütüphanelerinde kitap koleksiyonunun kullanımı üzerine bir araştırma</a:t>
            </a:r>
            <a:r>
              <a:rPr lang="tr-TR" i="1" dirty="0" smtClean="0">
                <a:solidFill>
                  <a:schemeClr val="tx2"/>
                </a:solidFill>
              </a:rPr>
              <a:t>. </a:t>
            </a:r>
            <a:r>
              <a:rPr lang="tr-TR" dirty="0" smtClean="0">
                <a:solidFill>
                  <a:schemeClr val="tx2"/>
                </a:solidFill>
              </a:rPr>
              <a:t>Yayımlanmamış </a:t>
            </a:r>
            <a:r>
              <a:rPr lang="tr-TR" dirty="0">
                <a:solidFill>
                  <a:schemeClr val="tx2"/>
                </a:solidFill>
              </a:rPr>
              <a:t>doktora tezi, Hacettepe Üniversitesi, Ankara.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67795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9036" y="674557"/>
            <a:ext cx="10113364" cy="5451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Yazarın aynı yıl yazılmış birden fazla eserini kullandıysak</a:t>
            </a:r>
          </a:p>
          <a:p>
            <a:pPr marL="0" lvl="0" indent="0">
              <a:buNone/>
            </a:pPr>
            <a:r>
              <a:rPr lang="tr-TR" dirty="0" err="1">
                <a:solidFill>
                  <a:schemeClr val="tx2"/>
                </a:solidFill>
              </a:rPr>
              <a:t>Binbaşıoğlu</a:t>
            </a:r>
            <a:r>
              <a:rPr lang="tr-TR" dirty="0">
                <a:solidFill>
                  <a:schemeClr val="tx2"/>
                </a:solidFill>
              </a:rPr>
              <a:t>, C. (1988a). </a:t>
            </a:r>
            <a:r>
              <a:rPr lang="tr-TR" i="1" dirty="0">
                <a:solidFill>
                  <a:schemeClr val="tx2"/>
                </a:solidFill>
              </a:rPr>
              <a:t>Genel öğretim yöntemleri. </a:t>
            </a:r>
            <a:r>
              <a:rPr lang="tr-TR" dirty="0">
                <a:solidFill>
                  <a:schemeClr val="tx2"/>
                </a:solidFill>
              </a:rPr>
              <a:t>Ankara: </a:t>
            </a:r>
            <a:r>
              <a:rPr lang="tr-TR" dirty="0" smtClean="0">
                <a:solidFill>
                  <a:schemeClr val="tx2"/>
                </a:solidFill>
              </a:rPr>
              <a:t>İletişim.</a:t>
            </a:r>
            <a:endParaRPr lang="tr-TR" dirty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tr-TR" dirty="0" err="1">
                <a:solidFill>
                  <a:schemeClr val="tx2"/>
                </a:solidFill>
              </a:rPr>
              <a:t>Binbaşıoğlu</a:t>
            </a:r>
            <a:r>
              <a:rPr lang="tr-TR" dirty="0">
                <a:solidFill>
                  <a:schemeClr val="tx2"/>
                </a:solidFill>
              </a:rPr>
              <a:t>, C. (1988b). Ödevlerin öğrenmeye etkisi. </a:t>
            </a:r>
            <a:r>
              <a:rPr lang="tr-TR" i="1" dirty="0" smtClean="0">
                <a:solidFill>
                  <a:schemeClr val="tx2"/>
                </a:solidFill>
              </a:rPr>
              <a:t>Eğitim Dergisi </a:t>
            </a:r>
            <a:r>
              <a:rPr lang="tr-TR" dirty="0" smtClean="0">
                <a:solidFill>
                  <a:schemeClr val="tx2"/>
                </a:solidFill>
              </a:rPr>
              <a:t>65(2), </a:t>
            </a:r>
            <a:r>
              <a:rPr lang="tr-TR" dirty="0">
                <a:solidFill>
                  <a:schemeClr val="tx2"/>
                </a:solidFill>
              </a:rPr>
              <a:t>362-369</a:t>
            </a:r>
            <a:r>
              <a:rPr lang="tr-TR" dirty="0" smtClean="0">
                <a:solidFill>
                  <a:schemeClr val="tx2"/>
                </a:solidFill>
              </a:rPr>
              <a:t>.</a:t>
            </a:r>
          </a:p>
          <a:p>
            <a:pPr marL="0" lvl="0" indent="0">
              <a:buNone/>
            </a:pPr>
            <a:endParaRPr lang="tr-TR" i="1" dirty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en-US" dirty="0">
                <a:solidFill>
                  <a:schemeClr val="tx2"/>
                </a:solidFill>
              </a:rPr>
              <a:t>Bourdieu, P. (2013a). </a:t>
            </a:r>
            <a:r>
              <a:rPr lang="en-US" i="1" dirty="0" err="1">
                <a:solidFill>
                  <a:schemeClr val="tx2"/>
                </a:solidFill>
              </a:rPr>
              <a:t>Bilimin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Toplumsal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Kullanımları</a:t>
            </a:r>
            <a:r>
              <a:rPr lang="tr-TR" i="1" dirty="0" smtClean="0">
                <a:solidFill>
                  <a:schemeClr val="tx2"/>
                </a:solidFill>
              </a:rPr>
              <a:t>.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Çev</a:t>
            </a:r>
            <a:r>
              <a:rPr lang="tr-TR" dirty="0" smtClean="0">
                <a:solidFill>
                  <a:schemeClr val="tx2"/>
                </a:solidFill>
              </a:rPr>
              <a:t>.)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L. </a:t>
            </a:r>
            <a:r>
              <a:rPr lang="en-US" dirty="0" err="1" smtClean="0">
                <a:solidFill>
                  <a:schemeClr val="tx2"/>
                </a:solidFill>
              </a:rPr>
              <a:t>Ünsaldı</a:t>
            </a:r>
            <a:r>
              <a:rPr lang="en-US" dirty="0" smtClean="0">
                <a:solidFill>
                  <a:schemeClr val="tx2"/>
                </a:solidFill>
              </a:rPr>
              <a:t>. Ankara</a:t>
            </a:r>
            <a:r>
              <a:rPr lang="tr-TR" dirty="0" smtClean="0">
                <a:solidFill>
                  <a:schemeClr val="tx2"/>
                </a:solidFill>
              </a:rPr>
              <a:t>: </a:t>
            </a:r>
            <a:r>
              <a:rPr lang="en-US" dirty="0" err="1" smtClean="0">
                <a:solidFill>
                  <a:schemeClr val="tx2"/>
                </a:solidFill>
              </a:rPr>
              <a:t>Heretik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dirty="0">
                <a:solidFill>
                  <a:schemeClr val="tx2"/>
                </a:solidFill>
              </a:rPr>
              <a:t>Bourdieu, P. (2013b). </a:t>
            </a:r>
            <a:r>
              <a:rPr lang="en-US" i="1" dirty="0" err="1">
                <a:solidFill>
                  <a:schemeClr val="tx2"/>
                </a:solidFill>
              </a:rPr>
              <a:t>Seçilmiş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Metinler</a:t>
            </a:r>
            <a:r>
              <a:rPr lang="tr-TR" i="1" dirty="0" smtClean="0">
                <a:solidFill>
                  <a:schemeClr val="tx2"/>
                </a:solidFill>
              </a:rPr>
              <a:t>.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Çev</a:t>
            </a:r>
            <a:r>
              <a:rPr lang="tr-TR" dirty="0" smtClean="0">
                <a:solidFill>
                  <a:schemeClr val="tx2"/>
                </a:solidFill>
              </a:rPr>
              <a:t>.)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L. </a:t>
            </a:r>
            <a:r>
              <a:rPr lang="en-US" dirty="0" err="1" smtClean="0">
                <a:solidFill>
                  <a:schemeClr val="tx2"/>
                </a:solidFill>
              </a:rPr>
              <a:t>Ünsaldı</a:t>
            </a:r>
            <a:r>
              <a:rPr lang="en-US" dirty="0" smtClean="0">
                <a:solidFill>
                  <a:schemeClr val="tx2"/>
                </a:solidFill>
              </a:rPr>
              <a:t>. Ankara</a:t>
            </a:r>
            <a:r>
              <a:rPr lang="tr-TR" dirty="0" smtClean="0">
                <a:solidFill>
                  <a:schemeClr val="tx2"/>
                </a:solidFill>
              </a:rPr>
              <a:t>: </a:t>
            </a:r>
            <a:r>
              <a:rPr lang="en-US" dirty="0" err="1" smtClean="0">
                <a:solidFill>
                  <a:schemeClr val="tx2"/>
                </a:solidFill>
              </a:rPr>
              <a:t>Heretik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6026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9311" y="296854"/>
            <a:ext cx="10088380" cy="1143000"/>
          </a:xfrm>
        </p:spPr>
        <p:txBody>
          <a:bodyPr>
            <a:normAutofit/>
          </a:bodyPr>
          <a:lstStyle/>
          <a:p>
            <a:r>
              <a:rPr lang="tr-TR" dirty="0" smtClean="0"/>
              <a:t>Kaynakça örneği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7133" y="1848906"/>
            <a:ext cx="11270047" cy="323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4977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2980094"/>
            <a:ext cx="2748197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Kaynakça örneği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1700" y="407301"/>
            <a:ext cx="9072213" cy="594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8237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982639"/>
            <a:ext cx="10972800" cy="5143525"/>
          </a:xfrm>
        </p:spPr>
        <p:txBody>
          <a:bodyPr/>
          <a:lstStyle/>
          <a:p>
            <a:r>
              <a:rPr lang="tr-TR" dirty="0" smtClean="0"/>
              <a:t>Sosyal bilimsel çalışmalarda bu kuralların birebir uygulanmadığını görürüz,</a:t>
            </a:r>
          </a:p>
          <a:p>
            <a:r>
              <a:rPr lang="tr-TR" dirty="0" smtClean="0"/>
              <a:t>Ancak temel hatları ile kullanılması şarttır.</a:t>
            </a:r>
          </a:p>
          <a:p>
            <a:r>
              <a:rPr lang="tr-TR" dirty="0" smtClean="0"/>
              <a:t>Sizler de hem ödev ve tezlerinizde hem de çalışma hayatınızda hazırladığınız kaynak metinlerde bu atıf kurallarını asgari düzeyde yerine getirmelisiniz.</a:t>
            </a:r>
          </a:p>
          <a:p>
            <a:r>
              <a:rPr lang="tr-TR" dirty="0" smtClean="0"/>
              <a:t>Atıf yapmak ve kaynakça hazırlamak zor geliyor ise Word’ün kendine ait otomatik bir APA atıf uygulaması var.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30184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/>
          </a:bodyPr>
          <a:lstStyle/>
          <a:p>
            <a:r>
              <a:rPr lang="tr-TR" dirty="0"/>
              <a:t>Microsoft Word’de Otomatik </a:t>
            </a:r>
            <a:r>
              <a:rPr lang="tr-TR" dirty="0" smtClean="0"/>
              <a:t>APA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24261" y="1052736"/>
            <a:ext cx="10508105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000" dirty="0" smtClean="0"/>
              <a:t>1</a:t>
            </a:r>
            <a:r>
              <a:rPr lang="tr-TR" sz="3000" dirty="0"/>
              <a:t>) Başlanmadan önce, “Başvurular” sekmesinden  “Kaynakları Yönet” ve “Stil” kısmına gidilir. Stilden “APA </a:t>
            </a:r>
            <a:r>
              <a:rPr lang="tr-TR" sz="3000" dirty="0" err="1"/>
              <a:t>Sixth</a:t>
            </a:r>
            <a:r>
              <a:rPr lang="tr-TR" sz="3000" dirty="0"/>
              <a:t> Edition” seçilir. </a:t>
            </a:r>
          </a:p>
          <a:p>
            <a:pPr marL="0" indent="0">
              <a:buNone/>
            </a:pPr>
            <a:r>
              <a:rPr lang="tr-TR" sz="3000" dirty="0"/>
              <a:t>2) “Kaynakları Yönet” kısmına tıklanır, açılan sekmede “Yeni” kısmına tıklanarak makalede kullanılan kaynaklar tek tek eklenir.  </a:t>
            </a:r>
            <a:r>
              <a:rPr lang="tr-TR" sz="3000" dirty="0" smtClean="0"/>
              <a:t>VEYA</a:t>
            </a:r>
          </a:p>
          <a:p>
            <a:pPr marL="0" indent="0">
              <a:buNone/>
            </a:pPr>
            <a:r>
              <a:rPr lang="tr-TR" sz="3000" dirty="0" smtClean="0"/>
              <a:t>Makaleyi Word’de yazarken, yaptığınız her alıntıdan sonra “Başvurular” sekmesinden “Alıntı </a:t>
            </a:r>
            <a:r>
              <a:rPr lang="tr-TR" sz="3000" dirty="0" err="1" smtClean="0"/>
              <a:t>Ekle”ye</a:t>
            </a:r>
            <a:r>
              <a:rPr lang="tr-TR" sz="3000" dirty="0" smtClean="0"/>
              <a:t> tıklayıp “Yeni Kaynak </a:t>
            </a:r>
            <a:r>
              <a:rPr lang="tr-TR" sz="3000" dirty="0" err="1" smtClean="0"/>
              <a:t>Ekle”yi</a:t>
            </a:r>
            <a:r>
              <a:rPr lang="tr-TR" sz="3000" dirty="0" smtClean="0"/>
              <a:t> seçin. Açılan sekmeden kullandığınız kaynağa ait bilgileri girip kaydedin.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725019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Word’de </a:t>
            </a:r>
            <a:r>
              <a:rPr lang="tr-TR" dirty="0"/>
              <a:t>Otomatik </a:t>
            </a:r>
            <a:r>
              <a:rPr lang="tr-TR" dirty="0" smtClean="0"/>
              <a:t>APA (2)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3) Makale bittikten sonra, “</a:t>
            </a:r>
            <a:r>
              <a:rPr lang="tr-TR" dirty="0" err="1"/>
              <a:t>Başvurular”dan</a:t>
            </a:r>
            <a:r>
              <a:rPr lang="tr-TR" dirty="0"/>
              <a:t> “Kaynakça” =&gt; “Kaynakça </a:t>
            </a:r>
            <a:r>
              <a:rPr lang="tr-TR" dirty="0" err="1"/>
              <a:t>Ekle”ye</a:t>
            </a:r>
            <a:r>
              <a:rPr lang="tr-TR" dirty="0"/>
              <a:t>  tıkladığınızda, alıntı yaptığınız kaynakları uygun stilde belgenin sonuna </a:t>
            </a:r>
            <a:r>
              <a:rPr lang="tr-TR" dirty="0" smtClean="0"/>
              <a:t>ekleyecektir.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*Sisteme girdiğiniz kaynakları başka çalışmalarda da kullanabilirsiniz.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1335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Uluslararası atıf standartları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alanlarda kullanılan atıf </a:t>
            </a:r>
            <a:r>
              <a:rPr lang="tr-TR" dirty="0"/>
              <a:t>sistemleri. </a:t>
            </a:r>
            <a:r>
              <a:rPr lang="tr-TR" dirty="0" smtClean="0"/>
              <a:t>MLA, AMA, TURABİAN, ASA, Chicago vb.</a:t>
            </a:r>
          </a:p>
          <a:p>
            <a:r>
              <a:rPr lang="tr-TR" dirty="0" smtClean="0"/>
              <a:t>Akademik yazın alanındaki rekabet MLA ve APA arasında sürmüştür.</a:t>
            </a:r>
          </a:p>
          <a:p>
            <a:r>
              <a:rPr lang="tr-TR" dirty="0" smtClean="0"/>
              <a:t>Bugün sosyal </a:t>
            </a:r>
            <a:r>
              <a:rPr lang="tr-TR" dirty="0"/>
              <a:t>b</a:t>
            </a:r>
            <a:r>
              <a:rPr lang="tr-TR" dirty="0" smtClean="0"/>
              <a:t>ilimlerde en çok tercih edilen: 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/>
              <a:t>Psychological</a:t>
            </a:r>
            <a:r>
              <a:rPr lang="tr-TR" dirty="0"/>
              <a:t> </a:t>
            </a:r>
            <a:r>
              <a:rPr lang="tr-TR" dirty="0" err="1"/>
              <a:t>Association</a:t>
            </a:r>
            <a:r>
              <a:rPr lang="tr-TR" dirty="0"/>
              <a:t> (APA</a:t>
            </a:r>
            <a:r>
              <a:rPr lang="tr-TR" dirty="0" smtClean="0"/>
              <a:t>) atıf sistemi (Amerikan Psikoloji Derneği).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846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İntihal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Plagiarism</a:t>
            </a:r>
            <a:r>
              <a:rPr lang="tr-TR" dirty="0" smtClean="0"/>
              <a:t>, Aşırma</a:t>
            </a:r>
          </a:p>
          <a:p>
            <a:r>
              <a:rPr lang="tr-TR" dirty="0" smtClean="0"/>
              <a:t>Başkalarının </a:t>
            </a:r>
            <a:r>
              <a:rPr lang="tr-TR" dirty="0"/>
              <a:t>fikirlerini ve söylemlerini kendine aitmiş gibi </a:t>
            </a:r>
            <a:r>
              <a:rPr lang="tr-TR" dirty="0" smtClean="0"/>
              <a:t>sunmak</a:t>
            </a:r>
          </a:p>
          <a:p>
            <a:r>
              <a:rPr lang="tr-TR" dirty="0" smtClean="0"/>
              <a:t>Bir </a:t>
            </a:r>
            <a:r>
              <a:rPr lang="tr-TR" dirty="0"/>
              <a:t>tür akademik </a:t>
            </a:r>
            <a:r>
              <a:rPr lang="tr-TR" dirty="0" smtClean="0"/>
              <a:t>hırsızlık</a:t>
            </a:r>
          </a:p>
          <a:p>
            <a:r>
              <a:rPr lang="tr-TR" dirty="0" smtClean="0"/>
              <a:t>Kasıtlı </a:t>
            </a:r>
            <a:r>
              <a:rPr lang="tr-TR" dirty="0"/>
              <a:t>veya kasıtsız </a:t>
            </a:r>
            <a:r>
              <a:rPr lang="tr-TR" dirty="0" smtClean="0"/>
              <a:t>olabilir</a:t>
            </a:r>
          </a:p>
          <a:p>
            <a:r>
              <a:rPr lang="tr-TR" dirty="0" smtClean="0"/>
              <a:t>Yasal yaptırımları vardır</a:t>
            </a:r>
          </a:p>
          <a:p>
            <a:r>
              <a:rPr lang="tr-TR" dirty="0" err="1" smtClean="0"/>
              <a:t>Copy-Paste</a:t>
            </a:r>
            <a:r>
              <a:rPr lang="tr-TR" dirty="0" smtClean="0"/>
              <a:t> biçiminde </a:t>
            </a:r>
            <a:r>
              <a:rPr lang="tr-TR" dirty="0" err="1" smtClean="0"/>
              <a:t>yapılmabilmektedir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0223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Biz ne yapacağız? 			</a:t>
            </a:r>
            <a:r>
              <a:rPr lang="tr-TR" sz="7000" dirty="0">
                <a:sym typeface="Wingdings" panose="05000000000000000000" pitchFamily="2" charset="2"/>
              </a:rPr>
              <a:t></a:t>
            </a:r>
            <a:endParaRPr lang="tr-TR" sz="7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Okuduğumuz kaynaklardan edindiğimiz bilgileri </a:t>
            </a:r>
            <a:r>
              <a:rPr lang="tr-TR" dirty="0" smtClean="0">
                <a:solidFill>
                  <a:schemeClr val="tx2"/>
                </a:solidFill>
              </a:rPr>
              <a:t>KENDİ CÜMLELERİMİZLE </a:t>
            </a:r>
            <a:r>
              <a:rPr lang="tr-TR" dirty="0" smtClean="0"/>
              <a:t>yazıp yaralandığımız esere </a:t>
            </a:r>
            <a:r>
              <a:rPr lang="tr-TR" dirty="0" smtClean="0">
                <a:solidFill>
                  <a:srgbClr val="FF0000"/>
                </a:solidFill>
              </a:rPr>
              <a:t>atıf yapacağız</a:t>
            </a:r>
            <a:r>
              <a:rPr lang="tr-TR" dirty="0" smtClean="0"/>
              <a:t>, yani </a:t>
            </a:r>
            <a:r>
              <a:rPr lang="tr-TR" dirty="0" smtClean="0">
                <a:solidFill>
                  <a:srgbClr val="FF0000"/>
                </a:solidFill>
              </a:rPr>
              <a:t>kaynak göstereceğiz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0000"/>
                </a:solidFill>
              </a:rPr>
              <a:t>referans vereceğiz</a:t>
            </a:r>
            <a:r>
              <a:rPr lang="tr-TR" dirty="0" smtClean="0"/>
              <a:t>.</a:t>
            </a:r>
          </a:p>
          <a:p>
            <a:r>
              <a:rPr lang="tr-TR" dirty="0" smtClean="0"/>
              <a:t>Araştırma raporumuzda hiçbir yerden </a:t>
            </a:r>
            <a:r>
              <a:rPr lang="tr-TR" dirty="0" err="1" smtClean="0"/>
              <a:t>Copy-Paste</a:t>
            </a:r>
            <a:r>
              <a:rPr lang="tr-TR" dirty="0" smtClean="0"/>
              <a:t> olmayacak. </a:t>
            </a:r>
          </a:p>
          <a:p>
            <a:r>
              <a:rPr lang="tr-TR" dirty="0" smtClean="0"/>
              <a:t>Ortaya çıkacak olan eser bize ait olacak.</a:t>
            </a:r>
          </a:p>
          <a:p>
            <a:r>
              <a:rPr lang="tr-TR" dirty="0" smtClean="0"/>
              <a:t>Bilimsel bilgi birikerek ilerler…</a:t>
            </a:r>
          </a:p>
        </p:txBody>
      </p:sp>
    </p:spTree>
    <p:extLst>
      <p:ext uri="{BB962C8B-B14F-4D97-AF65-F5344CB8AC3E}">
        <p14:creationId xmlns:p14="http://schemas.microsoft.com/office/powerpoint/2010/main" val="85283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dirty="0" smtClean="0"/>
              <a:t>Kaynak Gösterme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91569" y="1052736"/>
            <a:ext cx="11054687" cy="5544616"/>
          </a:xfrm>
        </p:spPr>
        <p:txBody>
          <a:bodyPr>
            <a:normAutofit/>
          </a:bodyPr>
          <a:lstStyle/>
          <a:p>
            <a:r>
              <a:rPr lang="tr-TR" dirty="0" smtClean="0"/>
              <a:t>Bilgiyi edindiğimiz yazarın soyadı ve yayının yılı: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FF0000"/>
                </a:solidFill>
              </a:rPr>
              <a:t>….. (Kaya, 2010).</a:t>
            </a:r>
          </a:p>
          <a:p>
            <a:r>
              <a:rPr lang="tr-TR" dirty="0" smtClean="0"/>
              <a:t>Bilgiyi belli bir sayfadan ya da sayfa aralığından aldıysak: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FF0000"/>
                </a:solidFill>
              </a:rPr>
              <a:t>….. (Kaya, 2010, s. 25).</a:t>
            </a: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</a:rPr>
              <a:t>	</a:t>
            </a:r>
            <a:r>
              <a:rPr lang="tr-TR" dirty="0" smtClean="0"/>
              <a:t>Yayın iki yazarlıysa: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FF0000"/>
                </a:solidFill>
              </a:rPr>
              <a:t>….. (Altıparmak </a:t>
            </a:r>
            <a:r>
              <a:rPr lang="tr-TR" b="1" dirty="0">
                <a:solidFill>
                  <a:srgbClr val="FF0000"/>
                </a:solidFill>
              </a:rPr>
              <a:t>&amp;</a:t>
            </a:r>
            <a:r>
              <a:rPr lang="tr-TR" b="1" dirty="0" smtClean="0">
                <a:solidFill>
                  <a:srgbClr val="FF0000"/>
                </a:solidFill>
              </a:rPr>
              <a:t> Soylu, 2011, s. 75).</a:t>
            </a:r>
          </a:p>
          <a:p>
            <a:r>
              <a:rPr lang="tr-TR" dirty="0" smtClean="0"/>
              <a:t>Yazar sayısı 3-5 ise ilk seferde tüm </a:t>
            </a:r>
            <a:r>
              <a:rPr lang="tr-TR" dirty="0" err="1" smtClean="0"/>
              <a:t>soyadlar</a:t>
            </a:r>
            <a:r>
              <a:rPr lang="tr-TR" dirty="0" smtClean="0"/>
              <a:t> kullanılır, sonra kısaca ilk isim vd. denir. 6 ve üzerinde ise direk vd.: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b="1" dirty="0" smtClean="0">
                <a:solidFill>
                  <a:srgbClr val="FF0000"/>
                </a:solidFill>
              </a:rPr>
              <a:t>….. (Kasapoğlu vd., 2008).</a:t>
            </a:r>
          </a:p>
        </p:txBody>
      </p:sp>
    </p:spTree>
    <p:extLst>
      <p:ext uri="{BB962C8B-B14F-4D97-AF65-F5344CB8AC3E}">
        <p14:creationId xmlns:p14="http://schemas.microsoft.com/office/powerpoint/2010/main" val="111395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dirty="0" smtClean="0"/>
              <a:t>Kaynak Gösterme (2)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96287" y="1052736"/>
            <a:ext cx="10304059" cy="5256624"/>
          </a:xfrm>
        </p:spPr>
        <p:txBody>
          <a:bodyPr>
            <a:normAutofit/>
          </a:bodyPr>
          <a:lstStyle/>
          <a:p>
            <a:r>
              <a:rPr lang="tr-TR" dirty="0" smtClean="0"/>
              <a:t>Yazarın adını metinde geçirmek istiyorsak: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FF0000"/>
                </a:solidFill>
              </a:rPr>
              <a:t>Gökçe’ye (2008) göre…</a:t>
            </a: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</a:rPr>
              <a:t>	Erbaş ve </a:t>
            </a:r>
            <a:r>
              <a:rPr lang="tr-TR" b="1" dirty="0" err="1" smtClean="0">
                <a:solidFill>
                  <a:srgbClr val="FF0000"/>
                </a:solidFill>
              </a:rPr>
              <a:t>Soydemir’in</a:t>
            </a:r>
            <a:r>
              <a:rPr lang="tr-TR" b="1" dirty="0" smtClean="0">
                <a:solidFill>
                  <a:srgbClr val="FF0000"/>
                </a:solidFill>
              </a:rPr>
              <a:t> (2010, s. 35) de belirttiği gibi…</a:t>
            </a:r>
          </a:p>
          <a:p>
            <a:r>
              <a:rPr lang="tr-TR" dirty="0" smtClean="0"/>
              <a:t>Yazarı olmayan yayınlarda kurum ismi kullanılabilir: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b="1" dirty="0" smtClean="0">
                <a:solidFill>
                  <a:srgbClr val="FF0000"/>
                </a:solidFill>
              </a:rPr>
              <a:t>….. (TÜİK, 2010).</a:t>
            </a:r>
          </a:p>
          <a:p>
            <a:r>
              <a:rPr lang="tr-TR" dirty="0" smtClean="0"/>
              <a:t>Cümlenin sadece bir kısmı için bir yazardan yararlandıysak: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FF0000"/>
                </a:solidFill>
              </a:rPr>
              <a:t>Yaşlı ihmalindeki artışın (Koçak, 2009) yanında bakım evlerinin kalitesi de düşmektedir (Ergin, 2010, s. 55). </a:t>
            </a:r>
          </a:p>
          <a:p>
            <a:r>
              <a:rPr lang="tr-TR" dirty="0" smtClean="0"/>
              <a:t>Yazarın aynı yıla ait iki yayınını kullanıyorsak:</a:t>
            </a:r>
          </a:p>
          <a:p>
            <a:pPr>
              <a:buNone/>
            </a:pPr>
            <a:r>
              <a:rPr lang="tr-TR" b="1" dirty="0" smtClean="0"/>
              <a:t>	</a:t>
            </a:r>
            <a:r>
              <a:rPr lang="tr-TR" b="1" dirty="0" smtClean="0">
                <a:solidFill>
                  <a:srgbClr val="FF0000"/>
                </a:solidFill>
              </a:rPr>
              <a:t>(Kurtuluş, 2003a) (Kurtuluş, 2003b)</a:t>
            </a:r>
          </a:p>
        </p:txBody>
      </p:sp>
    </p:spTree>
    <p:extLst>
      <p:ext uri="{BB962C8B-B14F-4D97-AF65-F5344CB8AC3E}">
        <p14:creationId xmlns:p14="http://schemas.microsoft.com/office/powerpoint/2010/main" val="204803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dirty="0" smtClean="0"/>
              <a:t>Kaynak Gösterme (3)</a:t>
            </a:r>
            <a:endParaRPr lang="tr-TR" b="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96035" y="1052736"/>
            <a:ext cx="10890913" cy="5805264"/>
          </a:xfrm>
        </p:spPr>
        <p:txBody>
          <a:bodyPr>
            <a:normAutofit/>
          </a:bodyPr>
          <a:lstStyle/>
          <a:p>
            <a:r>
              <a:rPr lang="tr-TR" dirty="0" smtClean="0"/>
              <a:t>Bazen bilgiden esinlenmek yerine direk yazarın cümlesini almayı uygun görürüz. </a:t>
            </a:r>
          </a:p>
          <a:p>
            <a:pPr lvl="0">
              <a:buNone/>
            </a:pPr>
            <a:r>
              <a:rPr lang="tr-TR" dirty="0" smtClean="0"/>
              <a:t>1) Alıntı üç satır ve altındaysa “tırnak içinde” ve paragrafın içinde sunulur:</a:t>
            </a:r>
          </a:p>
          <a:p>
            <a:pPr lvl="0">
              <a:buNone/>
            </a:pPr>
            <a:r>
              <a:rPr lang="tr-TR" sz="2500" dirty="0"/>
              <a:t>	</a:t>
            </a:r>
            <a:r>
              <a:rPr lang="tr-TR" sz="2500" dirty="0">
                <a:solidFill>
                  <a:srgbClr val="FF0000"/>
                </a:solidFill>
              </a:rPr>
              <a:t>Güçlü Program “bütün bilim insanları düşüncelerinin bütün yönleri içinde yer aldıkları kültürel atmosferin hâkimiyetinde” olduğunu ileri sürer (Gordon, 2015, s.684). </a:t>
            </a:r>
          </a:p>
          <a:p>
            <a:pPr lvl="0">
              <a:buNone/>
            </a:pPr>
            <a:r>
              <a:rPr lang="tr-TR" dirty="0" smtClean="0"/>
              <a:t>2) Alıntı üç satırdan fazlaysa </a:t>
            </a:r>
            <a:r>
              <a:rPr lang="tr-TR" i="1" dirty="0" smtClean="0"/>
              <a:t>italik olarak </a:t>
            </a:r>
            <a:r>
              <a:rPr lang="tr-TR" dirty="0" smtClean="0"/>
              <a:t>ya da farklı bir punto ile paragrafın altında ve iki cm içeride yer alır.</a:t>
            </a:r>
          </a:p>
        </p:txBody>
      </p:sp>
    </p:spTree>
    <p:extLst>
      <p:ext uri="{BB962C8B-B14F-4D97-AF65-F5344CB8AC3E}">
        <p14:creationId xmlns:p14="http://schemas.microsoft.com/office/powerpoint/2010/main" val="4171813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Üç satırdan fazla direk alıntı örnekleri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11" name="İçerik Yer Tutucusu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3228" y="3536179"/>
            <a:ext cx="8846029" cy="291817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227" y="980728"/>
            <a:ext cx="8846029" cy="2732871"/>
          </a:xfrm>
          <a:prstGeom prst="rect">
            <a:avLst/>
          </a:prstGeom>
        </p:spPr>
      </p:pic>
      <p:cxnSp>
        <p:nvCxnSpPr>
          <p:cNvPr id="13" name="Düz Bağlayıcı 12"/>
          <p:cNvCxnSpPr/>
          <p:nvPr/>
        </p:nvCxnSpPr>
        <p:spPr>
          <a:xfrm>
            <a:off x="545910" y="3536179"/>
            <a:ext cx="1067255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4161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1438</Words>
  <Application>Microsoft Office PowerPoint</Application>
  <PresentationFormat>Geniş ekran</PresentationFormat>
  <Paragraphs>151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29</vt:i4>
      </vt:variant>
    </vt:vector>
  </HeadingPairs>
  <TitlesOfParts>
    <vt:vector size="38" baseType="lpstr">
      <vt:lpstr>Arial</vt:lpstr>
      <vt:lpstr>Calibri</vt:lpstr>
      <vt:lpstr>Century Gothic</vt:lpstr>
      <vt:lpstr>Times New Roman</vt:lpstr>
      <vt:lpstr>Tw Cen MT</vt:lpstr>
      <vt:lpstr>Wingdings</vt:lpstr>
      <vt:lpstr>Wingdings 3</vt:lpstr>
      <vt:lpstr>Ofis Teması</vt:lpstr>
      <vt:lpstr>Duman</vt:lpstr>
      <vt:lpstr>PowerPoint Sunusu</vt:lpstr>
      <vt:lpstr>PowerPoint Sunusu</vt:lpstr>
      <vt:lpstr>Uluslararası atıf standartları</vt:lpstr>
      <vt:lpstr>İntihal</vt:lpstr>
      <vt:lpstr>Biz ne yapacağız?    </vt:lpstr>
      <vt:lpstr>Kaynak Gösterme</vt:lpstr>
      <vt:lpstr>Kaynak Gösterme (2)</vt:lpstr>
      <vt:lpstr>Kaynak Gösterme (3)</vt:lpstr>
      <vt:lpstr>Üç satırdan fazla direk alıntı örnekleri</vt:lpstr>
      <vt:lpstr>Kaynak Gösterme (3)</vt:lpstr>
      <vt:lpstr>Eserin yazarı belli değilse (Kurum)</vt:lpstr>
      <vt:lpstr>Eserin yazarı belli değilse (Kaynak Adı)</vt:lpstr>
      <vt:lpstr>Gazete haberi</vt:lpstr>
      <vt:lpstr>Metin içi örnekler</vt:lpstr>
      <vt:lpstr>Örnekler</vt:lpstr>
      <vt:lpstr>Örnekler 2</vt:lpstr>
      <vt:lpstr>Kaynakça kuralları</vt:lpstr>
      <vt:lpstr>Kaynakça nedir?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 örneği</vt:lpstr>
      <vt:lpstr>Kaynakça örneği</vt:lpstr>
      <vt:lpstr>PowerPoint Sunusu</vt:lpstr>
      <vt:lpstr>Microsoft Word’de Otomatik APA</vt:lpstr>
      <vt:lpstr>Word’de Otomatik APA (2)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aşama: Literatür Taraması</dc:title>
  <cp:lastModifiedBy>Kullanıcı</cp:lastModifiedBy>
  <cp:revision>34</cp:revision>
  <dcterms:created xsi:type="dcterms:W3CDTF">2017-03-05T11:51:43Z</dcterms:created>
  <dcterms:modified xsi:type="dcterms:W3CDTF">2018-08-02T07:42:00Z</dcterms:modified>
</cp:coreProperties>
</file>