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83" r:id="rId4"/>
    <p:sldId id="1084" r:id="rId5"/>
    <p:sldId id="1085" r:id="rId6"/>
    <p:sldId id="1086" r:id="rId7"/>
    <p:sldId id="1087" r:id="rId8"/>
    <p:sldId id="1088" r:id="rId9"/>
    <p:sldId id="1089" r:id="rId10"/>
    <p:sldId id="1090" r:id="rId11"/>
    <p:sldId id="1091" r:id="rId12"/>
    <p:sldId id="1092" r:id="rId13"/>
    <p:sldId id="1093" r:id="rId14"/>
    <p:sldId id="109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9224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508128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None/>
            </a:pPr>
            <a:r>
              <a:rPr lang="nn-NO" sz="3600" b="1" dirty="0"/>
              <a:t>GGY218 Kırsal Ekonomi ve</a:t>
            </a:r>
          </a:p>
          <a:p>
            <a:pPr marL="0" indent="0" algn="ctr">
              <a:buNone/>
            </a:pPr>
            <a:r>
              <a:rPr lang="nn-NO" sz="3600" b="1" dirty="0"/>
              <a:t>Kırsal Alan Yönetimi</a:t>
            </a:r>
            <a:endParaRPr lang="tr-TR" sz="1500" b="1" dirty="0"/>
          </a:p>
          <a:p>
            <a:pPr marL="0" indent="0" algn="ctr">
              <a:buNone/>
            </a:pPr>
            <a:endParaRPr lang="tr-TR" b="1" dirty="0"/>
          </a:p>
          <a:p>
            <a:pPr marL="0" indent="0" algn="ctr">
              <a:buNone/>
            </a:pPr>
            <a:r>
              <a:rPr lang="tr-TR" sz="1350" b="1" smtClean="0"/>
              <a:t>Doç</a:t>
            </a:r>
            <a:r>
              <a:rPr lang="tr-TR" sz="1350" b="1" dirty="0"/>
              <a:t>. Dr. Yeşim </a:t>
            </a:r>
            <a:r>
              <a:rPr lang="tr-TR" sz="1350" b="1" dirty="0" smtClean="0"/>
              <a:t>TANRIVERMİŞ</a:t>
            </a:r>
            <a:endParaRPr lang="tr-TR" sz="1350" b="1" dirty="0"/>
          </a:p>
          <a:p>
            <a:pPr marL="0" indent="0" algn="ctr">
              <a:buNone/>
            </a:pPr>
            <a:r>
              <a:rPr lang="tr-TR" sz="1200" dirty="0"/>
              <a:t>Ankara Üniversitesi Uygulamalı Bilimler Fakültesi Gayrimenkul Geliştirme ve Yönetimi Bölümü</a:t>
            </a:r>
          </a:p>
        </p:txBody>
      </p:sp>
      <p:sp>
        <p:nvSpPr>
          <p:cNvPr id="14" name="Altbilgi Yer Tutucusu 1">
            <a:extLst>
              <a:ext uri="{FF2B5EF4-FFF2-40B4-BE49-F238E27FC236}">
                <a16:creationId xmlns="" xmlns:a16="http://schemas.microsoft.com/office/drawing/2014/main" id="{74B01E26-5ACC-4980-8CB4-3F4B63E84CBE}"/>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367601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Karagölge</a:t>
            </a:r>
            <a:r>
              <a:rPr lang="tr-TR" sz="1400" dirty="0">
                <a:solidFill>
                  <a:schemeClr val="tx1">
                    <a:lumMod val="95000"/>
                    <a:lumOff val="5000"/>
                  </a:schemeClr>
                </a:solidFill>
              </a:rPr>
              <a:t>, C., Kızıloğlu, S. ve Yavuz, O., 1995. Tarım Ekonomisi-Temel İlkeler, Atatürk Üniversitesi Ziraat Fakültesi Yayınları, Yayın No:801, Erzurum.</a:t>
            </a:r>
          </a:p>
          <a:p>
            <a:pPr algn="just">
              <a:lnSpc>
                <a:spcPct val="100000"/>
              </a:lnSpc>
              <a:buFont typeface="Wingdings" panose="05000000000000000000" pitchFamily="2" charset="2"/>
              <a:buChar char="Ø"/>
            </a:pPr>
            <a:r>
              <a:rPr lang="tr-TR" sz="1400" dirty="0">
                <a:solidFill>
                  <a:schemeClr val="tx1">
                    <a:lumMod val="95000"/>
                    <a:lumOff val="5000"/>
                  </a:schemeClr>
                </a:solidFill>
              </a:rPr>
              <a:t>Kasap, N., 1997. Kırsal Dönüşüm Sürecinde Aile ve Ekonomi. </a:t>
            </a:r>
            <a:r>
              <a:rPr lang="tr-TR" sz="1400" dirty="0" err="1">
                <a:solidFill>
                  <a:schemeClr val="tx1">
                    <a:lumMod val="95000"/>
                    <a:lumOff val="5000"/>
                  </a:schemeClr>
                </a:solidFill>
              </a:rPr>
              <a:t>Şermetler</a:t>
            </a:r>
            <a:r>
              <a:rPr lang="tr-TR" sz="1400" dirty="0">
                <a:solidFill>
                  <a:schemeClr val="tx1">
                    <a:lumMod val="95000"/>
                    <a:lumOff val="5000"/>
                  </a:schemeClr>
                </a:solidFill>
              </a:rPr>
              <a:t> Köyü Vaka İncelemesi,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Kilkenny</a:t>
            </a:r>
            <a:r>
              <a:rPr lang="tr-TR" sz="1400" dirty="0">
                <a:solidFill>
                  <a:schemeClr val="tx1">
                    <a:lumMod val="95000"/>
                    <a:lumOff val="5000"/>
                  </a:schemeClr>
                </a:solidFill>
              </a:rPr>
              <a:t>, M., 1999. Transport </a:t>
            </a:r>
            <a:r>
              <a:rPr lang="tr-TR" sz="1400" dirty="0" err="1">
                <a:solidFill>
                  <a:schemeClr val="tx1">
                    <a:lumMod val="95000"/>
                    <a:lumOff val="5000"/>
                  </a:schemeClr>
                </a:solidFill>
              </a:rPr>
              <a:t>Cost</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Science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38 (2):293-312.</a:t>
            </a:r>
          </a:p>
          <a:p>
            <a:pPr algn="just">
              <a:lnSpc>
                <a:spcPct val="100000"/>
              </a:lnSpc>
              <a:buFont typeface="Wingdings" panose="05000000000000000000" pitchFamily="2" charset="2"/>
              <a:buChar char="Ø"/>
            </a:pPr>
            <a:r>
              <a:rPr lang="tr-TR" sz="1400" dirty="0">
                <a:solidFill>
                  <a:schemeClr val="tx1">
                    <a:lumMod val="95000"/>
                    <a:lumOff val="5000"/>
                  </a:schemeClr>
                </a:solidFill>
              </a:rPr>
              <a:t>Nelson, G. 1984. </a:t>
            </a:r>
            <a:r>
              <a:rPr lang="tr-TR" sz="1400" dirty="0" err="1">
                <a:solidFill>
                  <a:schemeClr val="tx1">
                    <a:lumMod val="95000"/>
                    <a:lumOff val="5000"/>
                  </a:schemeClr>
                </a:solidFill>
              </a:rPr>
              <a:t>Elements</a:t>
            </a:r>
            <a:r>
              <a:rPr lang="tr-TR" sz="1400" dirty="0">
                <a:solidFill>
                  <a:schemeClr val="tx1">
                    <a:lumMod val="95000"/>
                    <a:lumOff val="5000"/>
                  </a:schemeClr>
                </a:solidFill>
              </a:rPr>
              <a:t> of a </a:t>
            </a:r>
            <a:r>
              <a:rPr lang="tr-TR" sz="1400" dirty="0" err="1">
                <a:solidFill>
                  <a:schemeClr val="tx1">
                    <a:lumMod val="95000"/>
                    <a:lumOff val="5000"/>
                  </a:schemeClr>
                </a:solidFill>
              </a:rPr>
              <a:t>Paradigm</a:t>
            </a:r>
            <a:r>
              <a:rPr lang="tr-TR" sz="1400" dirty="0">
                <a:solidFill>
                  <a:schemeClr val="tx1">
                    <a:lumMod val="95000"/>
                    <a:lumOff val="5000"/>
                  </a:schemeClr>
                </a:solidFill>
              </a:rPr>
              <a:t>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Vol:66: 694-700.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Pearce</a:t>
            </a:r>
            <a:r>
              <a:rPr lang="tr-TR" sz="1400" dirty="0">
                <a:solidFill>
                  <a:schemeClr val="tx1">
                    <a:lumMod val="95000"/>
                    <a:lumOff val="5000"/>
                  </a:schemeClr>
                </a:solidFill>
              </a:rPr>
              <a:t> D.W.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Turner</a:t>
            </a:r>
            <a:r>
              <a:rPr lang="tr-TR" sz="1400" dirty="0">
                <a:solidFill>
                  <a:schemeClr val="tx1">
                    <a:lumMod val="95000"/>
                    <a:lumOff val="5000"/>
                  </a:schemeClr>
                </a:solidFill>
              </a:rPr>
              <a:t>, R.K., 1990. </a:t>
            </a:r>
            <a:r>
              <a:rPr lang="tr-TR" sz="1400" dirty="0" err="1">
                <a:solidFill>
                  <a:schemeClr val="tx1">
                    <a:lumMod val="95000"/>
                    <a:lumOff val="5000"/>
                  </a:schemeClr>
                </a:solidFill>
              </a:rPr>
              <a:t>Economics</a:t>
            </a:r>
            <a:r>
              <a:rPr lang="tr-TR" sz="1400" dirty="0">
                <a:solidFill>
                  <a:schemeClr val="tx1">
                    <a:lumMod val="95000"/>
                    <a:lumOff val="5000"/>
                  </a:schemeClr>
                </a:solidFill>
              </a:rPr>
              <a:t> of Natural </a:t>
            </a:r>
            <a:r>
              <a:rPr lang="tr-TR" sz="1400" dirty="0" err="1">
                <a:solidFill>
                  <a:schemeClr val="tx1">
                    <a:lumMod val="95000"/>
                    <a:lumOff val="5000"/>
                  </a:schemeClr>
                </a:solidFill>
              </a:rPr>
              <a:t>Resources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Environment, </a:t>
            </a:r>
            <a:r>
              <a:rPr lang="tr-TR" sz="1400" dirty="0" err="1">
                <a:solidFill>
                  <a:schemeClr val="tx1">
                    <a:lumMod val="95000"/>
                    <a:lumOff val="5000"/>
                  </a:schemeClr>
                </a:solidFill>
              </a:rPr>
              <a:t>The</a:t>
            </a:r>
            <a:r>
              <a:rPr lang="tr-TR" sz="1400" dirty="0">
                <a:solidFill>
                  <a:schemeClr val="tx1">
                    <a:lumMod val="95000"/>
                    <a:lumOff val="5000"/>
                  </a:schemeClr>
                </a:solidFill>
              </a:rPr>
              <a:t> Johns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a:t>
            </a:r>
            <a:r>
              <a:rPr lang="tr-TR" sz="1400" dirty="0" err="1">
                <a:solidFill>
                  <a:schemeClr val="tx1">
                    <a:lumMod val="95000"/>
                    <a:lumOff val="5000"/>
                  </a:schemeClr>
                </a:solidFill>
              </a:rPr>
              <a:t>Press</a:t>
            </a:r>
            <a:r>
              <a:rPr lang="tr-TR" sz="1400" dirty="0">
                <a:solidFill>
                  <a:schemeClr val="tx1">
                    <a:lumMod val="95000"/>
                    <a:lumOff val="5000"/>
                  </a:schemeClr>
                </a:solidFill>
              </a:rPr>
              <a:t>, Baltimore,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Ritson</a:t>
            </a:r>
            <a:r>
              <a:rPr lang="tr-TR" sz="1400" dirty="0">
                <a:solidFill>
                  <a:schemeClr val="tx1">
                    <a:lumMod val="95000"/>
                    <a:lumOff val="5000"/>
                  </a:schemeClr>
                </a:solidFill>
              </a:rPr>
              <a:t>, C., 1980.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Principles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Granada Publishing,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Rowley</a:t>
            </a:r>
            <a:r>
              <a:rPr lang="tr-TR" sz="1400" dirty="0">
                <a:solidFill>
                  <a:schemeClr val="tx1">
                    <a:lumMod val="95000"/>
                    <a:lumOff val="5000"/>
                  </a:schemeClr>
                </a:solidFill>
              </a:rPr>
              <a:t>, T. D., </a:t>
            </a:r>
            <a:r>
              <a:rPr lang="tr-TR" sz="1400" dirty="0" err="1">
                <a:solidFill>
                  <a:schemeClr val="tx1">
                    <a:lumMod val="95000"/>
                    <a:lumOff val="5000"/>
                  </a:schemeClr>
                </a:solidFill>
              </a:rPr>
              <a:t>Redman</a:t>
            </a:r>
            <a:r>
              <a:rPr lang="tr-TR" sz="1400" dirty="0">
                <a:solidFill>
                  <a:schemeClr val="tx1">
                    <a:lumMod val="95000"/>
                    <a:lumOff val="5000"/>
                  </a:schemeClr>
                </a:solidFill>
              </a:rPr>
              <a:t>, J.M.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Angle</a:t>
            </a:r>
            <a:r>
              <a:rPr lang="tr-TR" sz="1400" dirty="0">
                <a:solidFill>
                  <a:schemeClr val="tx1">
                    <a:lumMod val="95000"/>
                    <a:lumOff val="5000"/>
                  </a:schemeClr>
                </a:solidFill>
              </a:rPr>
              <a:t>, J., 1992.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Nonmetropolitian</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Performance</a:t>
            </a:r>
            <a:r>
              <a:rPr lang="tr-TR" sz="1400" dirty="0">
                <a:solidFill>
                  <a:schemeClr val="tx1">
                    <a:lumMod val="95000"/>
                    <a:lumOff val="5000"/>
                  </a:schemeClr>
                </a:solidFill>
              </a:rPr>
              <a:t> in </a:t>
            </a:r>
            <a:r>
              <a:rPr lang="tr-TR" sz="1400" dirty="0" err="1">
                <a:solidFill>
                  <a:schemeClr val="tx1">
                    <a:lumMod val="95000"/>
                    <a:lumOff val="5000"/>
                  </a:schemeClr>
                </a:solidFill>
              </a:rPr>
              <a:t>Rising</a:t>
            </a:r>
            <a:r>
              <a:rPr lang="tr-TR" sz="1400" dirty="0">
                <a:solidFill>
                  <a:schemeClr val="tx1">
                    <a:lumMod val="95000"/>
                    <a:lumOff val="5000"/>
                  </a:schemeClr>
                </a:solidFill>
              </a:rPr>
              <a:t> Per </a:t>
            </a:r>
            <a:r>
              <a:rPr lang="tr-TR" sz="1400" dirty="0" err="1">
                <a:solidFill>
                  <a:schemeClr val="tx1">
                    <a:lumMod val="95000"/>
                    <a:lumOff val="5000"/>
                  </a:schemeClr>
                </a:solidFill>
              </a:rPr>
              <a:t>Capita</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Differences</a:t>
            </a:r>
            <a:r>
              <a:rPr lang="tr-TR" sz="1400" dirty="0">
                <a:solidFill>
                  <a:schemeClr val="tx1">
                    <a:lumMod val="95000"/>
                    <a:lumOff val="5000"/>
                  </a:schemeClr>
                </a:solidFill>
              </a:rPr>
              <a:t> </a:t>
            </a:r>
            <a:r>
              <a:rPr lang="tr-TR" sz="1400" dirty="0" err="1">
                <a:solidFill>
                  <a:schemeClr val="tx1">
                    <a:lumMod val="95000"/>
                    <a:lumOff val="5000"/>
                  </a:schemeClr>
                </a:solidFill>
              </a:rPr>
              <a:t>Among</a:t>
            </a:r>
            <a:r>
              <a:rPr lang="tr-TR" sz="1400" dirty="0">
                <a:solidFill>
                  <a:schemeClr val="tx1">
                    <a:lumMod val="95000"/>
                    <a:lumOff val="5000"/>
                  </a:schemeClr>
                </a:solidFill>
              </a:rPr>
              <a:t>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22: 155-68.</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Schumpeter</a:t>
            </a:r>
            <a:r>
              <a:rPr lang="tr-TR" sz="1400" dirty="0">
                <a:solidFill>
                  <a:schemeClr val="tx1">
                    <a:lumMod val="95000"/>
                    <a:lumOff val="5000"/>
                  </a:schemeClr>
                </a:solidFill>
              </a:rPr>
              <a:t>, J.A., 1934.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Theory</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NJ. </a:t>
            </a:r>
            <a:r>
              <a:rPr lang="tr-TR" sz="1400" dirty="0" err="1">
                <a:solidFill>
                  <a:schemeClr val="tx1">
                    <a:lumMod val="95000"/>
                    <a:lumOff val="5000"/>
                  </a:schemeClr>
                </a:solidFill>
              </a:rPr>
              <a:t>Transaction</a:t>
            </a:r>
            <a:r>
              <a:rPr lang="tr-TR" sz="1400" dirty="0">
                <a:solidFill>
                  <a:schemeClr val="tx1">
                    <a:lumMod val="95000"/>
                    <a:lumOff val="5000"/>
                  </a:schemeClr>
                </a:solidFill>
              </a:rPr>
              <a:t> </a:t>
            </a:r>
            <a:r>
              <a:rPr lang="tr-TR" sz="1400" dirty="0" err="1">
                <a:solidFill>
                  <a:schemeClr val="tx1">
                    <a:lumMod val="95000"/>
                    <a:lumOff val="5000"/>
                  </a:schemeClr>
                </a:solidFill>
              </a:rPr>
              <a:t>Books</a:t>
            </a:r>
            <a:r>
              <a:rPr lang="tr-TR" sz="1400" dirty="0">
                <a:solidFill>
                  <a:schemeClr val="tx1">
                    <a:lumMod val="95000"/>
                    <a:lumOff val="5000"/>
                  </a:schemeClr>
                </a:solidFill>
              </a:rPr>
              <a:t> (1983 Edition), New </a:t>
            </a:r>
            <a:r>
              <a:rPr lang="tr-TR" sz="1400" dirty="0" err="1">
                <a:solidFill>
                  <a:schemeClr val="tx1">
                    <a:lumMod val="95000"/>
                    <a:lumOff val="5000"/>
                  </a:schemeClr>
                </a:solidFill>
              </a:rPr>
              <a:t>Brunswick</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97380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smtClean="0">
                <a:solidFill>
                  <a:schemeClr val="tx1">
                    <a:lumMod val="95000"/>
                    <a:lumOff val="5000"/>
                  </a:schemeClr>
                </a:solidFill>
              </a:rPr>
              <a:t>Sönmez</a:t>
            </a:r>
            <a:r>
              <a:rPr lang="tr-TR" sz="1400" dirty="0">
                <a:solidFill>
                  <a:schemeClr val="tx1">
                    <a:lumMod val="95000"/>
                    <a:lumOff val="5000"/>
                  </a:schemeClr>
                </a:solidFill>
              </a:rPr>
              <a:t>, A.K., 2001. Aile Dayanışması ve Kırsal Ekonomi: Orta Karadeniz Bölgesinde Fındık Üretimiyle Bağlantılı Aile Dayanışması Üzerine Niteliksel Bir İnceleme, Hacettepe Üniversitesi Edebiyat Fakültesi Dergisi, Cilt: 17, Sayı:1: 61-80.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Summers</a:t>
            </a:r>
            <a:r>
              <a:rPr lang="tr-TR" sz="1400" dirty="0">
                <a:solidFill>
                  <a:schemeClr val="tx1">
                    <a:lumMod val="95000"/>
                    <a:lumOff val="5000"/>
                  </a:schemeClr>
                </a:solidFill>
              </a:rPr>
              <a:t>, G.F., 1998. A </a:t>
            </a:r>
            <a:r>
              <a:rPr lang="tr-TR" sz="1400" dirty="0" err="1">
                <a:solidFill>
                  <a:schemeClr val="tx1">
                    <a:lumMod val="95000"/>
                    <a:lumOff val="5000"/>
                  </a:schemeClr>
                </a:solidFill>
              </a:rPr>
              <a:t>Sociological</a:t>
            </a:r>
            <a:r>
              <a:rPr lang="tr-TR" sz="1400" dirty="0">
                <a:solidFill>
                  <a:schemeClr val="tx1">
                    <a:lumMod val="95000"/>
                    <a:lumOff val="5000"/>
                  </a:schemeClr>
                </a:solidFill>
              </a:rPr>
              <a:t> </a:t>
            </a:r>
            <a:r>
              <a:rPr lang="tr-TR" sz="1400" dirty="0" err="1">
                <a:solidFill>
                  <a:schemeClr val="tx1">
                    <a:lumMod val="95000"/>
                    <a:lumOff val="5000"/>
                  </a:schemeClr>
                </a:solidFill>
              </a:rPr>
              <a:t>Perspective</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80(3):640-643.</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Bülbül, M., 2007.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Agriculture</a:t>
            </a:r>
            <a:r>
              <a:rPr lang="tr-TR" sz="1400" dirty="0">
                <a:solidFill>
                  <a:schemeClr val="tx1">
                    <a:lumMod val="95000"/>
                    <a:lumOff val="5000"/>
                  </a:schemeClr>
                </a:solidFill>
              </a:rPr>
              <a:t> in </a:t>
            </a:r>
            <a:r>
              <a:rPr lang="tr-TR" sz="1400" dirty="0" err="1">
                <a:solidFill>
                  <a:schemeClr val="tx1">
                    <a:lumMod val="95000"/>
                    <a:lumOff val="5000"/>
                  </a:schemeClr>
                </a:solidFill>
              </a:rPr>
              <a:t>Turkish</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Beginning</a:t>
            </a:r>
            <a:r>
              <a:rPr lang="tr-TR" sz="1400" dirty="0">
                <a:solidFill>
                  <a:schemeClr val="tx1">
                    <a:lumMod val="95000"/>
                    <a:lumOff val="5000"/>
                  </a:schemeClr>
                </a:solidFill>
              </a:rPr>
              <a:t> of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European</a:t>
            </a:r>
            <a:r>
              <a:rPr lang="tr-TR" sz="1400" dirty="0">
                <a:solidFill>
                  <a:schemeClr val="tx1">
                    <a:lumMod val="95000"/>
                    <a:lumOff val="5000"/>
                  </a:schemeClr>
                </a:solidFill>
              </a:rPr>
              <a:t> </a:t>
            </a:r>
            <a:r>
              <a:rPr lang="tr-TR" sz="1400" dirty="0" err="1">
                <a:solidFill>
                  <a:schemeClr val="tx1">
                    <a:lumMod val="95000"/>
                    <a:lumOff val="5000"/>
                  </a:schemeClr>
                </a:solidFill>
              </a:rPr>
              <a:t>Union</a:t>
            </a:r>
            <a:r>
              <a:rPr lang="tr-TR" sz="1400" dirty="0">
                <a:solidFill>
                  <a:schemeClr val="tx1">
                    <a:lumMod val="95000"/>
                    <a:lumOff val="5000"/>
                  </a:schemeClr>
                </a:solidFill>
              </a:rPr>
              <a:t> </a:t>
            </a:r>
            <a:r>
              <a:rPr lang="tr-TR" sz="1400" dirty="0" err="1">
                <a:solidFill>
                  <a:schemeClr val="tx1">
                    <a:lumMod val="95000"/>
                    <a:lumOff val="5000"/>
                  </a:schemeClr>
                </a:solidFill>
              </a:rPr>
              <a:t>Accession</a:t>
            </a:r>
            <a:r>
              <a:rPr lang="tr-TR" sz="1400" dirty="0">
                <a:solidFill>
                  <a:schemeClr val="tx1">
                    <a:lumMod val="95000"/>
                    <a:lumOff val="5000"/>
                  </a:schemeClr>
                </a:solidFill>
              </a:rPr>
              <a:t> </a:t>
            </a:r>
            <a:r>
              <a:rPr lang="tr-TR" sz="1400" dirty="0" err="1">
                <a:solidFill>
                  <a:schemeClr val="tx1">
                    <a:lumMod val="95000"/>
                    <a:lumOff val="5000"/>
                  </a:schemeClr>
                </a:solidFill>
              </a:rPr>
              <a:t>Negotiations</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Vol:7(4):612-625.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Şanlı, H., 2007. A </a:t>
            </a:r>
            <a:r>
              <a:rPr lang="tr-TR" sz="1400" dirty="0" err="1">
                <a:solidFill>
                  <a:schemeClr val="tx1">
                    <a:lumMod val="95000"/>
                    <a:lumOff val="5000"/>
                  </a:schemeClr>
                </a:solidFill>
              </a:rPr>
              <a:t>Research</a:t>
            </a:r>
            <a:r>
              <a:rPr lang="tr-TR" sz="1400" dirty="0">
                <a:solidFill>
                  <a:schemeClr val="tx1">
                    <a:lumMod val="95000"/>
                    <a:lumOff val="5000"/>
                  </a:schemeClr>
                </a:solidFill>
              </a:rPr>
              <a:t> on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Impacts</a:t>
            </a:r>
            <a:r>
              <a:rPr lang="tr-TR" sz="1400" dirty="0">
                <a:solidFill>
                  <a:schemeClr val="tx1">
                    <a:lumMod val="95000"/>
                    <a:lumOff val="5000"/>
                  </a:schemeClr>
                </a:solidFill>
              </a:rPr>
              <a:t> of </a:t>
            </a:r>
            <a:r>
              <a:rPr lang="tr-TR" sz="1400" dirty="0" err="1">
                <a:solidFill>
                  <a:schemeClr val="tx1">
                    <a:lumMod val="95000"/>
                    <a:lumOff val="5000"/>
                  </a:schemeClr>
                </a:solidFill>
              </a:rPr>
              <a:t>Tourism</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Farm Enterprises: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the</a:t>
            </a:r>
            <a:r>
              <a:rPr lang="tr-TR" sz="1400" dirty="0">
                <a:solidFill>
                  <a:schemeClr val="tx1">
                    <a:lumMod val="95000"/>
                    <a:lumOff val="5000"/>
                  </a:schemeClr>
                </a:solidFill>
              </a:rPr>
              <a:t> Nevşehir </a:t>
            </a:r>
            <a:r>
              <a:rPr lang="tr-TR" sz="1400" dirty="0" err="1">
                <a:solidFill>
                  <a:schemeClr val="tx1">
                    <a:lumMod val="95000"/>
                    <a:lumOff val="5000"/>
                  </a:schemeClr>
                </a:solidFill>
              </a:rPr>
              <a:t>Province</a:t>
            </a:r>
            <a:r>
              <a:rPr lang="tr-TR" sz="1400" dirty="0">
                <a:solidFill>
                  <a:schemeClr val="tx1">
                    <a:lumMod val="95000"/>
                    <a:lumOff val="5000"/>
                  </a:schemeClr>
                </a:solidFill>
              </a:rPr>
              <a:t> of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Tropics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Subtropics</a:t>
            </a:r>
            <a:r>
              <a:rPr lang="tr-TR" sz="1400" dirty="0">
                <a:solidFill>
                  <a:schemeClr val="tx1">
                    <a:lumMod val="95000"/>
                    <a:lumOff val="5000"/>
                  </a:schemeClr>
                </a:solidFill>
              </a:rPr>
              <a:t> (JARTS), Vol:108 (2): 171-191, Germany.</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2006. Tarımda Sosyal Politikalar, İçinde: Türkiye’de Tarım, </a:t>
            </a:r>
            <a:r>
              <a:rPr lang="tr-TR" sz="1400" dirty="0" err="1">
                <a:solidFill>
                  <a:schemeClr val="tx1">
                    <a:lumMod val="95000"/>
                    <a:lumOff val="5000"/>
                  </a:schemeClr>
                </a:solidFill>
              </a:rPr>
              <a:t>Eds:F.Yavuz</a:t>
            </a:r>
            <a:r>
              <a:rPr lang="tr-TR" sz="1400" dirty="0">
                <a:solidFill>
                  <a:schemeClr val="tx1">
                    <a:lumMod val="95000"/>
                    <a:lumOff val="5000"/>
                  </a:schemeClr>
                </a:solidFill>
              </a:rPr>
              <a:t>, Tarım ve </a:t>
            </a:r>
            <a:r>
              <a:rPr lang="tr-TR" sz="1400" dirty="0" err="1">
                <a:solidFill>
                  <a:schemeClr val="tx1">
                    <a:lumMod val="95000"/>
                    <a:lumOff val="5000"/>
                  </a:schemeClr>
                </a:solidFill>
              </a:rPr>
              <a:t>Köyişleri</a:t>
            </a:r>
            <a:r>
              <a:rPr lang="tr-TR" sz="1400" dirty="0">
                <a:solidFill>
                  <a:schemeClr val="tx1">
                    <a:lumMod val="95000"/>
                    <a:lumOff val="5000"/>
                  </a:schemeClr>
                </a:solidFill>
              </a:rPr>
              <a:t> Bakanlığı Strateji Geliştirme Başkanlığı, Ankara, s.95-120.</a:t>
            </a:r>
          </a:p>
          <a:p>
            <a:pPr algn="just">
              <a:lnSpc>
                <a:spcPct val="100000"/>
              </a:lnSpc>
              <a:buFont typeface="Wingdings" panose="05000000000000000000" pitchFamily="2" charset="2"/>
              <a:buChar char="Ø"/>
            </a:pPr>
            <a:r>
              <a:rPr lang="tr-TR" sz="1400" dirty="0">
                <a:solidFill>
                  <a:schemeClr val="tx1">
                    <a:lumMod val="95000"/>
                    <a:lumOff val="5000"/>
                  </a:schemeClr>
                </a:solidFill>
              </a:rPr>
              <a:t>Van </a:t>
            </a:r>
            <a:r>
              <a:rPr lang="tr-TR" sz="1400" dirty="0" err="1">
                <a:solidFill>
                  <a:schemeClr val="tx1">
                    <a:lumMod val="95000"/>
                    <a:lumOff val="5000"/>
                  </a:schemeClr>
                </a:solidFill>
              </a:rPr>
              <a:t>Kooten</a:t>
            </a:r>
            <a:r>
              <a:rPr lang="tr-TR" sz="1400" dirty="0">
                <a:solidFill>
                  <a:schemeClr val="tx1">
                    <a:lumMod val="95000"/>
                    <a:lumOff val="5000"/>
                  </a:schemeClr>
                </a:solidFill>
              </a:rPr>
              <a:t>, G.C., 1993. Land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Sustainable</a:t>
            </a:r>
            <a:r>
              <a:rPr lang="tr-TR" sz="1400" dirty="0">
                <a:solidFill>
                  <a:schemeClr val="tx1">
                    <a:lumMod val="95000"/>
                    <a:lumOff val="5000"/>
                  </a:schemeClr>
                </a:solidFill>
              </a:rPr>
              <a:t> Development: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Policies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Common</a:t>
            </a:r>
            <a:r>
              <a:rPr lang="tr-TR" sz="1400" dirty="0">
                <a:solidFill>
                  <a:schemeClr val="tx1">
                    <a:lumMod val="95000"/>
                    <a:lumOff val="5000"/>
                  </a:schemeClr>
                </a:solidFill>
              </a:rPr>
              <a:t> </a:t>
            </a:r>
            <a:r>
              <a:rPr lang="tr-TR" sz="1400" dirty="0" err="1">
                <a:solidFill>
                  <a:schemeClr val="tx1">
                    <a:lumMod val="95000"/>
                    <a:lumOff val="5000"/>
                  </a:schemeClr>
                </a:solidFill>
              </a:rPr>
              <a:t>Good</a:t>
            </a:r>
            <a:r>
              <a:rPr lang="tr-TR" sz="1400" dirty="0">
                <a:solidFill>
                  <a:schemeClr val="tx1">
                    <a:lumMod val="95000"/>
                    <a:lumOff val="5000"/>
                  </a:schemeClr>
                </a:solidFill>
              </a:rPr>
              <a:t>, UBC </a:t>
            </a:r>
            <a:r>
              <a:rPr lang="tr-TR" sz="1400" dirty="0" err="1">
                <a:solidFill>
                  <a:schemeClr val="tx1">
                    <a:lumMod val="95000"/>
                    <a:lumOff val="5000"/>
                  </a:schemeClr>
                </a:solidFill>
              </a:rPr>
              <a:t>Press</a:t>
            </a:r>
            <a:r>
              <a:rPr lang="tr-TR" sz="1400" dirty="0">
                <a:solidFill>
                  <a:schemeClr val="tx1">
                    <a:lumMod val="95000"/>
                    <a:lumOff val="5000"/>
                  </a:schemeClr>
                </a:solidFill>
              </a:rPr>
              <a:t>, </a:t>
            </a:r>
            <a:r>
              <a:rPr lang="tr-TR" sz="1400" dirty="0" err="1">
                <a:solidFill>
                  <a:schemeClr val="tx1">
                    <a:lumMod val="95000"/>
                    <a:lumOff val="5000"/>
                  </a:schemeClr>
                </a:solidFill>
              </a:rPr>
              <a:t>Vancouver</a:t>
            </a:r>
            <a:r>
              <a:rPr lang="tr-TR" sz="1400" dirty="0">
                <a:solidFill>
                  <a:schemeClr val="tx1">
                    <a:lumMod val="95000"/>
                    <a:lumOff val="5000"/>
                  </a:schemeClr>
                </a:solidFill>
              </a:rPr>
              <a:t>, </a:t>
            </a:r>
            <a:r>
              <a:rPr lang="tr-TR" sz="1400" dirty="0" err="1">
                <a:solidFill>
                  <a:schemeClr val="tx1">
                    <a:lumMod val="95000"/>
                    <a:lumOff val="5000"/>
                  </a:schemeClr>
                </a:solidFill>
              </a:rPr>
              <a:t>Canada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549668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Weber</a:t>
            </a:r>
            <a:r>
              <a:rPr lang="tr-TR" sz="1400" dirty="0">
                <a:solidFill>
                  <a:schemeClr val="tx1">
                    <a:lumMod val="95000"/>
                    <a:lumOff val="5000"/>
                  </a:schemeClr>
                </a:solidFill>
              </a:rPr>
              <a:t>, B., 1998. </a:t>
            </a:r>
            <a:r>
              <a:rPr lang="tr-TR" sz="1400" dirty="0" err="1">
                <a:solidFill>
                  <a:schemeClr val="tx1">
                    <a:lumMod val="95000"/>
                    <a:lumOff val="5000"/>
                  </a:schemeClr>
                </a:solidFill>
              </a:rPr>
              <a:t>Crossing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Next</a:t>
            </a:r>
            <a:r>
              <a:rPr lang="tr-TR" sz="1400" dirty="0">
                <a:solidFill>
                  <a:schemeClr val="tx1">
                    <a:lumMod val="95000"/>
                    <a:lumOff val="5000"/>
                  </a:schemeClr>
                </a:solidFill>
              </a:rPr>
              <a:t> </a:t>
            </a:r>
            <a:r>
              <a:rPr lang="tr-TR" sz="1400" dirty="0" err="1">
                <a:solidFill>
                  <a:schemeClr val="tx1">
                    <a:lumMod val="95000"/>
                    <a:lumOff val="5000"/>
                  </a:schemeClr>
                </a:solidFill>
              </a:rPr>
              <a:t>Meridian</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Interdependence</a:t>
            </a:r>
            <a:r>
              <a:rPr lang="tr-TR" sz="1400" dirty="0">
                <a:solidFill>
                  <a:schemeClr val="tx1">
                    <a:lumMod val="95000"/>
                    <a:lumOff val="5000"/>
                  </a:schemeClr>
                </a:solidFill>
              </a:rPr>
              <a:t>, </a:t>
            </a:r>
            <a:r>
              <a:rPr lang="tr-TR" sz="1400" dirty="0" err="1">
                <a:solidFill>
                  <a:schemeClr val="tx1">
                    <a:lumMod val="95000"/>
                    <a:lumOff val="5000"/>
                  </a:schemeClr>
                </a:solidFill>
              </a:rPr>
              <a:t>Institutions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Distribution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West,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23(1):1-11.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Woolcott</a:t>
            </a:r>
            <a:r>
              <a:rPr lang="tr-TR" sz="1400" dirty="0">
                <a:solidFill>
                  <a:schemeClr val="tx1">
                    <a:lumMod val="95000"/>
                    <a:lumOff val="5000"/>
                  </a:schemeClr>
                </a:solidFill>
              </a:rPr>
              <a:t>, M., 1998. </a:t>
            </a:r>
            <a:r>
              <a:rPr lang="tr-TR" sz="1400" dirty="0" err="1">
                <a:solidFill>
                  <a:schemeClr val="tx1">
                    <a:lumMod val="95000"/>
                    <a:lumOff val="5000"/>
                  </a:schemeClr>
                </a:solidFill>
              </a:rPr>
              <a:t>Social</a:t>
            </a:r>
            <a:r>
              <a:rPr lang="tr-TR" sz="1400" dirty="0">
                <a:solidFill>
                  <a:schemeClr val="tx1">
                    <a:lumMod val="95000"/>
                    <a:lumOff val="5000"/>
                  </a:schemeClr>
                </a:solidFill>
              </a:rPr>
              <a:t> </a:t>
            </a:r>
            <a:r>
              <a:rPr lang="tr-TR" sz="1400" dirty="0" err="1">
                <a:solidFill>
                  <a:schemeClr val="tx1">
                    <a:lumMod val="95000"/>
                    <a:lumOff val="5000"/>
                  </a:schemeClr>
                </a:solidFill>
              </a:rPr>
              <a:t>Capital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a:t>
            </a:r>
            <a:r>
              <a:rPr lang="tr-TR" sz="1400" dirty="0" err="1">
                <a:solidFill>
                  <a:schemeClr val="tx1">
                    <a:lumMod val="95000"/>
                    <a:lumOff val="5000"/>
                  </a:schemeClr>
                </a:solidFill>
              </a:rPr>
              <a:t>Toward</a:t>
            </a:r>
            <a:r>
              <a:rPr lang="tr-TR" sz="1400" dirty="0">
                <a:solidFill>
                  <a:schemeClr val="tx1">
                    <a:lumMod val="95000"/>
                    <a:lumOff val="5000"/>
                  </a:schemeClr>
                </a:solidFill>
              </a:rPr>
              <a:t> a </a:t>
            </a:r>
            <a:r>
              <a:rPr lang="tr-TR" sz="1400" dirty="0" err="1">
                <a:solidFill>
                  <a:schemeClr val="tx1">
                    <a:lumMod val="95000"/>
                    <a:lumOff val="5000"/>
                  </a:schemeClr>
                </a:solidFill>
              </a:rPr>
              <a:t>Theoretical</a:t>
            </a:r>
            <a:r>
              <a:rPr lang="tr-TR" sz="1400" dirty="0">
                <a:solidFill>
                  <a:schemeClr val="tx1">
                    <a:lumMod val="95000"/>
                    <a:lumOff val="5000"/>
                  </a:schemeClr>
                </a:solidFill>
              </a:rPr>
              <a:t> </a:t>
            </a:r>
            <a:r>
              <a:rPr lang="tr-TR" sz="1400" dirty="0" err="1">
                <a:solidFill>
                  <a:schemeClr val="tx1">
                    <a:lumMod val="95000"/>
                    <a:lumOff val="5000"/>
                  </a:schemeClr>
                </a:solidFill>
              </a:rPr>
              <a:t>Synthesis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Framework, </a:t>
            </a:r>
            <a:r>
              <a:rPr lang="tr-TR" sz="1400" dirty="0" err="1">
                <a:solidFill>
                  <a:schemeClr val="tx1">
                    <a:lumMod val="95000"/>
                    <a:lumOff val="5000"/>
                  </a:schemeClr>
                </a:solidFill>
              </a:rPr>
              <a:t>Theory</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Society</a:t>
            </a:r>
            <a:r>
              <a:rPr lang="tr-TR" sz="1400" dirty="0">
                <a:solidFill>
                  <a:schemeClr val="tx1">
                    <a:lumMod val="95000"/>
                    <a:lumOff val="5000"/>
                  </a:schemeClr>
                </a:solidFill>
              </a:rPr>
              <a:t>, Vol:27:151-208.</a:t>
            </a:r>
            <a:endParaRPr lang="tr-TR" sz="12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298479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latin typeface="Arial" panose="020B0604020202020204" pitchFamily="34" charset="0"/>
                <a:cs typeface="Arial" panose="020B0604020202020204" pitchFamily="34" charset="0"/>
              </a:rPr>
              <a:t>KIRSAL ALAN KAVRAMI VE EKONOMİ</a:t>
            </a:r>
            <a:endParaRPr lang="tr-TR" sz="2400" dirty="0"/>
          </a:p>
        </p:txBody>
      </p:sp>
      <p:sp>
        <p:nvSpPr>
          <p:cNvPr id="9" name="İçerik Yer Tutucusu 2"/>
          <p:cNvSpPr>
            <a:spLocks noGrp="1"/>
          </p:cNvSpPr>
          <p:nvPr>
            <p:ph idx="1"/>
          </p:nvPr>
        </p:nvSpPr>
        <p:spPr>
          <a:xfrm>
            <a:off x="362495" y="1914548"/>
            <a:ext cx="8470599" cy="3373284"/>
          </a:xfrm>
        </p:spPr>
        <p:txBody>
          <a:bodyPr anchor="t">
            <a:noAutofit/>
          </a:bodyPr>
          <a:lstStyle/>
          <a:p>
            <a:pPr algn="just">
              <a:buFont typeface="Wingdings" panose="05000000000000000000" pitchFamily="2" charset="2"/>
              <a:buChar char="Ø"/>
            </a:pPr>
            <a:r>
              <a:rPr lang="tr-TR" sz="2400" dirty="0">
                <a:solidFill>
                  <a:schemeClr val="tx1"/>
                </a:solidFill>
              </a:rPr>
              <a:t>Ekonomi biliminden söz edildiği zaman aslında mekan ve oradaki bütün </a:t>
            </a:r>
            <a:r>
              <a:rPr lang="tr-TR" sz="2400" dirty="0" err="1" smtClean="0">
                <a:solidFill>
                  <a:schemeClr val="tx1"/>
                </a:solidFill>
              </a:rPr>
              <a:t>sosyo</a:t>
            </a:r>
            <a:r>
              <a:rPr lang="tr-TR" sz="2400" dirty="0" smtClean="0">
                <a:solidFill>
                  <a:schemeClr val="tx1"/>
                </a:solidFill>
              </a:rPr>
              <a:t>-mekânsal </a:t>
            </a:r>
            <a:r>
              <a:rPr lang="tr-TR" sz="2400" dirty="0">
                <a:solidFill>
                  <a:schemeClr val="tx1"/>
                </a:solidFill>
              </a:rPr>
              <a:t>yapılanmadan söz edilmektedir.</a:t>
            </a:r>
          </a:p>
          <a:p>
            <a:pPr algn="just">
              <a:buFont typeface="Wingdings" panose="05000000000000000000" pitchFamily="2" charset="2"/>
              <a:buChar char="Ø"/>
            </a:pPr>
            <a:r>
              <a:rPr lang="tr-TR" sz="2400" b="1" dirty="0">
                <a:solidFill>
                  <a:schemeClr val="tx1"/>
                </a:solidFill>
              </a:rPr>
              <a:t>Örgütlenmiş ekonomik faaliyetler hep bir coğrafi alanda gerçekleşir.</a:t>
            </a:r>
          </a:p>
          <a:p>
            <a:pPr algn="just">
              <a:buFont typeface="Wingdings" panose="05000000000000000000" pitchFamily="2" charset="2"/>
              <a:buChar char="Ø"/>
            </a:pPr>
            <a:r>
              <a:rPr lang="tr-TR" sz="2400" b="1" dirty="0">
                <a:solidFill>
                  <a:schemeClr val="tx1"/>
                </a:solidFill>
              </a:rPr>
              <a:t>Mekan; </a:t>
            </a:r>
            <a:r>
              <a:rPr lang="tr-TR" sz="2400" dirty="0">
                <a:solidFill>
                  <a:schemeClr val="tx1"/>
                </a:solidFill>
              </a:rPr>
              <a:t>üretim faaliyetleri yanında toplumsal ilişkiler, kültürel, sosyolojik ve siyasal süreçlere de ev sahipliği yapar.</a:t>
            </a:r>
          </a:p>
          <a:p>
            <a:pPr algn="just">
              <a:buFont typeface="Wingdings" panose="05000000000000000000" pitchFamily="2" charset="2"/>
              <a:buChar char="Ø"/>
            </a:pPr>
            <a:r>
              <a:rPr lang="tr-TR" sz="2400" b="1" dirty="0">
                <a:solidFill>
                  <a:schemeClr val="tx1"/>
                </a:solidFill>
              </a:rPr>
              <a:t>Mekan; </a:t>
            </a:r>
            <a:r>
              <a:rPr lang="tr-TR" sz="2400" dirty="0">
                <a:solidFill>
                  <a:schemeClr val="tx1"/>
                </a:solidFill>
              </a:rPr>
              <a:t>kapitalist sermaye birikimi ve büyüme süreçleri ile bölüşüm ilişkileri ve toplumsal iktidar mücadelelerinin gerçekleştiği </a:t>
            </a:r>
            <a:r>
              <a:rPr lang="tr-TR" sz="2400" dirty="0" smtClean="0">
                <a:solidFill>
                  <a:schemeClr val="tx1"/>
                </a:solidFill>
              </a:rPr>
              <a:t>alandır.</a:t>
            </a:r>
            <a:endParaRPr lang="tr-TR" sz="1200" dirty="0"/>
          </a:p>
        </p:txBody>
      </p:sp>
      <p:sp>
        <p:nvSpPr>
          <p:cNvPr id="10" name="Altbilgi Yer Tutucusu 1">
            <a:extLst>
              <a:ext uri="{FF2B5EF4-FFF2-40B4-BE49-F238E27FC236}">
                <a16:creationId xmlns="" xmlns:a16="http://schemas.microsoft.com/office/drawing/2014/main" id="{DADD5B13-4EE9-420A-B9A5-16F2FCED8E3D}"/>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608886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Autofit/>
          </a:bodyPr>
          <a:lstStyle/>
          <a:p>
            <a:pPr algn="ctr"/>
            <a:r>
              <a:rPr lang="tr-TR" sz="3000" dirty="0"/>
              <a:t>KENT-KIRSAL AYRIMI</a:t>
            </a:r>
            <a:endParaRPr lang="tr-TR" sz="1500" dirty="0"/>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2400" dirty="0">
                <a:solidFill>
                  <a:schemeClr val="tx1"/>
                </a:solidFill>
              </a:rPr>
              <a:t>Plancılara göre şehir terimi; belediyelerin sınırları içindeki arazileri veya bir ya da birden fazla belediye ile bunların sınırları dışında kalmakla birlikte, hepsi birlikte bütün oluşturan, kırsal ve tarımsal yaşamdan ayrılmış, büyük ölçüde şehir ihtiyaçları için kullanılan veya kullanılacak olan ve böylece şehir planlaması için elverişli birim oluşturacak şekilde birbirine bağlı toplumsal, ekonomik ve gelişme sorunları olan  şehirleşmiş veya şehirleşmekte olan civar bölge arazilerini de ifade eder.</a:t>
            </a:r>
          </a:p>
          <a:p>
            <a:pPr algn="just">
              <a:buFont typeface="Wingdings" panose="05000000000000000000" pitchFamily="2" charset="2"/>
              <a:buChar char="Ø"/>
            </a:pPr>
            <a:r>
              <a:rPr lang="tr-TR" sz="2400" dirty="0">
                <a:solidFill>
                  <a:schemeClr val="tx1"/>
                </a:solidFill>
              </a:rPr>
              <a:t>İdari anlamda şehir: </a:t>
            </a:r>
            <a:r>
              <a:rPr lang="tr-TR" sz="2400" dirty="0" err="1">
                <a:solidFill>
                  <a:schemeClr val="tx1"/>
                </a:solidFill>
              </a:rPr>
              <a:t>Urbs</a:t>
            </a:r>
            <a:r>
              <a:rPr lang="tr-TR" sz="2400" dirty="0">
                <a:solidFill>
                  <a:schemeClr val="tx1"/>
                </a:solidFill>
              </a:rPr>
              <a:t> ile şehirsel </a:t>
            </a:r>
            <a:r>
              <a:rPr lang="tr-TR" sz="2400" dirty="0" err="1">
                <a:solidFill>
                  <a:schemeClr val="tx1"/>
                </a:solidFill>
              </a:rPr>
              <a:t>yer:Urbanus</a:t>
            </a:r>
            <a:endParaRPr lang="tr-TR" sz="1200" dirty="0"/>
          </a:p>
        </p:txBody>
      </p:sp>
      <p:sp>
        <p:nvSpPr>
          <p:cNvPr id="10" name="Altbilgi Yer Tutucusu 1">
            <a:extLst>
              <a:ext uri="{FF2B5EF4-FFF2-40B4-BE49-F238E27FC236}">
                <a16:creationId xmlns="" xmlns:a16="http://schemas.microsoft.com/office/drawing/2014/main" id="{336AB3CB-9B40-48EA-88AB-BEA4CDA4D16D}"/>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318649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3300" dirty="0"/>
              <a:t>Kırsal Kesim</a:t>
            </a:r>
            <a:endParaRPr lang="tr-TR" sz="2100" dirty="0"/>
          </a:p>
        </p:txBody>
      </p:sp>
      <p:sp>
        <p:nvSpPr>
          <p:cNvPr id="9" name="İçerik Yer Tutucusu 2"/>
          <p:cNvSpPr>
            <a:spLocks noGrp="1"/>
          </p:cNvSpPr>
          <p:nvPr>
            <p:ph idx="1"/>
          </p:nvPr>
        </p:nvSpPr>
        <p:spPr>
          <a:xfrm>
            <a:off x="782857" y="1905545"/>
            <a:ext cx="7211612" cy="3382287"/>
          </a:xfrm>
        </p:spPr>
        <p:txBody>
          <a:bodyPr anchor="t">
            <a:noAutofit/>
          </a:bodyPr>
          <a:lstStyle/>
          <a:p>
            <a:pPr algn="just">
              <a:buFont typeface="Wingdings" panose="05000000000000000000" pitchFamily="2" charset="2"/>
              <a:buChar char="Ø"/>
            </a:pPr>
            <a:r>
              <a:rPr lang="tr-TR" dirty="0">
                <a:solidFill>
                  <a:schemeClr val="tx1"/>
                </a:solidFill>
              </a:rPr>
              <a:t>Şehir alanlarının dışındaki köy, kasaba ve mezra gibi yerleşim yerlerinde ikamet eden ve geçimlerini buradaki tarımsal ya da tarım dışı işlerden sağlayan nüfus “kırsal </a:t>
            </a:r>
            <a:r>
              <a:rPr lang="tr-TR" dirty="0" err="1">
                <a:solidFill>
                  <a:schemeClr val="tx1"/>
                </a:solidFill>
              </a:rPr>
              <a:t>kesim”i</a:t>
            </a:r>
            <a:r>
              <a:rPr lang="tr-TR" dirty="0">
                <a:solidFill>
                  <a:schemeClr val="tx1"/>
                </a:solidFill>
              </a:rPr>
              <a:t> oluşturmakta.</a:t>
            </a:r>
          </a:p>
          <a:p>
            <a:pPr algn="just">
              <a:buFont typeface="Wingdings" panose="05000000000000000000" pitchFamily="2" charset="2"/>
              <a:buChar char="Ø"/>
            </a:pPr>
            <a:r>
              <a:rPr lang="tr-TR" dirty="0">
                <a:solidFill>
                  <a:schemeClr val="tx1"/>
                </a:solidFill>
              </a:rPr>
              <a:t>Kırsal alanları tanımlamanın hemen her ülkede bir çok güçlüğü mevcut.</a:t>
            </a:r>
          </a:p>
        </p:txBody>
      </p:sp>
      <p:sp>
        <p:nvSpPr>
          <p:cNvPr id="10" name="Altbilgi Yer Tutucusu 1">
            <a:extLst>
              <a:ext uri="{FF2B5EF4-FFF2-40B4-BE49-F238E27FC236}">
                <a16:creationId xmlns="" xmlns:a16="http://schemas.microsoft.com/office/drawing/2014/main" id="{AF7E37CE-3FF1-4692-BFB9-107E6320D2AB}"/>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906431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KIRSAL ALAN KAVRAMI VE EKONOMİ</a:t>
            </a:r>
          </a:p>
        </p:txBody>
      </p:sp>
      <p:sp>
        <p:nvSpPr>
          <p:cNvPr id="9" name="İçerik Yer Tutucusu 2"/>
          <p:cNvSpPr>
            <a:spLocks noGrp="1"/>
          </p:cNvSpPr>
          <p:nvPr>
            <p:ph idx="1"/>
          </p:nvPr>
        </p:nvSpPr>
        <p:spPr>
          <a:xfrm>
            <a:off x="782857" y="1905545"/>
            <a:ext cx="7520222" cy="3594990"/>
          </a:xfrm>
        </p:spPr>
        <p:txBody>
          <a:bodyPr anchor="t">
            <a:noAutofit/>
          </a:bodyPr>
          <a:lstStyle/>
          <a:p>
            <a:pPr algn="just">
              <a:buFont typeface="Wingdings" panose="05000000000000000000" pitchFamily="2" charset="2"/>
              <a:buChar char="Ø"/>
            </a:pPr>
            <a:r>
              <a:rPr lang="tr-TR" sz="2400" dirty="0">
                <a:solidFill>
                  <a:schemeClr val="tx1"/>
                </a:solidFill>
              </a:rPr>
              <a:t>Yerleşimlerin hızlı değişimi ve gelişimi, kent ve kırsal olarak ayrım yapılmasını güçleştirmekte. </a:t>
            </a:r>
          </a:p>
          <a:p>
            <a:pPr algn="just">
              <a:buFont typeface="Wingdings" panose="05000000000000000000" pitchFamily="2" charset="2"/>
              <a:buChar char="Ø"/>
            </a:pPr>
            <a:r>
              <a:rPr lang="tr-TR" sz="2400" dirty="0">
                <a:solidFill>
                  <a:schemeClr val="tx1"/>
                </a:solidFill>
              </a:rPr>
              <a:t>Kentsel ve kırsal alan ayrımında gittikçe belirsizliğin arttığı konusunda görüş birliği mevcut.</a:t>
            </a:r>
          </a:p>
          <a:p>
            <a:pPr algn="just">
              <a:buFont typeface="Wingdings" panose="05000000000000000000" pitchFamily="2" charset="2"/>
              <a:buChar char="Ø"/>
            </a:pPr>
            <a:r>
              <a:rPr lang="tr-TR" sz="2400" dirty="0">
                <a:solidFill>
                  <a:schemeClr val="tx1"/>
                </a:solidFill>
              </a:rPr>
              <a:t>Özellikle gelişmiş ülkelerde (</a:t>
            </a:r>
            <a:r>
              <a:rPr lang="tr-TR" sz="2400" dirty="0" err="1">
                <a:solidFill>
                  <a:schemeClr val="tx1"/>
                </a:solidFill>
              </a:rPr>
              <a:t>more</a:t>
            </a:r>
            <a:r>
              <a:rPr lang="tr-TR" sz="2400" dirty="0">
                <a:solidFill>
                  <a:schemeClr val="tx1"/>
                </a:solidFill>
              </a:rPr>
              <a:t> </a:t>
            </a:r>
            <a:r>
              <a:rPr lang="tr-TR" sz="2400" dirty="0" err="1">
                <a:solidFill>
                  <a:schemeClr val="tx1"/>
                </a:solidFill>
              </a:rPr>
              <a:t>developed</a:t>
            </a:r>
            <a:r>
              <a:rPr lang="tr-TR" sz="2400" dirty="0">
                <a:solidFill>
                  <a:schemeClr val="tx1"/>
                </a:solidFill>
              </a:rPr>
              <a:t> </a:t>
            </a:r>
            <a:r>
              <a:rPr lang="tr-TR" sz="2400" dirty="0" err="1">
                <a:solidFill>
                  <a:schemeClr val="tx1"/>
                </a:solidFill>
              </a:rPr>
              <a:t>countries</a:t>
            </a:r>
            <a:r>
              <a:rPr lang="tr-TR" sz="2400" dirty="0">
                <a:solidFill>
                  <a:schemeClr val="tx1"/>
                </a:solidFill>
              </a:rPr>
              <a:t>) yerleşim modellerini yeniden şekillendiren ve kent sistemleri yaratan karmaşık süreçler; kentsel ve kırsal yerleşim bölünme gibi ikili geleneksel sistemin çerçevesinin yetersiz kalmasına neden olmakta.</a:t>
            </a:r>
          </a:p>
          <a:p>
            <a:pPr algn="just">
              <a:buFont typeface="Wingdings" panose="05000000000000000000" pitchFamily="2" charset="2"/>
              <a:buChar char="Ø"/>
            </a:pPr>
            <a:r>
              <a:rPr lang="tr-TR" sz="2400" dirty="0">
                <a:solidFill>
                  <a:schemeClr val="tx1"/>
                </a:solidFill>
              </a:rPr>
              <a:t>Farklı ülkelerde farklı sınıflama sistemleri kullanılmakta.</a:t>
            </a:r>
            <a:endParaRPr lang="tr-TR" sz="1400" dirty="0"/>
          </a:p>
        </p:txBody>
      </p:sp>
      <p:sp>
        <p:nvSpPr>
          <p:cNvPr id="10" name="Altbilgi Yer Tutucusu 1">
            <a:extLst>
              <a:ext uri="{FF2B5EF4-FFF2-40B4-BE49-F238E27FC236}">
                <a16:creationId xmlns="" xmlns:a16="http://schemas.microsoft.com/office/drawing/2014/main" id="{880D5951-1A8E-4577-958D-34FCBEA671FA}"/>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717204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KIRSAL ALAN KAVRAMI VE EKONOMİ</a:t>
            </a:r>
          </a:p>
        </p:txBody>
      </p:sp>
      <p:sp>
        <p:nvSpPr>
          <p:cNvPr id="9" name="İçerik Yer Tutucusu 2"/>
          <p:cNvSpPr>
            <a:spLocks noGrp="1"/>
          </p:cNvSpPr>
          <p:nvPr>
            <p:ph idx="1"/>
          </p:nvPr>
        </p:nvSpPr>
        <p:spPr>
          <a:xfrm>
            <a:off x="782857" y="1916605"/>
            <a:ext cx="7520222" cy="3686559"/>
          </a:xfrm>
        </p:spPr>
        <p:txBody>
          <a:bodyPr anchor="t">
            <a:noAutofit/>
          </a:bodyPr>
          <a:lstStyle/>
          <a:p>
            <a:pPr algn="just">
              <a:buFont typeface="Wingdings" panose="05000000000000000000" pitchFamily="2" charset="2"/>
              <a:buChar char="Ø"/>
            </a:pPr>
            <a:r>
              <a:rPr lang="tr-TR" sz="2000" dirty="0">
                <a:solidFill>
                  <a:schemeClr val="tx1"/>
                </a:solidFill>
              </a:rPr>
              <a:t>Ülkelere göre kırsal alan ve yerleşimleri tanımlamada farklı kriterler kullanılmakta.</a:t>
            </a:r>
          </a:p>
          <a:p>
            <a:pPr algn="just">
              <a:buFont typeface="Wingdings" panose="05000000000000000000" pitchFamily="2" charset="2"/>
              <a:buChar char="Ø"/>
            </a:pPr>
            <a:r>
              <a:rPr lang="sv-SE" sz="2000" b="1" dirty="0">
                <a:solidFill>
                  <a:schemeClr val="tx1"/>
                </a:solidFill>
              </a:rPr>
              <a:t>Kırsal alan tanımlamada kullanılan değişik</a:t>
            </a:r>
            <a:r>
              <a:rPr lang="tr-TR" sz="2000" b="1" dirty="0">
                <a:solidFill>
                  <a:schemeClr val="tx1"/>
                </a:solidFill>
              </a:rPr>
              <a:t> kriterler şunlardır:</a:t>
            </a:r>
          </a:p>
          <a:p>
            <a:pPr marL="607219" indent="-205979" algn="just">
              <a:buFont typeface="Wingdings" panose="05000000000000000000" pitchFamily="2" charset="2"/>
              <a:buChar char="§"/>
            </a:pPr>
            <a:r>
              <a:rPr lang="tr-TR" sz="2000" dirty="0">
                <a:solidFill>
                  <a:schemeClr val="tx1"/>
                </a:solidFill>
              </a:rPr>
              <a:t>Nüfus yoğunluğu</a:t>
            </a:r>
          </a:p>
          <a:p>
            <a:pPr marL="607219" indent="-205979" algn="just">
              <a:buFont typeface="Wingdings" panose="05000000000000000000" pitchFamily="2" charset="2"/>
              <a:buChar char="§"/>
            </a:pPr>
            <a:r>
              <a:rPr lang="tr-TR" sz="2000" dirty="0">
                <a:solidFill>
                  <a:schemeClr val="tx1"/>
                </a:solidFill>
              </a:rPr>
              <a:t>Ekonomik faaliyetler - tarımsal üretim durum ve yerel ekonomideki payı</a:t>
            </a:r>
          </a:p>
          <a:p>
            <a:pPr marL="607219" indent="-205979" algn="just">
              <a:buFont typeface="Wingdings" panose="05000000000000000000" pitchFamily="2" charset="2"/>
              <a:buChar char="§"/>
            </a:pPr>
            <a:r>
              <a:rPr lang="tr-TR" sz="2000" dirty="0">
                <a:solidFill>
                  <a:schemeClr val="tx1"/>
                </a:solidFill>
              </a:rPr>
              <a:t>Toplam nüfus ve nüfus azalışı</a:t>
            </a:r>
          </a:p>
          <a:p>
            <a:pPr marL="607219" indent="-205979" algn="just">
              <a:buFont typeface="Wingdings" panose="05000000000000000000" pitchFamily="2" charset="2"/>
              <a:buChar char="§"/>
            </a:pPr>
            <a:r>
              <a:rPr lang="tr-TR" sz="2000" dirty="0">
                <a:solidFill>
                  <a:schemeClr val="tx1"/>
                </a:solidFill>
              </a:rPr>
              <a:t>Kişi başına düşen gelirin düzeyi</a:t>
            </a:r>
          </a:p>
          <a:p>
            <a:pPr marL="607219" indent="-205979" algn="just">
              <a:buFont typeface="Wingdings" panose="05000000000000000000" pitchFamily="2" charset="2"/>
              <a:buChar char="§"/>
            </a:pPr>
            <a:r>
              <a:rPr lang="tr-TR" sz="2000" dirty="0">
                <a:solidFill>
                  <a:schemeClr val="tx1"/>
                </a:solidFill>
              </a:rPr>
              <a:t>Diğer ölçütler</a:t>
            </a:r>
            <a:endParaRPr lang="tr-TR" sz="1100" dirty="0"/>
          </a:p>
        </p:txBody>
      </p:sp>
      <p:sp>
        <p:nvSpPr>
          <p:cNvPr id="10" name="Altbilgi Yer Tutucusu 1">
            <a:extLst>
              <a:ext uri="{FF2B5EF4-FFF2-40B4-BE49-F238E27FC236}">
                <a16:creationId xmlns="" xmlns:a16="http://schemas.microsoft.com/office/drawing/2014/main" id="{B272B2F4-C82A-4070-9692-E8D2BF95F25C}"/>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194863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KIRSAL ALAN KAVRAMI VE EKONOMİ</a:t>
            </a:r>
          </a:p>
        </p:txBody>
      </p:sp>
      <p:sp>
        <p:nvSpPr>
          <p:cNvPr id="9" name="İçerik Yer Tutucusu 2"/>
          <p:cNvSpPr>
            <a:spLocks noGrp="1"/>
          </p:cNvSpPr>
          <p:nvPr>
            <p:ph idx="1"/>
          </p:nvPr>
        </p:nvSpPr>
        <p:spPr>
          <a:xfrm>
            <a:off x="264523" y="1905545"/>
            <a:ext cx="8038556" cy="3594990"/>
          </a:xfrm>
        </p:spPr>
        <p:txBody>
          <a:bodyPr anchor="t">
            <a:noAutofit/>
          </a:bodyPr>
          <a:lstStyle/>
          <a:p>
            <a:pPr algn="just">
              <a:buFont typeface="Wingdings" panose="05000000000000000000" pitchFamily="2" charset="2"/>
              <a:buChar char="Ø"/>
            </a:pPr>
            <a:r>
              <a:rPr lang="tr-TR" sz="1800" dirty="0"/>
              <a:t>Birçok ülkede kentlerde yeniden yapılanmanın devam etmesi; hem fiziksel hareketlilik, hem de uzaktan çalışma (</a:t>
            </a:r>
            <a:r>
              <a:rPr lang="tr-TR" sz="1800" dirty="0" err="1"/>
              <a:t>home</a:t>
            </a:r>
            <a:r>
              <a:rPr lang="tr-TR" sz="1800" dirty="0"/>
              <a:t> ofis işler gibi) gibi etkenleri, yerleşim birimlerinde konut ve ofis talebinin değişmesine neden olmakta,</a:t>
            </a:r>
          </a:p>
          <a:p>
            <a:pPr algn="just">
              <a:buFont typeface="Wingdings" panose="05000000000000000000" pitchFamily="2" charset="2"/>
              <a:buChar char="Ø"/>
            </a:pPr>
            <a:r>
              <a:rPr lang="tr-TR" sz="1800" dirty="0"/>
              <a:t>Modern yerleşimlere insanların artan akışı, aynı zamanda yaşam tarzı trendleri ve çalışma koşulları da değişmekte,</a:t>
            </a:r>
          </a:p>
          <a:p>
            <a:pPr algn="just">
              <a:buFont typeface="Wingdings" panose="05000000000000000000" pitchFamily="2" charset="2"/>
              <a:buChar char="Ø"/>
            </a:pPr>
            <a:r>
              <a:rPr lang="tr-TR" sz="1800" dirty="0"/>
              <a:t>Modern kentsel ve kırsal alanlar arasındaki farklılıkların çeşitli boyutlarının olduğunun farkına varılması çok önemli olup, bu aşamada birbirinin yerine geçemeyen üç ana boyut ortaya çıkmıştır:</a:t>
            </a:r>
          </a:p>
          <a:p>
            <a:pPr marL="676275" indent="196454" algn="just"/>
            <a:r>
              <a:rPr lang="tr-TR" sz="1800" dirty="0"/>
              <a:t>yerleşimlerin yoğunluğu veya konsantrasyonu,</a:t>
            </a:r>
          </a:p>
          <a:p>
            <a:pPr marL="676275" indent="196454" algn="just"/>
            <a:r>
              <a:rPr lang="tr-TR" sz="1800" dirty="0"/>
              <a:t>yerleşimlerin boyutu ve</a:t>
            </a:r>
          </a:p>
          <a:p>
            <a:pPr marL="676275" indent="196454" algn="just"/>
            <a:r>
              <a:rPr lang="tr-TR" sz="1800" dirty="0"/>
              <a:t>hizmetlere ve diğer tesislere (imkanlara) erişilebilirlik.</a:t>
            </a:r>
          </a:p>
        </p:txBody>
      </p:sp>
      <p:sp>
        <p:nvSpPr>
          <p:cNvPr id="10" name="Altbilgi Yer Tutucusu 1">
            <a:extLst>
              <a:ext uri="{FF2B5EF4-FFF2-40B4-BE49-F238E27FC236}">
                <a16:creationId xmlns="" xmlns:a16="http://schemas.microsoft.com/office/drawing/2014/main" id="{C7FDA7B6-C82B-406B-BD04-3A5BDB62C4E1}"/>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520267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a:solidFill>
                  <a:schemeClr val="tx1">
                    <a:lumMod val="95000"/>
                    <a:lumOff val="5000"/>
                  </a:schemeClr>
                </a:solidFill>
              </a:rPr>
              <a:t>Açıl, A.F. ve Demirci, R., 1984. Tarım Ekonomisi Dersleri, A.Ü. Ziraat Fakültesi Yayınları No:880,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Amos</a:t>
            </a:r>
            <a:r>
              <a:rPr lang="tr-TR" sz="1400" dirty="0">
                <a:solidFill>
                  <a:schemeClr val="tx1">
                    <a:lumMod val="95000"/>
                    <a:lumOff val="5000"/>
                  </a:schemeClr>
                </a:solidFill>
              </a:rPr>
              <a:t>, O. M. </a:t>
            </a:r>
            <a:r>
              <a:rPr lang="tr-TR" sz="1400" dirty="0" err="1">
                <a:solidFill>
                  <a:schemeClr val="tx1">
                    <a:lumMod val="95000"/>
                    <a:lumOff val="5000"/>
                  </a:schemeClr>
                </a:solidFill>
              </a:rPr>
              <a:t>Jr</a:t>
            </a:r>
            <a:r>
              <a:rPr lang="tr-TR" sz="1400" dirty="0">
                <a:solidFill>
                  <a:schemeClr val="tx1">
                    <a:lumMod val="95000"/>
                    <a:lumOff val="5000"/>
                  </a:schemeClr>
                </a:solidFill>
              </a:rPr>
              <a:t>. 1989. An </a:t>
            </a:r>
            <a:r>
              <a:rPr lang="tr-TR" sz="1400" dirty="0" err="1">
                <a:solidFill>
                  <a:schemeClr val="tx1">
                    <a:lumMod val="95000"/>
                    <a:lumOff val="5000"/>
                  </a:schemeClr>
                </a:solidFill>
              </a:rPr>
              <a:t>Inquiry</a:t>
            </a:r>
            <a:r>
              <a:rPr lang="tr-TR" sz="1400" dirty="0">
                <a:solidFill>
                  <a:schemeClr val="tx1">
                    <a:lumMod val="95000"/>
                    <a:lumOff val="5000"/>
                  </a:schemeClr>
                </a:solidFill>
              </a:rPr>
              <a:t> </a:t>
            </a:r>
            <a:r>
              <a:rPr lang="tr-TR" sz="1400" dirty="0" err="1">
                <a:solidFill>
                  <a:schemeClr val="tx1">
                    <a:lumMod val="95000"/>
                    <a:lumOff val="5000"/>
                  </a:schemeClr>
                </a:solidFill>
              </a:rPr>
              <a:t>into</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Causes</a:t>
            </a:r>
            <a:r>
              <a:rPr lang="tr-TR" sz="1400" dirty="0">
                <a:solidFill>
                  <a:schemeClr val="tx1">
                    <a:lumMod val="95000"/>
                    <a:lumOff val="5000"/>
                  </a:schemeClr>
                </a:solidFill>
              </a:rPr>
              <a:t> of </a:t>
            </a:r>
            <a:r>
              <a:rPr lang="tr-TR" sz="1400" dirty="0" err="1">
                <a:solidFill>
                  <a:schemeClr val="tx1">
                    <a:lumMod val="95000"/>
                    <a:lumOff val="5000"/>
                  </a:schemeClr>
                </a:solidFill>
              </a:rPr>
              <a:t>Increasing</a:t>
            </a:r>
            <a:r>
              <a:rPr lang="tr-TR" sz="1400" dirty="0">
                <a:solidFill>
                  <a:schemeClr val="tx1">
                    <a:lumMod val="95000"/>
                    <a:lumOff val="5000"/>
                  </a:schemeClr>
                </a:solidFill>
              </a:rPr>
              <a:t>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Inequality</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United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19-2:1-13.</a:t>
            </a:r>
          </a:p>
          <a:p>
            <a:pPr algn="just">
              <a:lnSpc>
                <a:spcPct val="100000"/>
              </a:lnSpc>
              <a:buFont typeface="Wingdings" panose="05000000000000000000" pitchFamily="2" charset="2"/>
              <a:buChar char="Ø"/>
            </a:pPr>
            <a:r>
              <a:rPr lang="tr-TR" sz="1400" dirty="0">
                <a:solidFill>
                  <a:schemeClr val="tx1">
                    <a:lumMod val="95000"/>
                    <a:lumOff val="5000"/>
                  </a:schemeClr>
                </a:solidFill>
              </a:rPr>
              <a:t>Bağcı, Y., 1998. Toprak Ağalığı ve Kırsal Dönüşüm. Adıyaman İli Boztepe Köyü </a:t>
            </a:r>
            <a:r>
              <a:rPr lang="tr-TR" sz="1400" dirty="0" err="1">
                <a:solidFill>
                  <a:schemeClr val="tx1">
                    <a:lumMod val="95000"/>
                    <a:lumOff val="5000"/>
                  </a:schemeClr>
                </a:solidFill>
              </a:rPr>
              <a:t>Vak'a</a:t>
            </a:r>
            <a:r>
              <a:rPr lang="tr-TR" sz="1400" dirty="0">
                <a:solidFill>
                  <a:schemeClr val="tx1">
                    <a:lumMod val="95000"/>
                    <a:lumOff val="5000"/>
                  </a:schemeClr>
                </a:solidFill>
              </a:rPr>
              <a:t> İncelemesi, H.Ü. Sosyal Bilimler Enstitüsü Sosyoloji Anabilim Dalı Yüksek Lisans Tezi, Ankara.</a:t>
            </a:r>
          </a:p>
          <a:p>
            <a:pPr algn="just">
              <a:lnSpc>
                <a:spcPct val="100000"/>
              </a:lnSpc>
              <a:buFont typeface="Wingdings" panose="05000000000000000000" pitchFamily="2" charset="2"/>
              <a:buChar char="Ø"/>
            </a:pPr>
            <a:r>
              <a:rPr lang="tr-TR" sz="1400" dirty="0">
                <a:solidFill>
                  <a:schemeClr val="tx1">
                    <a:lumMod val="95000"/>
                    <a:lumOff val="5000"/>
                  </a:schemeClr>
                </a:solidFill>
              </a:rPr>
              <a:t>Berkeley, H., </a:t>
            </a:r>
            <a:r>
              <a:rPr lang="tr-TR" sz="1400" dirty="0" err="1">
                <a:solidFill>
                  <a:schemeClr val="tx1">
                    <a:lumMod val="95000"/>
                    <a:lumOff val="5000"/>
                  </a:schemeClr>
                </a:solidFill>
              </a:rPr>
              <a:t>Campbell</a:t>
            </a:r>
            <a:r>
              <a:rPr lang="tr-TR" sz="1400" dirty="0">
                <a:solidFill>
                  <a:schemeClr val="tx1">
                    <a:lumMod val="95000"/>
                    <a:lumOff val="5000"/>
                  </a:schemeClr>
                </a:solidFill>
              </a:rPr>
              <a:t>, D., Carter, C., </a:t>
            </a:r>
            <a:r>
              <a:rPr lang="tr-TR" sz="1400" dirty="0" err="1">
                <a:solidFill>
                  <a:schemeClr val="tx1">
                    <a:lumMod val="95000"/>
                    <a:lumOff val="5000"/>
                  </a:schemeClr>
                </a:solidFill>
              </a:rPr>
              <a:t>Gamble</a:t>
            </a:r>
            <a:r>
              <a:rPr lang="tr-TR" sz="1400" dirty="0">
                <a:solidFill>
                  <a:schemeClr val="tx1">
                    <a:lumMod val="95000"/>
                    <a:lumOff val="5000"/>
                  </a:schemeClr>
                </a:solidFill>
              </a:rPr>
              <a:t>, B., </a:t>
            </a:r>
            <a:r>
              <a:rPr lang="tr-TR" sz="1400" dirty="0" err="1">
                <a:solidFill>
                  <a:schemeClr val="tx1">
                    <a:lumMod val="95000"/>
                    <a:lumOff val="5000"/>
                  </a:schemeClr>
                </a:solidFill>
              </a:rPr>
              <a:t>Hibbs</a:t>
            </a:r>
            <a:r>
              <a:rPr lang="tr-TR" sz="1400" dirty="0">
                <a:solidFill>
                  <a:schemeClr val="tx1">
                    <a:lumMod val="95000"/>
                    <a:lumOff val="5000"/>
                  </a:schemeClr>
                </a:solidFill>
              </a:rPr>
              <a:t>, J., Lee, B., </a:t>
            </a:r>
            <a:r>
              <a:rPr lang="tr-TR" sz="1400" dirty="0" err="1">
                <a:solidFill>
                  <a:schemeClr val="tx1">
                    <a:lumMod val="95000"/>
                    <a:lumOff val="5000"/>
                  </a:schemeClr>
                </a:solidFill>
              </a:rPr>
              <a:t>Meadowcroft</a:t>
            </a:r>
            <a:r>
              <a:rPr lang="tr-TR" sz="1400" dirty="0">
                <a:solidFill>
                  <a:schemeClr val="tx1">
                    <a:lumMod val="95000"/>
                    <a:lumOff val="5000"/>
                  </a:schemeClr>
                </a:solidFill>
              </a:rPr>
              <a:t>, J., Morris, J., North, R.D., </a:t>
            </a:r>
            <a:r>
              <a:rPr lang="tr-TR" sz="1400" dirty="0" err="1">
                <a:solidFill>
                  <a:schemeClr val="tx1">
                    <a:lumMod val="95000"/>
                    <a:lumOff val="5000"/>
                  </a:schemeClr>
                </a:solidFill>
              </a:rPr>
              <a:t>Rickard</a:t>
            </a:r>
            <a:r>
              <a:rPr lang="tr-TR" sz="1400" dirty="0">
                <a:solidFill>
                  <a:schemeClr val="tx1">
                    <a:lumMod val="95000"/>
                    <a:lumOff val="5000"/>
                  </a:schemeClr>
                </a:solidFill>
              </a:rPr>
              <a:t>, S., </a:t>
            </a:r>
            <a:r>
              <a:rPr lang="tr-TR" sz="1400" dirty="0" err="1">
                <a:solidFill>
                  <a:schemeClr val="tx1">
                    <a:lumMod val="95000"/>
                    <a:lumOff val="5000"/>
                  </a:schemeClr>
                </a:solidFill>
              </a:rPr>
              <a:t>Stockdale</a:t>
            </a:r>
            <a:r>
              <a:rPr lang="tr-TR" sz="1400" dirty="0">
                <a:solidFill>
                  <a:schemeClr val="tx1">
                    <a:lumMod val="95000"/>
                    <a:lumOff val="5000"/>
                  </a:schemeClr>
                </a:solidFill>
              </a:rPr>
              <a:t>, A. &amp; </a:t>
            </a:r>
            <a:r>
              <a:rPr lang="tr-TR" sz="1400" dirty="0" err="1">
                <a:solidFill>
                  <a:schemeClr val="tx1">
                    <a:lumMod val="95000"/>
                    <a:lumOff val="5000"/>
                  </a:schemeClr>
                </a:solidFill>
              </a:rPr>
              <a:t>Withrington</a:t>
            </a:r>
            <a:r>
              <a:rPr lang="tr-TR" sz="1400" dirty="0">
                <a:solidFill>
                  <a:schemeClr val="tx1">
                    <a:lumMod val="95000"/>
                    <a:lumOff val="5000"/>
                  </a:schemeClr>
                </a:solidFill>
              </a:rPr>
              <a:t>, P., 2005. </a:t>
            </a:r>
            <a:r>
              <a:rPr lang="tr-TR" sz="1400" dirty="0" err="1">
                <a:solidFill>
                  <a:schemeClr val="tx1">
                    <a:lumMod val="95000"/>
                    <a:lumOff val="5000"/>
                  </a:schemeClr>
                </a:solidFill>
              </a:rPr>
              <a:t>The</a:t>
            </a:r>
            <a:r>
              <a:rPr lang="tr-TR" sz="1400" dirty="0">
                <a:solidFill>
                  <a:schemeClr val="tx1">
                    <a:lumMod val="95000"/>
                    <a:lumOff val="5000"/>
                  </a:schemeClr>
                </a:solidFill>
              </a:rPr>
              <a:t> New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r>
            <a:r>
              <a:rPr lang="tr-TR" sz="1400" dirty="0" err="1">
                <a:solidFill>
                  <a:schemeClr val="tx1">
                    <a:lumMod val="95000"/>
                    <a:lumOff val="5000"/>
                  </a:schemeClr>
                </a:solidFill>
              </a:rPr>
              <a:t>Change</a:t>
            </a:r>
            <a:r>
              <a:rPr lang="tr-TR" sz="1400" dirty="0">
                <a:solidFill>
                  <a:schemeClr val="tx1">
                    <a:lumMod val="95000"/>
                    <a:lumOff val="5000"/>
                  </a:schemeClr>
                </a:solidFill>
              </a:rPr>
              <a:t>, </a:t>
            </a:r>
            <a:r>
              <a:rPr lang="tr-TR" sz="1400" dirty="0" err="1">
                <a:solidFill>
                  <a:schemeClr val="tx1">
                    <a:lumMod val="95000"/>
                    <a:lumOff val="5000"/>
                  </a:schemeClr>
                </a:solidFill>
              </a:rPr>
              <a:t>Dynamism</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Government</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a:t>
            </a:r>
            <a:r>
              <a:rPr lang="tr-TR" sz="1400" dirty="0" err="1">
                <a:solidFill>
                  <a:schemeClr val="tx1">
                    <a:lumMod val="95000"/>
                    <a:lumOff val="5000"/>
                  </a:schemeClr>
                </a:solidFill>
              </a:rPr>
              <a:t>Institute</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Affairs</a:t>
            </a:r>
            <a:r>
              <a:rPr lang="tr-TR" sz="1400" dirty="0">
                <a:solidFill>
                  <a:schemeClr val="tx1">
                    <a:lumMod val="95000"/>
                    <a:lumOff val="5000"/>
                  </a:schemeClr>
                </a:solidFill>
              </a:rPr>
              <a:t>, </a:t>
            </a:r>
            <a:r>
              <a:rPr lang="tr-TR" sz="1400" dirty="0" err="1">
                <a:solidFill>
                  <a:schemeClr val="tx1">
                    <a:lumMod val="95000"/>
                    <a:lumOff val="5000"/>
                  </a:schemeClr>
                </a:solidFill>
              </a:rPr>
              <a:t>London</a:t>
            </a:r>
            <a:r>
              <a:rPr lang="tr-TR" sz="1400" dirty="0">
                <a:solidFill>
                  <a:schemeClr val="tx1">
                    <a:lumMod val="95000"/>
                    <a:lumOff val="5000"/>
                  </a:schemeClr>
                </a:solidFill>
              </a:rPr>
              <a:t>,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Cabus</a:t>
            </a:r>
            <a:r>
              <a:rPr lang="tr-TR" sz="1400" dirty="0">
                <a:solidFill>
                  <a:schemeClr val="tx1">
                    <a:lumMod val="95000"/>
                    <a:lumOff val="5000"/>
                  </a:schemeClr>
                </a:solidFill>
              </a:rPr>
              <a:t>, P.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Vanhaverbeke</a:t>
            </a:r>
            <a:r>
              <a:rPr lang="tr-TR" sz="1400" dirty="0">
                <a:solidFill>
                  <a:schemeClr val="tx1">
                    <a:lumMod val="95000"/>
                    <a:lumOff val="5000"/>
                  </a:schemeClr>
                </a:solidFill>
              </a:rPr>
              <a:t>, W., 2003.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Ecponomics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Proximity</a:t>
            </a:r>
            <a:r>
              <a:rPr lang="tr-TR" sz="1400" dirty="0">
                <a:solidFill>
                  <a:schemeClr val="tx1">
                    <a:lumMod val="95000"/>
                    <a:lumOff val="5000"/>
                  </a:schemeClr>
                </a:solidFill>
              </a:rPr>
              <a:t> of Urban Networks: </a:t>
            </a:r>
            <a:r>
              <a:rPr lang="tr-TR" sz="1400" dirty="0" err="1">
                <a:solidFill>
                  <a:schemeClr val="tx1">
                    <a:lumMod val="95000"/>
                    <a:lumOff val="5000"/>
                  </a:schemeClr>
                </a:solidFill>
              </a:rPr>
              <a:t>Evidence</a:t>
            </a:r>
            <a:r>
              <a:rPr lang="tr-TR" sz="1400" dirty="0">
                <a:solidFill>
                  <a:schemeClr val="tx1">
                    <a:lumMod val="95000"/>
                    <a:lumOff val="5000"/>
                  </a:schemeClr>
                </a:solidFill>
              </a:rPr>
              <a:t> </a:t>
            </a:r>
            <a:r>
              <a:rPr lang="tr-TR" sz="1400" dirty="0" err="1">
                <a:solidFill>
                  <a:schemeClr val="tx1">
                    <a:lumMod val="95000"/>
                    <a:lumOff val="5000"/>
                  </a:schemeClr>
                </a:solidFill>
              </a:rPr>
              <a:t>from</a:t>
            </a:r>
            <a:r>
              <a:rPr lang="tr-TR" sz="1400" dirty="0">
                <a:solidFill>
                  <a:schemeClr val="tx1">
                    <a:lumMod val="95000"/>
                    <a:lumOff val="5000"/>
                  </a:schemeClr>
                </a:solidFill>
              </a:rPr>
              <a:t> </a:t>
            </a:r>
            <a:r>
              <a:rPr lang="tr-TR" sz="1400" dirty="0" err="1">
                <a:solidFill>
                  <a:schemeClr val="tx1">
                    <a:lumMod val="95000"/>
                    <a:lumOff val="5000"/>
                  </a:schemeClr>
                </a:solidFill>
              </a:rPr>
              <a:t>Flanders</a:t>
            </a:r>
            <a:r>
              <a:rPr lang="tr-TR" sz="1400" dirty="0">
                <a:solidFill>
                  <a:schemeClr val="tx1">
                    <a:lumMod val="95000"/>
                    <a:lumOff val="5000"/>
                  </a:schemeClr>
                </a:solidFill>
              </a:rPr>
              <a:t>, </a:t>
            </a:r>
            <a:r>
              <a:rPr lang="tr-TR" sz="1400" dirty="0" err="1">
                <a:solidFill>
                  <a:schemeClr val="tx1">
                    <a:lumMod val="95000"/>
                    <a:lumOff val="5000"/>
                  </a:schemeClr>
                </a:solidFill>
              </a:rPr>
              <a:t>Tijdschrift</a:t>
            </a:r>
            <a:r>
              <a:rPr lang="tr-TR" sz="1400" dirty="0">
                <a:solidFill>
                  <a:schemeClr val="tx1">
                    <a:lumMod val="95000"/>
                    <a:lumOff val="5000"/>
                  </a:schemeClr>
                </a:solidFill>
              </a:rPr>
              <a:t> </a:t>
            </a:r>
            <a:r>
              <a:rPr lang="tr-TR" sz="1400" dirty="0" err="1">
                <a:solidFill>
                  <a:schemeClr val="tx1">
                    <a:lumMod val="95000"/>
                    <a:lumOff val="5000"/>
                  </a:schemeClr>
                </a:solidFill>
              </a:rPr>
              <a:t>voor</a:t>
            </a:r>
            <a:r>
              <a:rPr lang="tr-TR" sz="1400" dirty="0">
                <a:solidFill>
                  <a:schemeClr val="tx1">
                    <a:lumMod val="95000"/>
                    <a:lumOff val="5000"/>
                  </a:schemeClr>
                </a:solidFill>
              </a:rPr>
              <a:t> </a:t>
            </a:r>
            <a:r>
              <a:rPr lang="tr-TR" sz="1400" dirty="0" err="1">
                <a:solidFill>
                  <a:schemeClr val="tx1">
                    <a:lumMod val="95000"/>
                    <a:lumOff val="5000"/>
                  </a:schemeClr>
                </a:solidFill>
              </a:rPr>
              <a:t>Economische</a:t>
            </a:r>
            <a:r>
              <a:rPr lang="tr-TR" sz="1400" dirty="0">
                <a:solidFill>
                  <a:schemeClr val="tx1">
                    <a:lumMod val="95000"/>
                    <a:lumOff val="5000"/>
                  </a:schemeClr>
                </a:solidFill>
              </a:rPr>
              <a:t> en </a:t>
            </a:r>
            <a:r>
              <a:rPr lang="tr-TR" sz="1400" dirty="0" err="1">
                <a:solidFill>
                  <a:schemeClr val="tx1">
                    <a:lumMod val="95000"/>
                    <a:lumOff val="5000"/>
                  </a:schemeClr>
                </a:solidFill>
              </a:rPr>
              <a:t>Sociale</a:t>
            </a:r>
            <a:r>
              <a:rPr lang="tr-TR" sz="1400" dirty="0">
                <a:solidFill>
                  <a:schemeClr val="tx1">
                    <a:lumMod val="95000"/>
                    <a:lumOff val="5000"/>
                  </a:schemeClr>
                </a:solidFill>
              </a:rPr>
              <a:t> </a:t>
            </a:r>
            <a:r>
              <a:rPr lang="tr-TR" sz="1400" dirty="0" err="1">
                <a:solidFill>
                  <a:schemeClr val="tx1">
                    <a:lumMod val="95000"/>
                    <a:lumOff val="5000"/>
                  </a:schemeClr>
                </a:solidFill>
              </a:rPr>
              <a:t>Geografie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94, No:2:230–245.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Castle</a:t>
            </a:r>
            <a:r>
              <a:rPr lang="tr-TR" sz="1400" dirty="0">
                <a:solidFill>
                  <a:schemeClr val="tx1">
                    <a:lumMod val="95000"/>
                    <a:lumOff val="5000"/>
                  </a:schemeClr>
                </a:solidFill>
              </a:rPr>
              <a:t>, E.N., 1990. A </a:t>
            </a:r>
            <a:r>
              <a:rPr lang="tr-TR" sz="1400" dirty="0" err="1">
                <a:solidFill>
                  <a:schemeClr val="tx1">
                    <a:lumMod val="95000"/>
                    <a:lumOff val="5000"/>
                  </a:schemeClr>
                </a:solidFill>
              </a:rPr>
              <a:t>Conceptual</a:t>
            </a:r>
            <a:r>
              <a:rPr lang="tr-TR" sz="1400" dirty="0">
                <a:solidFill>
                  <a:schemeClr val="tx1">
                    <a:lumMod val="95000"/>
                    <a:lumOff val="5000"/>
                  </a:schemeClr>
                </a:solidFill>
              </a:rPr>
              <a:t> Framework fort he </a:t>
            </a:r>
            <a:r>
              <a:rPr lang="tr-TR" sz="1400" dirty="0" err="1">
                <a:solidFill>
                  <a:schemeClr val="tx1">
                    <a:lumMod val="95000"/>
                    <a:lumOff val="5000"/>
                  </a:schemeClr>
                </a:solidFill>
              </a:rPr>
              <a:t>Study</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Places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(80)3:621-631.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Cinemre</a:t>
            </a:r>
            <a:r>
              <a:rPr lang="tr-TR" sz="1400" dirty="0">
                <a:solidFill>
                  <a:schemeClr val="tx1">
                    <a:lumMod val="95000"/>
                    <a:lumOff val="5000"/>
                  </a:schemeClr>
                </a:solidFill>
              </a:rPr>
              <a:t>, H.A., 1999. Tarım Ekonomisi, II. Baskı, </a:t>
            </a:r>
            <a:r>
              <a:rPr lang="tr-TR" sz="1400" dirty="0" err="1">
                <a:solidFill>
                  <a:schemeClr val="tx1">
                    <a:lumMod val="95000"/>
                    <a:lumOff val="5000"/>
                  </a:schemeClr>
                </a:solidFill>
              </a:rPr>
              <a:t>O.M.Ü.Ziraat</a:t>
            </a:r>
            <a:r>
              <a:rPr lang="tr-TR" sz="1400" dirty="0">
                <a:solidFill>
                  <a:schemeClr val="tx1">
                    <a:lumMod val="95000"/>
                    <a:lumOff val="5000"/>
                  </a:schemeClr>
                </a:solidFill>
              </a:rPr>
              <a:t> Fakültesi Ders Kitabı No:11, Samsun</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215743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Deaton</a:t>
            </a:r>
            <a:r>
              <a:rPr lang="tr-TR" sz="1400" dirty="0">
                <a:solidFill>
                  <a:schemeClr val="tx1">
                    <a:lumMod val="95000"/>
                    <a:lumOff val="5000"/>
                  </a:schemeClr>
                </a:solidFill>
              </a:rPr>
              <a:t>, B. J. </a:t>
            </a:r>
            <a:r>
              <a:rPr lang="tr-TR" sz="1400" dirty="0" err="1">
                <a:solidFill>
                  <a:schemeClr val="tx1">
                    <a:lumMod val="95000"/>
                    <a:lumOff val="5000"/>
                  </a:schemeClr>
                </a:solidFill>
              </a:rPr>
              <a:t>and</a:t>
            </a:r>
            <a:r>
              <a:rPr lang="tr-TR" sz="1400" dirty="0">
                <a:solidFill>
                  <a:schemeClr val="tx1">
                    <a:lumMod val="95000"/>
                    <a:lumOff val="5000"/>
                  </a:schemeClr>
                </a:solidFill>
              </a:rPr>
              <a:t> Nelson, G.L., 1992. </a:t>
            </a:r>
            <a:r>
              <a:rPr lang="tr-TR" sz="1400" dirty="0" err="1">
                <a:solidFill>
                  <a:schemeClr val="tx1">
                    <a:lumMod val="95000"/>
                    <a:lumOff val="5000"/>
                  </a:schemeClr>
                </a:solidFill>
              </a:rPr>
              <a:t>Conceptual</a:t>
            </a:r>
            <a:r>
              <a:rPr lang="tr-TR" sz="1400" dirty="0">
                <a:solidFill>
                  <a:schemeClr val="tx1">
                    <a:lumMod val="95000"/>
                    <a:lumOff val="5000"/>
                  </a:schemeClr>
                </a:solidFill>
              </a:rPr>
              <a:t> </a:t>
            </a:r>
            <a:r>
              <a:rPr lang="tr-TR" sz="1400" dirty="0" err="1">
                <a:solidFill>
                  <a:schemeClr val="tx1">
                    <a:lumMod val="95000"/>
                    <a:lumOff val="5000"/>
                  </a:schemeClr>
                </a:solidFill>
              </a:rPr>
              <a:t>Underpinnings</a:t>
            </a:r>
            <a:r>
              <a:rPr lang="tr-TR" sz="1400" dirty="0">
                <a:solidFill>
                  <a:schemeClr val="tx1">
                    <a:lumMod val="95000"/>
                    <a:lumOff val="5000"/>
                  </a:schemeClr>
                </a:solidFill>
              </a:rPr>
              <a:t> of </a:t>
            </a:r>
            <a:r>
              <a:rPr lang="tr-TR" sz="1400" dirty="0" err="1">
                <a:solidFill>
                  <a:schemeClr val="tx1">
                    <a:lumMod val="95000"/>
                    <a:lumOff val="5000"/>
                  </a:schemeClr>
                </a:solidFill>
              </a:rPr>
              <a:t>Policy</a:t>
            </a:r>
            <a:r>
              <a:rPr lang="tr-TR" sz="1400" dirty="0">
                <a:solidFill>
                  <a:schemeClr val="tx1">
                    <a:lumMod val="95000"/>
                    <a:lumOff val="5000"/>
                  </a:schemeClr>
                </a:solidFill>
              </a:rPr>
              <a:t> Analysis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Southern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Vol:24: 87-99.</a:t>
            </a:r>
          </a:p>
          <a:p>
            <a:pPr algn="just">
              <a:lnSpc>
                <a:spcPct val="100000"/>
              </a:lnSpc>
              <a:buFont typeface="Wingdings" panose="05000000000000000000" pitchFamily="2" charset="2"/>
              <a:buChar char="Ø"/>
            </a:pPr>
            <a:r>
              <a:rPr lang="tr-TR" sz="1400" dirty="0">
                <a:solidFill>
                  <a:schemeClr val="tx1">
                    <a:lumMod val="95000"/>
                    <a:lumOff val="5000"/>
                  </a:schemeClr>
                </a:solidFill>
              </a:rPr>
              <a:t>Dinler, Z., 1996. Tarım Ekonomisi, Dördüncü Basım, Ekin Kitabevi Yayınları, Bursa.</a:t>
            </a:r>
          </a:p>
          <a:p>
            <a:pPr algn="just">
              <a:lnSpc>
                <a:spcPct val="100000"/>
              </a:lnSpc>
              <a:buFont typeface="Wingdings" panose="05000000000000000000" pitchFamily="2" charset="2"/>
              <a:buChar char="Ø"/>
            </a:pPr>
            <a:r>
              <a:rPr lang="tr-TR" sz="1400" dirty="0">
                <a:solidFill>
                  <a:schemeClr val="tx1">
                    <a:lumMod val="95000"/>
                    <a:lumOff val="5000"/>
                  </a:schemeClr>
                </a:solidFill>
              </a:rPr>
              <a:t>Gönenç, S.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Measuring</a:t>
            </a:r>
            <a:r>
              <a:rPr lang="tr-TR" sz="1400" dirty="0">
                <a:solidFill>
                  <a:schemeClr val="tx1">
                    <a:lumMod val="95000"/>
                    <a:lumOff val="5000"/>
                  </a:schemeClr>
                </a:solidFill>
              </a:rPr>
              <a:t> </a:t>
            </a:r>
            <a:r>
              <a:rPr lang="tr-TR" sz="1400" dirty="0" err="1">
                <a:solidFill>
                  <a:schemeClr val="tx1">
                    <a:lumMod val="95000"/>
                    <a:lumOff val="5000"/>
                  </a:schemeClr>
                </a:solidFill>
              </a:rPr>
              <a:t>Informal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Households</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7(21):3138-3153.</a:t>
            </a:r>
          </a:p>
          <a:p>
            <a:pPr algn="just">
              <a:lnSpc>
                <a:spcPct val="100000"/>
              </a:lnSpc>
              <a:buFont typeface="Wingdings" panose="05000000000000000000" pitchFamily="2" charset="2"/>
              <a:buChar char="Ø"/>
            </a:pPr>
            <a:r>
              <a:rPr lang="tr-TR" sz="1400" dirty="0">
                <a:solidFill>
                  <a:schemeClr val="tx1">
                    <a:lumMod val="95000"/>
                    <a:lumOff val="5000"/>
                  </a:schemeClr>
                </a:solidFill>
              </a:rPr>
              <a:t>Gürsoy, H., 2000. Kırsal Dönüşüm Sürecinde Meslekler ve Ekonomi. Ortaköy </a:t>
            </a:r>
            <a:r>
              <a:rPr lang="tr-TR" sz="1400" dirty="0" err="1">
                <a:solidFill>
                  <a:schemeClr val="tx1">
                    <a:lumMod val="95000"/>
                    <a:lumOff val="5000"/>
                  </a:schemeClr>
                </a:solidFill>
              </a:rPr>
              <a:t>Vak'a</a:t>
            </a:r>
            <a:r>
              <a:rPr lang="tr-TR" sz="1400" dirty="0">
                <a:solidFill>
                  <a:schemeClr val="tx1">
                    <a:lumMod val="95000"/>
                    <a:lumOff val="5000"/>
                  </a:schemeClr>
                </a:solidFill>
              </a:rPr>
              <a:t> Çalışması,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Hildreth</a:t>
            </a:r>
            <a:r>
              <a:rPr lang="tr-TR" sz="1400" dirty="0">
                <a:solidFill>
                  <a:schemeClr val="tx1">
                    <a:lumMod val="95000"/>
                    <a:lumOff val="5000"/>
                  </a:schemeClr>
                </a:solidFill>
              </a:rPr>
              <a:t>, R. J., </a:t>
            </a:r>
            <a:r>
              <a:rPr lang="tr-TR" sz="1400" dirty="0" err="1">
                <a:solidFill>
                  <a:schemeClr val="tx1">
                    <a:lumMod val="95000"/>
                    <a:lumOff val="5000"/>
                  </a:schemeClr>
                </a:solidFill>
              </a:rPr>
              <a:t>Lipton</a:t>
            </a:r>
            <a:r>
              <a:rPr lang="tr-TR" sz="1400" dirty="0">
                <a:solidFill>
                  <a:schemeClr val="tx1">
                    <a:lumMod val="95000"/>
                    <a:lumOff val="5000"/>
                  </a:schemeClr>
                </a:solidFill>
              </a:rPr>
              <a:t>, K.L., </a:t>
            </a:r>
            <a:r>
              <a:rPr lang="tr-TR" sz="1400" dirty="0" err="1">
                <a:solidFill>
                  <a:schemeClr val="tx1">
                    <a:lumMod val="95000"/>
                    <a:lumOff val="5000"/>
                  </a:schemeClr>
                </a:solidFill>
              </a:rPr>
              <a:t>Clayton</a:t>
            </a:r>
            <a:r>
              <a:rPr lang="tr-TR" sz="1400" dirty="0">
                <a:solidFill>
                  <a:schemeClr val="tx1">
                    <a:lumMod val="95000"/>
                    <a:lumOff val="5000"/>
                  </a:schemeClr>
                </a:solidFill>
              </a:rPr>
              <a:t>, K.C.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O'Connor</a:t>
            </a:r>
            <a:r>
              <a:rPr lang="tr-TR" sz="1400" dirty="0">
                <a:solidFill>
                  <a:schemeClr val="tx1">
                    <a:lumMod val="95000"/>
                    <a:lumOff val="5000"/>
                  </a:schemeClr>
                </a:solidFill>
              </a:rPr>
              <a:t>, C.C. (</a:t>
            </a:r>
            <a:r>
              <a:rPr lang="tr-TR" sz="1400" dirty="0" err="1">
                <a:solidFill>
                  <a:schemeClr val="tx1">
                    <a:lumMod val="95000"/>
                    <a:lumOff val="5000"/>
                  </a:schemeClr>
                </a:solidFill>
              </a:rPr>
              <a:t>Eds</a:t>
            </a:r>
            <a:r>
              <a:rPr lang="tr-TR" sz="1400" dirty="0">
                <a:solidFill>
                  <a:schemeClr val="tx1">
                    <a:lumMod val="95000"/>
                    <a:lumOff val="5000"/>
                  </a:schemeClr>
                </a:solidFill>
              </a:rPr>
              <a:t>), 1988.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a:t>
            </a:r>
            <a:r>
              <a:rPr lang="tr-TR" sz="1400" dirty="0" err="1">
                <a:solidFill>
                  <a:schemeClr val="tx1">
                    <a:lumMod val="95000"/>
                    <a:lumOff val="5000"/>
                  </a:schemeClr>
                </a:solidFill>
              </a:rPr>
              <a:t>Approaching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Twenty-first</a:t>
            </a:r>
            <a:r>
              <a:rPr lang="tr-TR" sz="1400" dirty="0">
                <a:solidFill>
                  <a:schemeClr val="tx1">
                    <a:lumMod val="95000"/>
                    <a:lumOff val="5000"/>
                  </a:schemeClr>
                </a:solidFill>
              </a:rPr>
              <a:t> Century,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University</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a:solidFill>
                  <a:schemeClr val="tx1">
                    <a:lumMod val="95000"/>
                    <a:lumOff val="5000"/>
                  </a:schemeClr>
                </a:solidFill>
              </a:rPr>
              <a:t>İnan, İ.H., 1998. Tarım Ekonomisi ve İşletmeciliği, 5. Baskı, Tekirdağ.</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Jensen</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Johnson, G.L. (</a:t>
            </a:r>
            <a:r>
              <a:rPr lang="tr-TR" sz="1400" dirty="0" err="1">
                <a:solidFill>
                  <a:schemeClr val="tx1">
                    <a:lumMod val="95000"/>
                    <a:lumOff val="5000"/>
                  </a:schemeClr>
                </a:solidFill>
              </a:rPr>
              <a:t>Eds</a:t>
            </a:r>
            <a:r>
              <a:rPr lang="tr-TR" sz="1400" dirty="0">
                <a:solidFill>
                  <a:schemeClr val="tx1">
                    <a:lumMod val="95000"/>
                    <a:lumOff val="5000"/>
                  </a:schemeClr>
                </a:solidFill>
              </a:rPr>
              <a:t>), 2004.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Adjustment</a:t>
            </a:r>
            <a:r>
              <a:rPr lang="tr-TR" sz="1400" dirty="0">
                <a:solidFill>
                  <a:schemeClr val="tx1">
                    <a:lumMod val="95000"/>
                    <a:lumOff val="5000"/>
                  </a:schemeClr>
                </a:solidFill>
              </a:rPr>
              <a:t> </a:t>
            </a:r>
            <a:r>
              <a:rPr lang="tr-TR" sz="1400" dirty="0" err="1">
                <a:solidFill>
                  <a:schemeClr val="tx1">
                    <a:lumMod val="95000"/>
                    <a:lumOff val="5000"/>
                  </a:schemeClr>
                </a:solidFill>
              </a:rPr>
              <a:t>Problems</a:t>
            </a:r>
            <a:r>
              <a:rPr lang="tr-TR" sz="1400" dirty="0">
                <a:solidFill>
                  <a:schemeClr val="tx1">
                    <a:lumMod val="95000"/>
                    <a:lumOff val="5000"/>
                  </a:schemeClr>
                </a:solidFill>
              </a:rPr>
              <a:t> in a </a:t>
            </a:r>
            <a:r>
              <a:rPr lang="tr-TR" sz="1400" dirty="0" err="1">
                <a:solidFill>
                  <a:schemeClr val="tx1">
                    <a:lumMod val="95000"/>
                    <a:lumOff val="5000"/>
                  </a:schemeClr>
                </a:solidFill>
              </a:rPr>
              <a:t>Growing</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College</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Johnston</a:t>
            </a:r>
            <a:r>
              <a:rPr lang="tr-TR" sz="1400" dirty="0">
                <a:solidFill>
                  <a:schemeClr val="tx1">
                    <a:lumMod val="95000"/>
                    <a:lumOff val="5000"/>
                  </a:schemeClr>
                </a:solidFill>
              </a:rPr>
              <a:t>, R.J.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Swallow</a:t>
            </a:r>
            <a:r>
              <a:rPr lang="tr-TR" sz="1400" dirty="0">
                <a:solidFill>
                  <a:schemeClr val="tx1">
                    <a:lumMod val="95000"/>
                    <a:lumOff val="5000"/>
                  </a:schemeClr>
                </a:solidFill>
              </a:rPr>
              <a:t>, S.K. (</a:t>
            </a:r>
            <a:r>
              <a:rPr lang="tr-TR" sz="1400" dirty="0" err="1">
                <a:solidFill>
                  <a:schemeClr val="tx1">
                    <a:lumMod val="95000"/>
                    <a:lumOff val="5000"/>
                  </a:schemeClr>
                </a:solidFill>
              </a:rPr>
              <a:t>Eds</a:t>
            </a:r>
            <a:r>
              <a:rPr lang="tr-TR" sz="1400" dirty="0">
                <a:solidFill>
                  <a:schemeClr val="tx1">
                    <a:lumMod val="95000"/>
                    <a:lumOff val="5000"/>
                  </a:schemeClr>
                </a:solidFill>
              </a:rPr>
              <a:t>), 2006.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Contemporary</a:t>
            </a:r>
            <a:r>
              <a:rPr lang="tr-TR" sz="1400" dirty="0">
                <a:solidFill>
                  <a:schemeClr val="tx1">
                    <a:lumMod val="95000"/>
                    <a:lumOff val="5000"/>
                  </a:schemeClr>
                </a:solidFill>
              </a:rPr>
              <a:t> Land </a:t>
            </a:r>
            <a:r>
              <a:rPr lang="tr-TR" sz="1400" dirty="0" err="1">
                <a:solidFill>
                  <a:schemeClr val="tx1">
                    <a:lumMod val="95000"/>
                    <a:lumOff val="5000"/>
                  </a:schemeClr>
                </a:solidFill>
              </a:rPr>
              <a:t>Use</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Development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Conservation</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Fringe</a:t>
            </a:r>
            <a:r>
              <a:rPr lang="tr-TR" sz="1400" dirty="0">
                <a:solidFill>
                  <a:schemeClr val="tx1">
                    <a:lumMod val="95000"/>
                    <a:lumOff val="5000"/>
                  </a:schemeClr>
                </a:solidFill>
              </a:rPr>
              <a:t>, </a:t>
            </a:r>
            <a:r>
              <a:rPr lang="tr-TR" sz="1400" dirty="0" err="1">
                <a:solidFill>
                  <a:schemeClr val="tx1">
                    <a:lumMod val="95000"/>
                    <a:lumOff val="5000"/>
                  </a:schemeClr>
                </a:solidFill>
              </a:rPr>
              <a:t>Jhons</a:t>
            </a:r>
            <a:r>
              <a:rPr lang="tr-TR" sz="1400" dirty="0">
                <a:solidFill>
                  <a:schemeClr val="tx1">
                    <a:lumMod val="95000"/>
                    <a:lumOff val="5000"/>
                  </a:schemeClr>
                </a:solidFill>
              </a:rPr>
              <a:t>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Pres, Baltimore, USA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475569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1431</Words>
  <Application>Microsoft Office PowerPoint</Application>
  <PresentationFormat>Ekran Gösterisi (4:3)</PresentationFormat>
  <Paragraphs>74</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12</vt:i4>
      </vt:variant>
    </vt:vector>
  </HeadingPairs>
  <TitlesOfParts>
    <vt:vector size="20" baseType="lpstr">
      <vt:lpstr>ＭＳ Ｐゴシック</vt:lpstr>
      <vt:lpstr>Arial</vt:lpstr>
      <vt:lpstr>Calibri</vt:lpstr>
      <vt:lpstr>Century Gothic</vt:lpstr>
      <vt:lpstr>Wingdings</vt:lpstr>
      <vt:lpstr>ekonomi</vt:lpstr>
      <vt:lpstr>1_Rics</vt:lpstr>
      <vt:lpstr>h.t.</vt:lpstr>
      <vt:lpstr>PowerPoint Sunusu</vt:lpstr>
      <vt:lpstr>KIRSAL ALAN KAVRAMI VE EKONOMİ</vt:lpstr>
      <vt:lpstr>KENT-KIRSAL AYRIMI</vt:lpstr>
      <vt:lpstr>Kırsal Kesim</vt:lpstr>
      <vt:lpstr>KIRSAL ALAN KAVRAMI VE EKONOMİ</vt:lpstr>
      <vt:lpstr>KIRSAL ALAN KAVRAMI VE EKONOMİ</vt:lpstr>
      <vt:lpstr>KIRSAL ALAN KAVRAMI VE EKONOMİ</vt:lpstr>
      <vt:lpstr>KAYNAKLAR</vt:lpstr>
      <vt:lpstr>KAYNAKLAR</vt:lpstr>
      <vt:lpstr>KAYNAKLAR</vt:lpstr>
      <vt:lpstr>KAYNAKLAR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812</cp:revision>
  <cp:lastPrinted>2016-10-24T07:53:35Z</cp:lastPrinted>
  <dcterms:created xsi:type="dcterms:W3CDTF">2016-09-18T09:35:24Z</dcterms:created>
  <dcterms:modified xsi:type="dcterms:W3CDTF">2020-02-24T12:38:17Z</dcterms:modified>
</cp:coreProperties>
</file>