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AAD7D9F-0871-8547-BAE8-BD645C26F23C}"/>
              </a:ext>
            </a:extLst>
          </p:cNvPr>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11. HAFTA</a:t>
            </a:r>
          </a:p>
        </p:txBody>
      </p:sp>
      <p:sp>
        <p:nvSpPr>
          <p:cNvPr id="3" name="İçerik Yer Tutucusu 2">
            <a:extLst>
              <a:ext uri="{FF2B5EF4-FFF2-40B4-BE49-F238E27FC236}">
                <a16:creationId xmlns:a16="http://schemas.microsoft.com/office/drawing/2014/main" xmlns="" id="{77C98910-A856-7E4C-A86D-2C4AB5A9D106}"/>
              </a:ext>
            </a:extLst>
          </p:cNvPr>
          <p:cNvSpPr>
            <a:spLocks noGrp="1"/>
          </p:cNvSpPr>
          <p:nvPr>
            <p:ph idx="1"/>
          </p:nvPr>
        </p:nvSpPr>
        <p:spPr/>
        <p:txBody>
          <a:bodyPr/>
          <a:lstStyle/>
          <a:p>
            <a:pPr algn="just"/>
            <a:endParaRPr lang="tr-TR" b="1" dirty="0">
              <a:latin typeface="Arial" panose="020B0604020202020204" pitchFamily="34" charset="0"/>
              <a:cs typeface="Arial" panose="020B0604020202020204" pitchFamily="34" charset="0"/>
            </a:endParaRPr>
          </a:p>
          <a:p>
            <a:pPr algn="just"/>
            <a:r>
              <a:rPr lang="tr-TR" b="1" dirty="0" err="1">
                <a:latin typeface="Arial" panose="020B0604020202020204" pitchFamily="34" charset="0"/>
                <a:cs typeface="Arial" panose="020B0604020202020204" pitchFamily="34" charset="0"/>
              </a:rPr>
              <a:t>Kollektif</a:t>
            </a:r>
            <a:r>
              <a:rPr lang="tr-TR" b="1" dirty="0">
                <a:latin typeface="Arial" panose="020B0604020202020204" pitchFamily="34" charset="0"/>
                <a:cs typeface="Arial" panose="020B0604020202020204" pitchFamily="34" charset="0"/>
              </a:rPr>
              <a:t> şirkette dış ilişkiler </a:t>
            </a:r>
          </a:p>
          <a:p>
            <a:pPr algn="just"/>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Şirketin sona ermesi</a:t>
            </a:r>
          </a:p>
        </p:txBody>
      </p:sp>
    </p:spTree>
    <p:extLst>
      <p:ext uri="{BB962C8B-B14F-4D97-AF65-F5344CB8AC3E}">
        <p14:creationId xmlns:p14="http://schemas.microsoft.com/office/powerpoint/2010/main" val="734947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err="1">
                <a:solidFill>
                  <a:srgbClr val="7030A0"/>
                </a:solidFill>
                <a:latin typeface="Arial" panose="020B0604020202020204" pitchFamily="34" charset="0"/>
                <a:cs typeface="Arial" panose="020B0604020202020204" pitchFamily="34" charset="0"/>
              </a:rPr>
              <a:t>Kollektif</a:t>
            </a:r>
            <a:r>
              <a:rPr lang="tr-TR" b="1" dirty="0">
                <a:solidFill>
                  <a:srgbClr val="7030A0"/>
                </a:solidFill>
                <a:latin typeface="Arial" panose="020B0604020202020204" pitchFamily="34" charset="0"/>
                <a:cs typeface="Arial" panose="020B0604020202020204" pitchFamily="34" charset="0"/>
              </a:rPr>
              <a:t> Şirketlerin Dış İlişkileri </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p:txBody>
          <a:bodyPr>
            <a:normAutofit fontScale="77500" lnSpcReduction="20000"/>
          </a:bodyPr>
          <a:lstStyle/>
          <a:p>
            <a:pPr algn="just"/>
            <a:r>
              <a:rPr lang="tr-TR" dirty="0">
                <a:latin typeface="Arial" panose="020B0604020202020204" pitchFamily="34" charset="0"/>
                <a:cs typeface="Arial" panose="020B0604020202020204" pitchFamily="34" charset="0"/>
              </a:rPr>
              <a:t>Türk Ticaret Kanunu’nun 235. maddesine göre</a:t>
            </a:r>
          </a:p>
          <a:p>
            <a:pPr algn="just">
              <a:buFontTx/>
              <a:buChar char="-"/>
            </a:pPr>
            <a:r>
              <a:rPr lang="tr-TR" dirty="0">
                <a:latin typeface="Arial" panose="020B0604020202020204" pitchFamily="34" charset="0"/>
                <a:cs typeface="Arial" panose="020B0604020202020204" pitchFamily="34" charset="0"/>
              </a:rPr>
              <a:t>haklı sebeplerin varlığı hâlinde temsil yetkisi, bir ortağın başvurusu üzerine, mahkemece kaldırılabilir. </a:t>
            </a:r>
          </a:p>
          <a:p>
            <a:pPr algn="just">
              <a:buFontTx/>
              <a:buChar char="-"/>
            </a:pPr>
            <a:r>
              <a:rPr lang="tr-TR" dirty="0">
                <a:latin typeface="Arial" panose="020B0604020202020204" pitchFamily="34" charset="0"/>
                <a:cs typeface="Arial" panose="020B0604020202020204" pitchFamily="34" charset="0"/>
              </a:rPr>
              <a:t>Gecikmesinde tehlike bulunan hâllerde mahkeme temsil yetkisini ihtiyati tedbir olarak kaldırıp bu yetkiyi bir kayyıma verebilir. Kayyımın atanmasını, görevlerini, mahkemece verilen temsil yetkisini ve bunların sınırlarını, mahkeme resen tescil ve ilan ettirir.</a:t>
            </a:r>
          </a:p>
          <a:p>
            <a:pPr algn="just">
              <a:buFontTx/>
              <a:buChar char="-"/>
            </a:pPr>
            <a:r>
              <a:rPr lang="tr-TR" dirty="0">
                <a:latin typeface="Arial" panose="020B0604020202020204" pitchFamily="34" charset="0"/>
                <a:cs typeface="Arial" panose="020B0604020202020204" pitchFamily="34" charset="0"/>
              </a:rPr>
              <a:t>Ticari mümessil (ticari temsilci), temsil yetkisini haiz ortakların tümü tarafından üçüncü kişilere karşı geçerli olacak şekilde görevden alınabilir.</a:t>
            </a:r>
          </a:p>
          <a:p>
            <a:pPr algn="just">
              <a:spcBef>
                <a:spcPts val="600"/>
              </a:spcBef>
              <a:spcAft>
                <a:spcPts val="6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5358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692696"/>
            <a:ext cx="6218448" cy="778098"/>
          </a:xfrm>
        </p:spPr>
        <p:txBody>
          <a:bodyPr>
            <a:noAutofit/>
          </a:bodyPr>
          <a:lstStyle/>
          <a:p>
            <a:pPr algn="ctr"/>
            <a:r>
              <a:rPr lang="tr-TR" b="1" dirty="0">
                <a:solidFill>
                  <a:srgbClr val="7030A0"/>
                </a:solidFill>
                <a:latin typeface="Arial" panose="020B0604020202020204" pitchFamily="34" charset="0"/>
                <a:cs typeface="Arial" panose="020B0604020202020204" pitchFamily="34" charset="0"/>
              </a:rPr>
              <a:t>Sona Erme Nedenleri</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971600" y="2060848"/>
            <a:ext cx="6840760" cy="3816424"/>
          </a:xfrm>
        </p:spPr>
        <p:txBody>
          <a:bodyPr>
            <a:noAutofit/>
          </a:bodyPr>
          <a:lstStyle/>
          <a:p>
            <a:pPr algn="just"/>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şirketler;</a:t>
            </a:r>
          </a:p>
          <a:p>
            <a:pPr algn="just">
              <a:buFontTx/>
              <a:buChar char="-"/>
            </a:pPr>
            <a:r>
              <a:rPr lang="tr-TR" sz="2800" dirty="0">
                <a:latin typeface="Arial" panose="020B0604020202020204" pitchFamily="34" charset="0"/>
                <a:cs typeface="Arial" panose="020B0604020202020204" pitchFamily="34" charset="0"/>
              </a:rPr>
              <a:t>253 üncü madde hükmü saklı kalmak kaydıyla Türk Borçlar Kanununun yukarıda da açıklanan 639 ve 640. maddelerinde öngörülen sebeplerle,</a:t>
            </a:r>
          </a:p>
          <a:p>
            <a:pPr algn="just">
              <a:spcBef>
                <a:spcPts val="600"/>
              </a:spcBef>
              <a:spcAft>
                <a:spcPts val="6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2662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525963"/>
          </a:xfrm>
        </p:spPr>
        <p:txBody>
          <a:bodyPr/>
          <a:lstStyle/>
          <a:p>
            <a:r>
              <a:rPr lang="tr-TR" dirty="0">
                <a:latin typeface="Arial" panose="020B0604020202020204" pitchFamily="34" charset="0"/>
                <a:cs typeface="Arial" panose="020B0604020202020204" pitchFamily="34" charset="0"/>
              </a:rPr>
              <a:t>Kanunun 215. maddesinde gösterilen süre içinde veya sonra tescil ve ilan yapılmamışsa, aradan ne kadar süre geçmiş olursa olsun, ortaklardan herhangi birinin istemi üzerine ve bu ortağın noter aracılığıyla diğer ortaklara uygun bir süreyi içeren ihtar göndermiş olması şartıyla mahkemece feshe karar verilmesiyle, sona erer. </a:t>
            </a:r>
          </a:p>
          <a:p>
            <a:endParaRPr lang="tr-TR" dirty="0"/>
          </a:p>
        </p:txBody>
      </p:sp>
    </p:spTree>
    <p:extLst>
      <p:ext uri="{BB962C8B-B14F-4D97-AF65-F5344CB8AC3E}">
        <p14:creationId xmlns:p14="http://schemas.microsoft.com/office/powerpoint/2010/main" val="3805382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C19AB9F-73CD-A64C-8DDC-490AAB5A0474}"/>
              </a:ext>
            </a:extLst>
          </p:cNvPr>
          <p:cNvSpPr>
            <a:spLocks noGrp="1"/>
          </p:cNvSpPr>
          <p:nvPr>
            <p:ph idx="1"/>
          </p:nvPr>
        </p:nvSpPr>
        <p:spPr/>
        <p:txBody>
          <a:bodyPr/>
          <a:lstStyle/>
          <a:p>
            <a:pPr lvl="1" algn="just">
              <a:buFontTx/>
              <a:buChar char="-"/>
            </a:pPr>
            <a:r>
              <a:rPr lang="tr-TR" sz="2800" dirty="0">
                <a:latin typeface="Arial" panose="020B0604020202020204" pitchFamily="34" charset="0"/>
                <a:cs typeface="Arial" panose="020B0604020202020204" pitchFamily="34" charset="0"/>
              </a:rPr>
              <a:t>Konkordato ile sonuçlanmış olsa bile şirketin iflası halinde,</a:t>
            </a:r>
          </a:p>
          <a:p>
            <a:pPr lvl="1" algn="just">
              <a:buFontTx/>
              <a:buChar char="-"/>
            </a:pPr>
            <a:r>
              <a:rPr lang="tr-TR" sz="2800" dirty="0">
                <a:latin typeface="Arial" panose="020B0604020202020204" pitchFamily="34" charset="0"/>
                <a:cs typeface="Arial" panose="020B0604020202020204" pitchFamily="34" charset="0"/>
              </a:rPr>
              <a:t>Şirket sermayesinin tamamının veya üçte ikisinin kaybedilmesine rağmen, sermayenin tamamlanmasına veya geri kalan sermaye ile yetinmeye karar verilmemiş olması halinde, </a:t>
            </a:r>
          </a:p>
          <a:p>
            <a:pPr lvl="1" algn="just">
              <a:buFontTx/>
              <a:buChar char="-"/>
            </a:pPr>
            <a:r>
              <a:rPr lang="tr-TR" sz="2800" dirty="0">
                <a:latin typeface="Arial" panose="020B0604020202020204" pitchFamily="34" charset="0"/>
                <a:cs typeface="Arial" panose="020B0604020202020204" pitchFamily="34" charset="0"/>
              </a:rPr>
              <a:t>Şirketin diğer bir şirket ile birleşmesiyle, sona erer.</a:t>
            </a:r>
          </a:p>
        </p:txBody>
      </p:sp>
    </p:spTree>
    <p:extLst>
      <p:ext uri="{BB962C8B-B14F-4D97-AF65-F5344CB8AC3E}">
        <p14:creationId xmlns:p14="http://schemas.microsoft.com/office/powerpoint/2010/main" val="112880336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152</Words>
  <Application>Microsoft Office PowerPoint</Application>
  <PresentationFormat>Ekran Gösterisi (4:3)</PresentationFormat>
  <Paragraphs>17</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11. HAFTA</vt:lpstr>
      <vt:lpstr>Kollektif Şirketlerin Dış İlişkileri </vt:lpstr>
      <vt:lpstr>Sona Erme Nedenleri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HAFTA</dc:title>
  <dc:creator>KORKUT OZKORKUT</dc:creator>
  <cp:lastModifiedBy>KORKUT OZKORKUT</cp:lastModifiedBy>
  <cp:revision>2</cp:revision>
  <dcterms:created xsi:type="dcterms:W3CDTF">2019-12-20T10:06:23Z</dcterms:created>
  <dcterms:modified xsi:type="dcterms:W3CDTF">2019-12-23T11:41:19Z</dcterms:modified>
</cp:coreProperties>
</file>