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49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90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963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04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7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03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54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07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23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9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89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9D68A-EB22-404C-BB6B-982997719FAE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E5F3D-DE46-4D1E-9C6B-CA256C0EB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28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women.org/en/what-we-do/ending-violence-against-women/facts-and-figures#not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İSTATİSTİKLERLE KADIN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14715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05465" y="2026977"/>
            <a:ext cx="75590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3200" b="0" dirty="0" smtClean="0">
                <a:solidFill>
                  <a:srgbClr val="000000"/>
                </a:solidFill>
                <a:effectLst/>
              </a:rPr>
              <a:t>Bugün </a:t>
            </a:r>
            <a:r>
              <a:rPr lang="tr-TR" sz="3200" b="0" dirty="0" smtClean="0">
                <a:solidFill>
                  <a:srgbClr val="000000"/>
                </a:solidFill>
                <a:effectLst/>
              </a:rPr>
              <a:t>30 ülkede </a:t>
            </a:r>
            <a:r>
              <a:rPr lang="tr-TR" sz="3200" b="0" dirty="0" smtClean="0">
                <a:solidFill>
                  <a:srgbClr val="000000"/>
                </a:solidFill>
                <a:effectLst/>
              </a:rPr>
              <a:t>200 milyon kadın ve kız çocuğu kadın sünneti mağduru. Bu ülkelerin çoğunda, kız çocukları 5 yaşından önce sünnet edildi.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09935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Yararlanılan 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007991" cy="4351338"/>
          </a:xfrm>
        </p:spPr>
        <p:txBody>
          <a:bodyPr/>
          <a:lstStyle/>
          <a:p>
            <a:pPr algn="just"/>
            <a:r>
              <a:rPr lang="tr-TR" dirty="0" smtClean="0"/>
              <a:t>TÜİK (2016). </a:t>
            </a:r>
            <a:r>
              <a:rPr lang="tr-TR" dirty="0"/>
              <a:t>İstatistiklerle Kadın, </a:t>
            </a:r>
            <a:r>
              <a:rPr lang="tr-TR" dirty="0" smtClean="0"/>
              <a:t>2016. Haber Bülteni (7 Mart 2017). </a:t>
            </a:r>
            <a:endParaRPr lang="tr-TR" dirty="0" smtClean="0">
              <a:effectLst/>
            </a:endParaRPr>
          </a:p>
          <a:p>
            <a:pPr algn="just"/>
            <a:r>
              <a:rPr lang="en-US" dirty="0" smtClean="0">
                <a:effectLst/>
              </a:rPr>
              <a:t>Washington Metropolitan Area Transit Authority (2016).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Understanding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Sexual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Harresment</a:t>
            </a:r>
            <a:r>
              <a:rPr lang="tr-TR" dirty="0" smtClean="0">
                <a:effectLst/>
              </a:rPr>
              <a:t> on </a:t>
            </a:r>
            <a:r>
              <a:rPr lang="tr-TR" dirty="0" err="1" smtClean="0">
                <a:effectLst/>
              </a:rPr>
              <a:t>Public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Transportation</a:t>
            </a:r>
            <a:r>
              <a:rPr lang="tr-TR" dirty="0" smtClean="0">
                <a:effectLst/>
              </a:rPr>
              <a:t>, </a:t>
            </a:r>
            <a:r>
              <a:rPr lang="tr-TR" dirty="0" err="1" smtClean="0">
                <a:effectLst/>
              </a:rPr>
              <a:t>Corporate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Brief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Safe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Cities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and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Safe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Public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Spaces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UN </a:t>
            </a:r>
            <a:r>
              <a:rPr lang="tr-TR" dirty="0" err="1" smtClean="0"/>
              <a:t>Women</a:t>
            </a:r>
            <a:r>
              <a:rPr lang="tr-TR" dirty="0" smtClean="0"/>
              <a:t> (2017). </a:t>
            </a:r>
            <a:r>
              <a:rPr lang="en-US" dirty="0" smtClean="0"/>
              <a:t>Facts and figures: Ending violence against women</a:t>
            </a:r>
            <a:r>
              <a:rPr lang="tr-TR" dirty="0" smtClean="0"/>
              <a:t>. </a:t>
            </a:r>
            <a:r>
              <a:rPr lang="tr-TR" dirty="0" smtClean="0">
                <a:hlinkClick r:id="rId2"/>
              </a:rPr>
              <a:t>http://www.unwomen.org/en/what-we-do/ending-violence-against-women/facts-and-figures#notes</a:t>
            </a:r>
            <a:r>
              <a:rPr lang="tr-TR" dirty="0" smtClean="0"/>
              <a:t> (Erişim Tarihi: 02.11.2017).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553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39816" y="25518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Cinsiyete göre seçilmiş göstergeler, 2015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tr-TR" altLang="tr-TR" sz="10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1026" name="Picture 2" descr="http://www.tuik.gov.tr/hb/373/kapak/24643_img_1_373_07.03.2017-20830926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316" y="2194560"/>
            <a:ext cx="7462715" cy="2321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Türkiye’de Kadın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36674" y="196630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196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05243" y="1201620"/>
            <a:ext cx="17797567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Medeni duruma göre mutluluk oranı, 2016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tr-TR" altLang="tr-TR" sz="2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2050" name="Picture 2" descr="http://www.tuik.gov.tr/hb/373/kapak/24643_img_2_373_07.03.2017-559373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744" y="1564224"/>
            <a:ext cx="7800340" cy="3823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20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80160" y="796336"/>
            <a:ext cx="967857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Her 10 kadından yaklaşık 4’ü yaşadığı çevrede kendini güvensiz hissetti</a:t>
            </a:r>
            <a:r>
              <a:rPr lang="tr-TR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tr-TR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tr-TR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tr-TR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tr-TR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Yaşam memnuniyeti araştırması sonuçlarına göre; 2016 yılında yaşadıkları çevrede gece yalnız yürürken kendilerini güvensiz hissedenlerin oranı toplamda %26,2 iken bu oran erkeklerde %15,2, kadınlarda %37 oldu. Erkeklerin %71’i, kadınların ise %47,5’i yaşadıkları çevrede kendilerini güvende hissetti.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58433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03384" y="889525"/>
            <a:ext cx="1122601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Kadınlar siyasi alanda erkeklere göre daha az yer aldı</a:t>
            </a:r>
            <a:r>
              <a:rPr lang="tr-TR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tr-TR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tr-TR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tr-TR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tr-TR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Türkiye Büyük Millet Meclisindeki kadın milletvekili oranı 1935 yılında %4,5 iken, 81 yıl sonra bu oran %14,7'ye yükseldi. Türkiye’de bakan sayısı 2016 yılında 27 olup bunların sadece biri kadın oldu. Ülkemizde 2009 yılı yerel seçimlerinde kadın belediye başkanı oranı %0,9 iken 2014 yılı yerel seçimlerinde bu oran %2,9 oldu. Kadın muhtar oranı 2009 yılı yerel seçimlerinde %2,3 iken 2014 yılı yerel seçimlerinde bu oran %2 oldu (TÜİK, 2016).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60162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Dünya’da Kadın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03927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Dünya genelindeki kadınların </a:t>
            </a:r>
            <a:r>
              <a:rPr lang="tr-TR" dirty="0" smtClean="0"/>
              <a:t>% 35'inin</a:t>
            </a:r>
            <a:r>
              <a:rPr lang="tr-TR" dirty="0"/>
              <a:t>, hayatlarının herhangi bir </a:t>
            </a:r>
            <a:r>
              <a:rPr lang="tr-TR" dirty="0" smtClean="0"/>
              <a:t>döneminde partneri </a:t>
            </a:r>
            <a:r>
              <a:rPr lang="tr-TR" dirty="0"/>
              <a:t>olmayan bir kişi tarafından fiziksel </a:t>
            </a:r>
            <a:r>
              <a:rPr lang="tr-TR" dirty="0" smtClean="0"/>
              <a:t>ve/veya </a:t>
            </a:r>
            <a:r>
              <a:rPr lang="tr-TR" dirty="0"/>
              <a:t>cinsel </a:t>
            </a:r>
            <a:r>
              <a:rPr lang="tr-TR" dirty="0" smtClean="0"/>
              <a:t>şiddet </a:t>
            </a:r>
            <a:r>
              <a:rPr lang="tr-TR" dirty="0"/>
              <a:t>yaşadığı tahmin edilmektedir. Bununla birlikte, bazı ulusal çalışmalar, kadınların </a:t>
            </a:r>
            <a:r>
              <a:rPr lang="tr-TR" dirty="0" smtClean="0"/>
              <a:t>%70’inin partnerleri tarafından </a:t>
            </a:r>
            <a:r>
              <a:rPr lang="tr-TR" dirty="0"/>
              <a:t>fiziksel ve / veya cinsel </a:t>
            </a:r>
            <a:r>
              <a:rPr lang="tr-TR" dirty="0" smtClean="0"/>
              <a:t>şiddete maruz bırakıldığını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747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9216" y="205070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3200" dirty="0" smtClean="0"/>
              <a:t>Avrupa </a:t>
            </a:r>
            <a:r>
              <a:rPr lang="tr-TR" sz="3200" dirty="0"/>
              <a:t>Birliği </a:t>
            </a:r>
            <a:r>
              <a:rPr lang="tr-TR" sz="3200" dirty="0" smtClean="0"/>
              <a:t>üyesi olan 28 ülkedeki </a:t>
            </a:r>
            <a:r>
              <a:rPr lang="tr-TR" sz="3200" dirty="0"/>
              <a:t>kadınların </a:t>
            </a:r>
            <a:r>
              <a:rPr lang="tr-TR" sz="3200" dirty="0" smtClean="0"/>
              <a:t>%43’ü, partneri </a:t>
            </a:r>
            <a:r>
              <a:rPr lang="tr-TR" sz="3200" dirty="0"/>
              <a:t>tarafından yaşamlarının herhangi bir döneminde </a:t>
            </a:r>
            <a:r>
              <a:rPr lang="tr-TR" sz="3200" dirty="0" smtClean="0"/>
              <a:t>psikolojik şiddete uğramıştır (UN </a:t>
            </a:r>
            <a:r>
              <a:rPr lang="tr-TR" sz="3200" dirty="0" err="1" smtClean="0"/>
              <a:t>Women</a:t>
            </a:r>
            <a:r>
              <a:rPr lang="tr-TR" sz="3200" dirty="0" smtClean="0"/>
              <a:t>, 2017).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60862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1080" y="2121046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3200" dirty="0" smtClean="0"/>
              <a:t>2016 yılında yapılan bir araştırmaya göre, Washington’da yaşayan kadınların ¼’inden fazlası, </a:t>
            </a:r>
            <a:r>
              <a:rPr lang="tr-TR" sz="3200" dirty="0"/>
              <a:t>toplu taşıma araçlarında </a:t>
            </a:r>
            <a:r>
              <a:rPr lang="tr-TR" sz="3200" dirty="0" smtClean="0"/>
              <a:t>cinsel tacizin bir türünü yaşadığını belirtmiştir.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4990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44282" y="1972883"/>
            <a:ext cx="95285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3200" dirty="0"/>
              <a:t>Dünya çapında yaklaşık 120 milyon kız </a:t>
            </a:r>
            <a:r>
              <a:rPr lang="tr-TR" sz="3200" dirty="0" smtClean="0"/>
              <a:t>çocuğu hayatlarının </a:t>
            </a:r>
            <a:r>
              <a:rPr lang="tr-TR" sz="3200" dirty="0"/>
              <a:t>bir </a:t>
            </a:r>
            <a:r>
              <a:rPr lang="tr-TR" sz="3200" dirty="0" smtClean="0"/>
              <a:t>döneminde cinsel </a:t>
            </a:r>
            <a:r>
              <a:rPr lang="tr-TR" sz="3200" dirty="0"/>
              <a:t>ilişki veya diğer </a:t>
            </a:r>
            <a:r>
              <a:rPr lang="tr-TR" sz="3200" dirty="0" smtClean="0"/>
              <a:t>cinsel eylemlere zorlandı. Kız çocuklarına </a:t>
            </a:r>
            <a:r>
              <a:rPr lang="tr-TR" sz="3200" dirty="0"/>
              <a:t>karşı cinsel şiddetin </a:t>
            </a:r>
            <a:r>
              <a:rPr lang="tr-TR" sz="3200" dirty="0" smtClean="0"/>
              <a:t>failleri çoğunlukla şu </a:t>
            </a:r>
            <a:r>
              <a:rPr lang="tr-TR" sz="3200" dirty="0"/>
              <a:t>andaki ya da eski </a:t>
            </a:r>
            <a:r>
              <a:rPr lang="tr-TR" sz="3200" dirty="0" smtClean="0"/>
              <a:t>kocaları, partnerleri </a:t>
            </a:r>
            <a:r>
              <a:rPr lang="tr-TR" sz="3200" dirty="0"/>
              <a:t>ya da </a:t>
            </a:r>
            <a:r>
              <a:rPr lang="tr-TR" sz="3200" dirty="0" smtClean="0"/>
              <a:t>erkek arkadaşlarıydı.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68442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258</Words>
  <Application>Microsoft Office PowerPoint</Application>
  <PresentationFormat>Geniş ekran</PresentationFormat>
  <Paragraphs>19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İSTATİSTİKLERLE KADIN</vt:lpstr>
      <vt:lpstr>Türkiye’de Kadın</vt:lpstr>
      <vt:lpstr>PowerPoint Sunusu</vt:lpstr>
      <vt:lpstr>PowerPoint Sunusu</vt:lpstr>
      <vt:lpstr>PowerPoint Sunusu</vt:lpstr>
      <vt:lpstr>Dünya’da Kadın</vt:lpstr>
      <vt:lpstr>PowerPoint Sunusu</vt:lpstr>
      <vt:lpstr>PowerPoint Sunusu</vt:lpstr>
      <vt:lpstr>PowerPoint Sunusu</vt:lpstr>
      <vt:lpstr>PowerPoint Sunusu</vt:lpstr>
      <vt:lpstr>Yararlanılan 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İSTATİSTİKLERLE KADIN</dc:title>
  <dc:creator>Guv</dc:creator>
  <cp:lastModifiedBy>Guv</cp:lastModifiedBy>
  <cp:revision>4</cp:revision>
  <dcterms:created xsi:type="dcterms:W3CDTF">2017-11-02T08:16:51Z</dcterms:created>
  <dcterms:modified xsi:type="dcterms:W3CDTF">2017-11-02T08:58:54Z</dcterms:modified>
</cp:coreProperties>
</file>