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53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47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8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543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31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801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63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67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46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95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1D011-7216-46FB-B158-B8619C26A9ED}" type="datetimeFigureOut">
              <a:rPr lang="tr-TR" smtClean="0"/>
              <a:t>18.2.2019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2A7D-BB4B-4DFB-A1A8-77BA8D43FF4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34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KOMPOZİSYON DİYAGRAMLARI İLE KARIŞIM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13.HAFTA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933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413000" y="115889"/>
            <a:ext cx="7570788" cy="7969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altLang="tr-TR" sz="2400" b="1" dirty="0">
                <a:solidFill>
                  <a:srgbClr val="002060"/>
                </a:solidFill>
              </a:rPr>
              <a:t>YÜZEY-YERALTI SUYU İLİŞKİSİ;</a:t>
            </a:r>
          </a:p>
          <a:p>
            <a:pPr algn="ctr"/>
            <a:r>
              <a:rPr lang="tr-TR" altLang="tr-TR" sz="2400" b="1" dirty="0">
                <a:solidFill>
                  <a:srgbClr val="002060"/>
                </a:solidFill>
              </a:rPr>
              <a:t>HİDROKİMYASAL YÖNTEM</a:t>
            </a: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187575" y="981076"/>
            <a:ext cx="8229600" cy="5184775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  <a:defRPr/>
            </a:pPr>
            <a:r>
              <a:rPr lang="tr-TR" u="sng" dirty="0" err="1"/>
              <a:t>Akiferden</a:t>
            </a:r>
            <a:r>
              <a:rPr lang="tr-TR" u="sng" dirty="0"/>
              <a:t> beslenen akarsularda</a:t>
            </a:r>
            <a:r>
              <a:rPr lang="tr-TR" dirty="0"/>
              <a:t> </a:t>
            </a:r>
            <a:r>
              <a:rPr lang="tr-TR" b="1" dirty="0"/>
              <a:t>kimyasal kütle dengesi</a:t>
            </a:r>
            <a:r>
              <a:rPr lang="tr-TR" dirty="0"/>
              <a:t> esasına dayalı olarak, genel yeraltı suyu ve yüzey suyu kalitesi (özgül elektriksel iletkenlik (Eİ), sıcaklık (T) ve çözünmüş oksijen (DO)) karşılaştırılarak kullanılmaktadır. </a:t>
            </a:r>
          </a:p>
          <a:p>
            <a:pPr algn="just">
              <a:buFontTx/>
              <a:buNone/>
              <a:defRPr/>
            </a:pPr>
            <a:r>
              <a:rPr lang="tr-TR" b="1" dirty="0"/>
              <a:t>Formül</a:t>
            </a:r>
            <a:r>
              <a:rPr lang="tr-TR" dirty="0"/>
              <a:t>: </a:t>
            </a:r>
          </a:p>
          <a:p>
            <a:pPr algn="ctr">
              <a:buFontTx/>
              <a:buNone/>
              <a:defRPr/>
            </a:pPr>
            <a:r>
              <a:rPr lang="tr-TR" dirty="0" err="1"/>
              <a:t>Qsw,in</a:t>
            </a:r>
            <a:r>
              <a:rPr lang="tr-TR" dirty="0"/>
              <a:t> x WQP + </a:t>
            </a:r>
            <a:r>
              <a:rPr lang="tr-TR" b="1" dirty="0" err="1">
                <a:solidFill>
                  <a:srgbClr val="FF0000"/>
                </a:solidFill>
              </a:rPr>
              <a:t>Sgw,in</a:t>
            </a:r>
            <a:r>
              <a:rPr lang="tr-TR" dirty="0"/>
              <a:t> x WQP = </a:t>
            </a:r>
            <a:r>
              <a:rPr lang="tr-TR" dirty="0" err="1"/>
              <a:t>Qsw,out</a:t>
            </a:r>
            <a:r>
              <a:rPr lang="tr-TR" dirty="0"/>
              <a:t> x WQP</a:t>
            </a:r>
          </a:p>
          <a:p>
            <a:pPr algn="just">
              <a:buFontTx/>
              <a:buNone/>
              <a:defRPr/>
            </a:pPr>
            <a:r>
              <a:rPr lang="tr-TR" b="1" dirty="0"/>
              <a:t>Burada</a:t>
            </a:r>
            <a:r>
              <a:rPr lang="tr-TR" dirty="0"/>
              <a:t>;</a:t>
            </a:r>
          </a:p>
          <a:p>
            <a:pPr algn="just">
              <a:buFontTx/>
              <a:buNone/>
              <a:defRPr/>
            </a:pPr>
            <a:r>
              <a:rPr lang="tr-TR" dirty="0"/>
              <a:t>	</a:t>
            </a:r>
            <a:r>
              <a:rPr lang="tr-TR" dirty="0" err="1"/>
              <a:t>Qsw,in</a:t>
            </a:r>
            <a:r>
              <a:rPr lang="tr-TR" dirty="0"/>
              <a:t>: alana giren akarsu akımı, m3/s</a:t>
            </a:r>
          </a:p>
          <a:p>
            <a:pPr algn="just">
              <a:buFontTx/>
              <a:buNone/>
              <a:defRPr/>
            </a:pPr>
            <a:r>
              <a:rPr lang="tr-TR" dirty="0"/>
              <a:t>	WQP: seçilen parametrenin su kalitesi değeri</a:t>
            </a:r>
          </a:p>
          <a:p>
            <a:pPr algn="just">
              <a:buFontTx/>
              <a:buNone/>
              <a:defRPr/>
            </a:pPr>
            <a:r>
              <a:rPr lang="tr-TR" dirty="0"/>
              <a:t>	</a:t>
            </a:r>
            <a:r>
              <a:rPr lang="tr-TR" dirty="0" err="1">
                <a:solidFill>
                  <a:srgbClr val="FF0000"/>
                </a:solidFill>
              </a:rPr>
              <a:t>Sgw,in</a:t>
            </a:r>
            <a:r>
              <a:rPr lang="tr-TR" dirty="0">
                <a:solidFill>
                  <a:srgbClr val="FF0000"/>
                </a:solidFill>
              </a:rPr>
              <a:t>: alana giren yeraltı suyu akımı, m3/s</a:t>
            </a:r>
            <a:r>
              <a:rPr lang="tr-TR" dirty="0"/>
              <a:t>	</a:t>
            </a:r>
          </a:p>
          <a:p>
            <a:pPr algn="just">
              <a:buFontTx/>
              <a:buNone/>
              <a:defRPr/>
            </a:pPr>
            <a:r>
              <a:rPr lang="tr-TR" dirty="0"/>
              <a:t>	</a:t>
            </a:r>
            <a:r>
              <a:rPr lang="tr-TR" dirty="0" err="1"/>
              <a:t>Qsw,out</a:t>
            </a:r>
            <a:r>
              <a:rPr lang="tr-TR" dirty="0"/>
              <a:t>: alandan çıkan akarsu akımı, m3/s  </a:t>
            </a:r>
          </a:p>
          <a:p>
            <a:pPr algn="just">
              <a:defRPr/>
            </a:pPr>
            <a:endParaRPr lang="tr-TR" dirty="0"/>
          </a:p>
          <a:p>
            <a:pPr algn="just">
              <a:buFontTx/>
              <a:buNone/>
              <a:defRPr/>
            </a:pPr>
            <a:r>
              <a:rPr lang="tr-TR" dirty="0"/>
              <a:t>	</a:t>
            </a:r>
            <a:r>
              <a:rPr lang="tr-TR" i="1" dirty="0"/>
              <a:t>Kıyaslama amacıyla birden çok parametre kullanılmalıdır!</a:t>
            </a:r>
            <a:r>
              <a:rPr lang="tr-TR" dirty="0"/>
              <a:t>. </a:t>
            </a:r>
          </a:p>
          <a:p>
            <a:pPr algn="just">
              <a:defRPr/>
            </a:pPr>
            <a:endParaRPr lang="tr-TR" dirty="0"/>
          </a:p>
        </p:txBody>
      </p:sp>
      <p:sp>
        <p:nvSpPr>
          <p:cNvPr id="6" name="3 Dikdörtgen"/>
          <p:cNvSpPr>
            <a:spLocks noChangeArrowheads="1"/>
          </p:cNvSpPr>
          <p:nvPr/>
        </p:nvSpPr>
        <p:spPr bwMode="auto">
          <a:xfrm>
            <a:off x="7207144" y="6006254"/>
            <a:ext cx="3425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 err="1"/>
              <a:t>Weight</a:t>
            </a:r>
            <a:r>
              <a:rPr lang="tr-TR" altLang="tr-TR" sz="1400" dirty="0"/>
              <a:t>, W.D., </a:t>
            </a:r>
            <a:r>
              <a:rPr lang="tr-TR" altLang="tr-TR" sz="1400" dirty="0" err="1"/>
              <a:t>Sonderegger</a:t>
            </a:r>
            <a:r>
              <a:rPr lang="tr-TR" altLang="tr-TR" sz="1400" dirty="0"/>
              <a:t>, J.L</a:t>
            </a:r>
            <a:r>
              <a:rPr lang="tr-TR" altLang="tr-TR" sz="1400" dirty="0"/>
              <a:t>. (2001)</a:t>
            </a:r>
            <a:endParaRPr lang="tr-TR" altLang="tr-TR" sz="1400" dirty="0"/>
          </a:p>
        </p:txBody>
      </p:sp>
    </p:spTree>
    <p:extLst>
      <p:ext uri="{BB962C8B-B14F-4D97-AF65-F5344CB8AC3E}">
        <p14:creationId xmlns:p14="http://schemas.microsoft.com/office/powerpoint/2010/main" val="313087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ehmet CELİK\Desktop\Hidrojeokimya\IMG2_0006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99657" y="1268760"/>
            <a:ext cx="6139787" cy="5420624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3585273" y="7647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rgbClr val="00B0F0"/>
                </a:solidFill>
              </a:rPr>
              <a:t>KOMPOZİSYON DİYAGRAMLARI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012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51584" y="476673"/>
            <a:ext cx="7543800" cy="1116673"/>
          </a:xfrm>
        </p:spPr>
        <p:txBody>
          <a:bodyPr>
            <a:normAutofit/>
          </a:bodyPr>
          <a:lstStyle/>
          <a:p>
            <a:pPr algn="ctr"/>
            <a:r>
              <a:rPr lang="tr-TR" sz="3200" dirty="0"/>
              <a:t>Kompozisyon Diyagramlarında görülen temel özellikler</a:t>
            </a:r>
            <a:endParaRPr lang="tr-TR" sz="3200" dirty="0"/>
          </a:p>
        </p:txBody>
      </p:sp>
      <p:pic>
        <p:nvPicPr>
          <p:cNvPr id="9218" name="Picture 2" descr="C:\Users\Mehmet CELİK\Desktop\Hidrojeokimya\IMG2_0007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945" y="1916832"/>
            <a:ext cx="8771327" cy="3456384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49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hmet CELİK\Desktop\Hidrojeokimya\IMG2_0007_NEW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1916832"/>
            <a:ext cx="8241878" cy="3600400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9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ehmet CELİK\Desktop\Hidrojeokimya\IMG2_0008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916832"/>
            <a:ext cx="7731832" cy="4032448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20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ehmet CELİK\Desktop\Hidrojeokimya\IMG2_0008_NEW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833" y="2420888"/>
            <a:ext cx="7759789" cy="2736304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99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ehmet CELİK\Desktop\Hidrojeokimya\IMG2_0009_N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7" y="1988840"/>
            <a:ext cx="7705175" cy="3744416"/>
          </a:xfrm>
          <a:prstGeom prst="rect">
            <a:avLst/>
          </a:prstGeom>
          <a:noFill/>
        </p:spPr>
      </p:pic>
      <p:sp>
        <p:nvSpPr>
          <p:cNvPr id="3" name="Metin kutusu 2"/>
          <p:cNvSpPr txBox="1"/>
          <p:nvPr/>
        </p:nvSpPr>
        <p:spPr>
          <a:xfrm>
            <a:off x="9192345" y="5877272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7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847528" y="2564904"/>
            <a:ext cx="3744416" cy="14142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Karışım %’lerinin</a:t>
            </a:r>
            <a:br>
              <a:rPr lang="tr-TR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dağılımı</a:t>
            </a:r>
            <a:br>
              <a:rPr lang="tr-TR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(Örnek çalışma)</a:t>
            </a:r>
            <a:endParaRPr lang="tr-TR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04665"/>
            <a:ext cx="4383942" cy="595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Dikdörtgen"/>
          <p:cNvSpPr>
            <a:spLocks noChangeArrowheads="1"/>
          </p:cNvSpPr>
          <p:nvPr/>
        </p:nvSpPr>
        <p:spPr bwMode="auto">
          <a:xfrm>
            <a:off x="8075712" y="6396336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tr-TR" altLang="tr-TR" sz="2400" b="1" i="1" dirty="0">
                <a:solidFill>
                  <a:srgbClr val="00B050"/>
                </a:solidFill>
                <a:latin typeface="Footlight MT Light" panose="0204060206030A020304" pitchFamily="18" charset="0"/>
              </a:rPr>
              <a:t>Su  H </a:t>
            </a:r>
            <a:r>
              <a:rPr lang="tr-TR" altLang="tr-TR" sz="2400" b="1" i="1" dirty="0">
                <a:solidFill>
                  <a:srgbClr val="00B050"/>
                </a:solidFill>
                <a:latin typeface="Footlight MT Light" panose="0204060206030A020304" pitchFamily="18" charset="0"/>
              </a:rPr>
              <a:t>a y a t </a:t>
            </a:r>
            <a:r>
              <a:rPr lang="tr-TR" altLang="tr-TR" sz="2400" b="1" i="1" dirty="0" err="1">
                <a:solidFill>
                  <a:srgbClr val="00B050"/>
                </a:solidFill>
                <a:latin typeface="Footlight MT Light" panose="0204060206030A020304" pitchFamily="18" charset="0"/>
              </a:rPr>
              <a:t>t</a:t>
            </a:r>
            <a:r>
              <a:rPr lang="tr-TR" altLang="tr-TR" sz="2400" b="1" i="1" dirty="0">
                <a:solidFill>
                  <a:srgbClr val="00B050"/>
                </a:solidFill>
                <a:latin typeface="Footlight MT Light" panose="0204060206030A020304" pitchFamily="18" charset="0"/>
              </a:rPr>
              <a:t> ı </a:t>
            </a:r>
            <a:r>
              <a:rPr lang="tr-TR" altLang="tr-TR" sz="2400" b="1" i="1" dirty="0">
                <a:solidFill>
                  <a:srgbClr val="00B050"/>
                </a:solidFill>
                <a:latin typeface="Footlight MT Light" panose="0204060206030A020304" pitchFamily="18" charset="0"/>
              </a:rPr>
              <a:t>r…</a:t>
            </a:r>
            <a:endParaRPr lang="tr-TR" altLang="tr-TR" sz="2400" b="1" i="1" dirty="0">
              <a:solidFill>
                <a:srgbClr val="00B05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27649" y="5987615"/>
            <a:ext cx="146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Çelik (2007)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4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2346960" y="286605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Tatlı ve tuzlu sulardan oluşturulan set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Mehmet CELİK\Desktop\Hidrojeokimya\IMG2_0002_NEW_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617" y="1916832"/>
            <a:ext cx="7111595" cy="3024336"/>
          </a:xfrm>
          <a:prstGeom prst="rect">
            <a:avLst/>
          </a:prstGeom>
          <a:noFill/>
        </p:spPr>
      </p:pic>
      <p:sp>
        <p:nvSpPr>
          <p:cNvPr id="2" name="Metin kutusu 1"/>
          <p:cNvSpPr txBox="1"/>
          <p:nvPr/>
        </p:nvSpPr>
        <p:spPr>
          <a:xfrm>
            <a:off x="5231904" y="4520474"/>
            <a:ext cx="4519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Set 3’ün karışım oranının </a:t>
            </a:r>
            <a:r>
              <a:rPr lang="tr-TR" dirty="0" err="1">
                <a:solidFill>
                  <a:srgbClr val="FF0000"/>
                </a:solidFill>
              </a:rPr>
              <a:t>K’a</a:t>
            </a:r>
            <a:r>
              <a:rPr lang="tr-TR" dirty="0">
                <a:solidFill>
                  <a:srgbClr val="FF0000"/>
                </a:solidFill>
              </a:rPr>
              <a:t> göre bulunması</a:t>
            </a:r>
            <a:r>
              <a:rPr lang="tr-TR" dirty="0"/>
              <a:t>:</a:t>
            </a:r>
          </a:p>
          <a:p>
            <a:endParaRPr lang="tr-TR" dirty="0"/>
          </a:p>
          <a:p>
            <a:pPr algn="ctr"/>
            <a:r>
              <a:rPr lang="tr-TR" dirty="0"/>
              <a:t>1.0x + 0,2 (1-x) = 0,6 </a:t>
            </a:r>
          </a:p>
          <a:p>
            <a:pPr algn="ctr"/>
            <a:endParaRPr lang="tr-TR" dirty="0"/>
          </a:p>
          <a:p>
            <a:pPr algn="ctr"/>
            <a:r>
              <a:rPr lang="tr-TR" dirty="0"/>
              <a:t>X = 0,5 (%50); Set3, Tip1 ve Tip3’ten %50 oranında karışım suyudur)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143672" y="4797473"/>
            <a:ext cx="2249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Uç Üyeler</a:t>
            </a:r>
            <a:r>
              <a:rPr lang="tr-TR" dirty="0"/>
              <a:t>:</a:t>
            </a:r>
          </a:p>
          <a:p>
            <a:r>
              <a:rPr lang="tr-TR" dirty="0"/>
              <a:t>Set 1= tatlı su, </a:t>
            </a:r>
          </a:p>
          <a:p>
            <a:r>
              <a:rPr lang="tr-TR" dirty="0"/>
              <a:t>Set 5= daha tuzlu su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048328" y="59492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/>
              <a:t>Mazor</a:t>
            </a:r>
            <a:r>
              <a:rPr lang="tr-TR" dirty="0"/>
              <a:t> (2004)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24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Geniş ekran</PresentationFormat>
  <Paragraphs>36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Office Teması</vt:lpstr>
      <vt:lpstr>KOMPOZİSYON DİYAGRAMLARI İLE KARIŞIM</vt:lpstr>
      <vt:lpstr>PowerPoint Sunusu</vt:lpstr>
      <vt:lpstr>Kompozisyon Diyagramlarında görülen temel özellikler</vt:lpstr>
      <vt:lpstr>PowerPoint Sunusu</vt:lpstr>
      <vt:lpstr>PowerPoint Sunusu</vt:lpstr>
      <vt:lpstr>PowerPoint Sunusu</vt:lpstr>
      <vt:lpstr>PowerPoint Sunusu</vt:lpstr>
      <vt:lpstr>PowerPoint Sunusu</vt:lpstr>
      <vt:lpstr>Tatlı ve tuzlu sulardan oluşturulan set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KOMPOZİSYON DİYAGRAMLARI İLE KARIŞIM</dc:title>
  <dc:creator>mehmet</dc:creator>
  <cp:lastModifiedBy>mehmet</cp:lastModifiedBy>
  <cp:revision>1</cp:revision>
  <dcterms:created xsi:type="dcterms:W3CDTF">2019-02-18T08:35:22Z</dcterms:created>
  <dcterms:modified xsi:type="dcterms:W3CDTF">2019-02-18T08:36:00Z</dcterms:modified>
</cp:coreProperties>
</file>