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413" r:id="rId3"/>
    <p:sldId id="414" r:id="rId4"/>
    <p:sldId id="392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2"/>
    <p:restoredTop sz="93112"/>
  </p:normalViewPr>
  <p:slideViewPr>
    <p:cSldViewPr snapToGrid="0" snapToObjects="1">
      <p:cViewPr varScale="1">
        <p:scale>
          <a:sx n="181" d="100"/>
          <a:sy n="181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08BE3-6551-634D-B7B7-B10C1C0B4B25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82BA9-0CAF-C04E-BA51-49BCA492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1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2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3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6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3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9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6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1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3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4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9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4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095" y="301626"/>
            <a:ext cx="8808197" cy="4270374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Dersin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Adı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AŞIRI HASAR GÖRMÜŞ; </a:t>
            </a:r>
            <a:r>
              <a:rPr lang="en-US" b="1" dirty="0">
                <a:solidFill>
                  <a:schemeClr val="bg1"/>
                </a:solidFill>
              </a:rPr>
              <a:t>CERRAHİ VEYA ENDODONTİK TEDAVİ UYGULANMIŞ DİŞLERİN PROTETİK TEDAVİSİ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>
                <a:solidFill>
                  <a:srgbClr val="FF0000"/>
                </a:solidFill>
              </a:rPr>
              <a:t>Dersin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Sınıf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Dönemi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tr-TR" dirty="0" smtClean="0">
                <a:solidFill>
                  <a:srgbClr val="FFFFFF"/>
                </a:solidFill>
              </a:rPr>
              <a:t>4. </a:t>
            </a:r>
            <a:r>
              <a:rPr lang="en-US" dirty="0" err="1" smtClean="0">
                <a:solidFill>
                  <a:srgbClr val="FFFFFF"/>
                </a:solidFill>
              </a:rPr>
              <a:t>Sınıf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Bahar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Yarıyılı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64125"/>
            <a:ext cx="6400800" cy="1396999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Prof. Dr.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Mehmet Ali </a:t>
            </a:r>
            <a:r>
              <a:rPr lang="en-US" b="1" dirty="0" err="1" smtClean="0">
                <a:solidFill>
                  <a:srgbClr val="FFFFFF"/>
                </a:solidFill>
              </a:rPr>
              <a:t>Kılıçarslan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62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Alt Mesial Kök Çıkartıldığında: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Tek </a:t>
            </a:r>
            <a:r>
              <a:rPr lang="tr-TR" dirty="0">
                <a:solidFill>
                  <a:schemeClr val="bg1"/>
                </a:solidFill>
              </a:rPr>
              <a:t>başına distal kök üzerine bir kron restorasyonu biyomekanik açıdan uygun değildir. Bu nedenle mesial kökün boşluğunu dolduracak şekilde ön dişten de destek alan bir köprü protezi yapılır.</a:t>
            </a:r>
          </a:p>
        </p:txBody>
      </p:sp>
    </p:spTree>
    <p:extLst>
      <p:ext uri="{BB962C8B-B14F-4D97-AF65-F5344CB8AC3E}">
        <p14:creationId xmlns:p14="http://schemas.microsoft.com/office/powerpoint/2010/main" val="100573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Alt Distal Kök Çıkartıldığında: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Özellikle </a:t>
            </a:r>
            <a:r>
              <a:rPr lang="tr-TR" dirty="0" err="1">
                <a:solidFill>
                  <a:schemeClr val="bg1"/>
                </a:solidFill>
              </a:rPr>
              <a:t>rezeke</a:t>
            </a:r>
            <a:r>
              <a:rPr lang="tr-TR" dirty="0">
                <a:solidFill>
                  <a:schemeClr val="bg1"/>
                </a:solidFill>
              </a:rPr>
              <a:t> edilen diş arktaki son </a:t>
            </a:r>
            <a:r>
              <a:rPr lang="tr-TR" dirty="0" smtClean="0">
                <a:solidFill>
                  <a:schemeClr val="bg1"/>
                </a:solidFill>
              </a:rPr>
              <a:t>dişse ve </a:t>
            </a:r>
            <a:r>
              <a:rPr lang="tr-TR" dirty="0">
                <a:solidFill>
                  <a:schemeClr val="bg1"/>
                </a:solidFill>
              </a:rPr>
              <a:t>üsteki karşılığı çok </a:t>
            </a:r>
            <a:r>
              <a:rPr lang="tr-TR" dirty="0" err="1">
                <a:solidFill>
                  <a:schemeClr val="bg1"/>
                </a:solidFill>
              </a:rPr>
              <a:t>distale</a:t>
            </a:r>
            <a:r>
              <a:rPr lang="tr-TR" dirty="0">
                <a:solidFill>
                  <a:schemeClr val="bg1"/>
                </a:solidFill>
              </a:rPr>
              <a:t> uzanmıyorsa distal kökün çıkartılarak mesial kökün ağızda tutulması tercih edilebilen bir durumdur.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643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KAYNAKLAR: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462"/>
            <a:ext cx="8229600" cy="5153667"/>
          </a:xfrm>
        </p:spPr>
        <p:txBody>
          <a:bodyPr>
            <a:normAutofit fontScale="55000" lnSpcReduction="20000"/>
          </a:bodyPr>
          <a:lstStyle/>
          <a:p>
            <a:r>
              <a:rPr lang="tr-TR" sz="4300" dirty="0" smtClean="0">
                <a:solidFill>
                  <a:srgbClr val="CCFFCC"/>
                </a:solidFill>
              </a:rPr>
              <a:t>Ersoy AE. Diş Hekimliğinde Sabit Protezler. Ankara: Akademisyen Kitabevi; 2105.</a:t>
            </a:r>
          </a:p>
          <a:p>
            <a:pPr lvl="0"/>
            <a:r>
              <a:rPr lang="tr-TR" sz="4300" dirty="0" smtClean="0">
                <a:solidFill>
                  <a:srgbClr val="CCFFCC"/>
                </a:solidFill>
              </a:rPr>
              <a:t>Rosenstiel SF, Land MF, </a:t>
            </a:r>
            <a:r>
              <a:rPr lang="tr-TR" sz="4300" dirty="0" err="1" smtClean="0">
                <a:solidFill>
                  <a:srgbClr val="CCFFCC"/>
                </a:solidFill>
              </a:rPr>
              <a:t>Fujimoto</a:t>
            </a:r>
            <a:r>
              <a:rPr lang="tr-TR" sz="4300" dirty="0" smtClean="0">
                <a:solidFill>
                  <a:srgbClr val="CCFFCC"/>
                </a:solidFill>
              </a:rPr>
              <a:t> J. </a:t>
            </a:r>
            <a:r>
              <a:rPr lang="tr-TR" sz="4300" dirty="0" err="1" smtClean="0">
                <a:solidFill>
                  <a:srgbClr val="CCFFCC"/>
                </a:solidFill>
              </a:rPr>
              <a:t>Contemporary</a:t>
            </a:r>
            <a:r>
              <a:rPr lang="tr-TR" sz="4300" dirty="0" smtClean="0">
                <a:solidFill>
                  <a:srgbClr val="CCFFCC"/>
                </a:solidFill>
              </a:rPr>
              <a:t> </a:t>
            </a:r>
            <a:r>
              <a:rPr lang="tr-TR" sz="4300" dirty="0" err="1" smtClean="0">
                <a:solidFill>
                  <a:srgbClr val="CCFFCC"/>
                </a:solidFill>
              </a:rPr>
              <a:t>Fixed</a:t>
            </a:r>
            <a:r>
              <a:rPr lang="tr-TR" sz="4300" dirty="0" smtClean="0">
                <a:solidFill>
                  <a:srgbClr val="CCFFCC"/>
                </a:solidFill>
              </a:rPr>
              <a:t> </a:t>
            </a:r>
            <a:r>
              <a:rPr lang="tr-TR" sz="4300" dirty="0" err="1" smtClean="0">
                <a:solidFill>
                  <a:srgbClr val="CCFFCC"/>
                </a:solidFill>
              </a:rPr>
              <a:t>Prosthodontics</a:t>
            </a:r>
            <a:r>
              <a:rPr lang="tr-TR" sz="4300" dirty="0" smtClean="0">
                <a:solidFill>
                  <a:srgbClr val="CCFFCC"/>
                </a:solidFill>
              </a:rPr>
              <a:t>. </a:t>
            </a:r>
            <a:r>
              <a:rPr lang="tr-TR" sz="4300" dirty="0" err="1" smtClean="0">
                <a:solidFill>
                  <a:srgbClr val="CCFFCC"/>
                </a:solidFill>
              </a:rPr>
              <a:t>China</a:t>
            </a:r>
            <a:r>
              <a:rPr lang="tr-TR" sz="4300" dirty="0" smtClean="0">
                <a:solidFill>
                  <a:srgbClr val="CCFFCC"/>
                </a:solidFill>
              </a:rPr>
              <a:t>: </a:t>
            </a:r>
            <a:r>
              <a:rPr lang="tr-TR" sz="4300" dirty="0" err="1" smtClean="0">
                <a:solidFill>
                  <a:srgbClr val="CCFFCC"/>
                </a:solidFill>
              </a:rPr>
              <a:t>Mosby</a:t>
            </a:r>
            <a:r>
              <a:rPr lang="tr-TR" sz="4300" dirty="0" smtClean="0">
                <a:solidFill>
                  <a:srgbClr val="CCFFCC"/>
                </a:solidFill>
              </a:rPr>
              <a:t> </a:t>
            </a:r>
            <a:r>
              <a:rPr lang="tr-TR" sz="4300" dirty="0" err="1" smtClean="0">
                <a:solidFill>
                  <a:srgbClr val="CCFFCC"/>
                </a:solidFill>
              </a:rPr>
              <a:t>Elsevier</a:t>
            </a:r>
            <a:r>
              <a:rPr lang="tr-TR" sz="4300" dirty="0" smtClean="0">
                <a:solidFill>
                  <a:srgbClr val="CCFFCC"/>
                </a:solidFill>
              </a:rPr>
              <a:t>; 2006.</a:t>
            </a:r>
          </a:p>
          <a:p>
            <a:r>
              <a:rPr lang="tr-TR" sz="4300" dirty="0" smtClean="0">
                <a:solidFill>
                  <a:srgbClr val="CCFFCC"/>
                </a:solidFill>
              </a:rPr>
              <a:t>Sevük LG, Sevük SÇ. Diş Kesimi ve Kavite Hazırlama Yöntemleri. Atlas. İstanbul: </a:t>
            </a:r>
            <a:r>
              <a:rPr lang="tr-TR" sz="4300" dirty="0" err="1" smtClean="0">
                <a:solidFill>
                  <a:srgbClr val="CCFFCC"/>
                </a:solidFill>
              </a:rPr>
              <a:t>Quintessence</a:t>
            </a:r>
            <a:r>
              <a:rPr lang="tr-TR" sz="4300" dirty="0" smtClean="0">
                <a:solidFill>
                  <a:srgbClr val="CCFFCC"/>
                </a:solidFill>
              </a:rPr>
              <a:t> Yayıncılık Ltd. Şti.; 2011.</a:t>
            </a:r>
          </a:p>
          <a:p>
            <a:pPr lvl="0"/>
            <a:r>
              <a:rPr lang="tr-TR" sz="4300" dirty="0" err="1" smtClean="0">
                <a:solidFill>
                  <a:srgbClr val="CCFFCC"/>
                </a:solidFill>
              </a:rPr>
              <a:t>Shillingburg</a:t>
            </a:r>
            <a:r>
              <a:rPr lang="tr-TR" sz="4300" dirty="0" smtClean="0">
                <a:solidFill>
                  <a:srgbClr val="CCFFCC"/>
                </a:solidFill>
              </a:rPr>
              <a:t> HT, </a:t>
            </a:r>
            <a:r>
              <a:rPr lang="tr-TR" sz="4300" dirty="0" err="1" smtClean="0">
                <a:solidFill>
                  <a:srgbClr val="CCFFCC"/>
                </a:solidFill>
              </a:rPr>
              <a:t>Hobo</a:t>
            </a:r>
            <a:r>
              <a:rPr lang="tr-TR" sz="4300" dirty="0" smtClean="0">
                <a:solidFill>
                  <a:srgbClr val="CCFFCC"/>
                </a:solidFill>
              </a:rPr>
              <a:t> S, </a:t>
            </a:r>
            <a:r>
              <a:rPr lang="tr-TR" sz="4300" dirty="0" err="1" smtClean="0">
                <a:solidFill>
                  <a:srgbClr val="CCFFCC"/>
                </a:solidFill>
              </a:rPr>
              <a:t>Whitsett</a:t>
            </a:r>
            <a:r>
              <a:rPr lang="tr-TR" sz="4300" dirty="0" smtClean="0">
                <a:solidFill>
                  <a:srgbClr val="CCFFCC"/>
                </a:solidFill>
              </a:rPr>
              <a:t> LD, </a:t>
            </a:r>
            <a:r>
              <a:rPr lang="tr-TR" sz="4300" dirty="0" err="1" smtClean="0">
                <a:solidFill>
                  <a:srgbClr val="CCFFCC"/>
                </a:solidFill>
              </a:rPr>
              <a:t>Jacobi</a:t>
            </a:r>
            <a:r>
              <a:rPr lang="tr-TR" sz="4300" dirty="0" smtClean="0">
                <a:solidFill>
                  <a:srgbClr val="CCFFCC"/>
                </a:solidFill>
              </a:rPr>
              <a:t> R, </a:t>
            </a:r>
            <a:r>
              <a:rPr lang="tr-TR" sz="4300" dirty="0" err="1" smtClean="0">
                <a:solidFill>
                  <a:srgbClr val="CCFFCC"/>
                </a:solidFill>
              </a:rPr>
              <a:t>Brackett</a:t>
            </a:r>
            <a:r>
              <a:rPr lang="tr-TR" sz="4300" dirty="0" smtClean="0">
                <a:solidFill>
                  <a:srgbClr val="CCFFCC"/>
                </a:solidFill>
              </a:rPr>
              <a:t> SE. (Çeviri Editörü: Ünsal MK, Üşümez A.) Sabit Protezin Temelleri. 3. Baskı. İstanbul: </a:t>
            </a:r>
            <a:r>
              <a:rPr lang="tr-TR" sz="4300" dirty="0" err="1" smtClean="0">
                <a:solidFill>
                  <a:srgbClr val="CCFFCC"/>
                </a:solidFill>
              </a:rPr>
              <a:t>Quintessence</a:t>
            </a:r>
            <a:r>
              <a:rPr lang="tr-TR" sz="4300" dirty="0" smtClean="0">
                <a:solidFill>
                  <a:srgbClr val="CCFFCC"/>
                </a:solidFill>
              </a:rPr>
              <a:t> Yayıncılık Ltd. Şti; 2010.</a:t>
            </a:r>
          </a:p>
          <a:p>
            <a:r>
              <a:rPr lang="tr-TR" sz="4300" dirty="0" err="1" smtClean="0">
                <a:solidFill>
                  <a:srgbClr val="CCFFCC"/>
                </a:solidFill>
              </a:rPr>
              <a:t>Stefanac</a:t>
            </a:r>
            <a:r>
              <a:rPr lang="tr-TR" sz="4300" dirty="0" smtClean="0">
                <a:solidFill>
                  <a:srgbClr val="CCFFCC"/>
                </a:solidFill>
              </a:rPr>
              <a:t> SJ, </a:t>
            </a:r>
            <a:r>
              <a:rPr lang="tr-TR" sz="4300" dirty="0" err="1" smtClean="0">
                <a:solidFill>
                  <a:srgbClr val="CCFFCC"/>
                </a:solidFill>
              </a:rPr>
              <a:t>Nesbit</a:t>
            </a:r>
            <a:r>
              <a:rPr lang="tr-TR" sz="4300" dirty="0" smtClean="0">
                <a:solidFill>
                  <a:srgbClr val="CCFFCC"/>
                </a:solidFill>
              </a:rPr>
              <a:t> SP. </a:t>
            </a:r>
            <a:r>
              <a:rPr lang="tr-TR" sz="4300" dirty="0" err="1" smtClean="0">
                <a:solidFill>
                  <a:srgbClr val="CCFFCC"/>
                </a:solidFill>
              </a:rPr>
              <a:t>Treatment</a:t>
            </a:r>
            <a:r>
              <a:rPr lang="tr-TR" sz="4300" dirty="0" smtClean="0">
                <a:solidFill>
                  <a:srgbClr val="CCFFCC"/>
                </a:solidFill>
              </a:rPr>
              <a:t> </a:t>
            </a:r>
            <a:r>
              <a:rPr lang="tr-TR" sz="4300" dirty="0" err="1" smtClean="0">
                <a:solidFill>
                  <a:srgbClr val="CCFFCC"/>
                </a:solidFill>
              </a:rPr>
              <a:t>planning</a:t>
            </a:r>
            <a:r>
              <a:rPr lang="tr-TR" sz="4300" dirty="0" smtClean="0">
                <a:solidFill>
                  <a:srgbClr val="CCFFCC"/>
                </a:solidFill>
              </a:rPr>
              <a:t> in </a:t>
            </a:r>
            <a:r>
              <a:rPr lang="tr-TR" sz="4300" dirty="0" err="1" smtClean="0">
                <a:solidFill>
                  <a:srgbClr val="CCFFCC"/>
                </a:solidFill>
              </a:rPr>
              <a:t>dentistry</a:t>
            </a:r>
            <a:r>
              <a:rPr lang="tr-TR" sz="4300" dirty="0" smtClean="0">
                <a:solidFill>
                  <a:srgbClr val="CCFFCC"/>
                </a:solidFill>
              </a:rPr>
              <a:t>. 2</a:t>
            </a:r>
            <a:r>
              <a:rPr lang="tr-TR" sz="4300" baseline="30000" dirty="0" smtClean="0">
                <a:solidFill>
                  <a:srgbClr val="CCFFCC"/>
                </a:solidFill>
              </a:rPr>
              <a:t>nd</a:t>
            </a:r>
            <a:r>
              <a:rPr lang="tr-TR" sz="4300" dirty="0" smtClean="0">
                <a:solidFill>
                  <a:srgbClr val="CCFFCC"/>
                </a:solidFill>
              </a:rPr>
              <a:t> Ed. St. Louis: </a:t>
            </a:r>
            <a:r>
              <a:rPr lang="tr-TR" sz="4300" dirty="0" err="1" smtClean="0">
                <a:solidFill>
                  <a:srgbClr val="CCFFCC"/>
                </a:solidFill>
              </a:rPr>
              <a:t>Mosby</a:t>
            </a:r>
            <a:r>
              <a:rPr lang="tr-TR" sz="4300" dirty="0" smtClean="0">
                <a:solidFill>
                  <a:srgbClr val="CCFFCC"/>
                </a:solidFill>
              </a:rPr>
              <a:t> </a:t>
            </a:r>
            <a:r>
              <a:rPr lang="tr-TR" sz="4300" dirty="0" err="1" smtClean="0">
                <a:solidFill>
                  <a:srgbClr val="CCFFCC"/>
                </a:solidFill>
              </a:rPr>
              <a:t>Elsevier</a:t>
            </a:r>
            <a:r>
              <a:rPr lang="tr-TR" sz="4300" dirty="0" smtClean="0">
                <a:solidFill>
                  <a:srgbClr val="CCFFCC"/>
                </a:solidFill>
              </a:rPr>
              <a:t>; 2007.</a:t>
            </a:r>
          </a:p>
          <a:p>
            <a:pPr lvl="0"/>
            <a:r>
              <a:rPr lang="tr-TR" sz="4300" dirty="0" err="1" smtClean="0">
                <a:solidFill>
                  <a:srgbClr val="CCFFCC"/>
                </a:solidFill>
              </a:rPr>
              <a:t>The</a:t>
            </a:r>
            <a:r>
              <a:rPr lang="tr-TR" sz="4300" dirty="0" smtClean="0">
                <a:solidFill>
                  <a:srgbClr val="CCFFCC"/>
                </a:solidFill>
              </a:rPr>
              <a:t> Academy of </a:t>
            </a:r>
            <a:r>
              <a:rPr lang="tr-TR" sz="4300" dirty="0" err="1" smtClean="0">
                <a:solidFill>
                  <a:srgbClr val="CCFFCC"/>
                </a:solidFill>
              </a:rPr>
              <a:t>Prosthodontics</a:t>
            </a:r>
            <a:r>
              <a:rPr lang="tr-TR" sz="4300" dirty="0" smtClean="0">
                <a:solidFill>
                  <a:srgbClr val="CCFFCC"/>
                </a:solidFill>
              </a:rPr>
              <a:t>. </a:t>
            </a:r>
            <a:r>
              <a:rPr lang="tr-TR" sz="4300" dirty="0" err="1" smtClean="0">
                <a:solidFill>
                  <a:srgbClr val="CCFFCC"/>
                </a:solidFill>
              </a:rPr>
              <a:t>The</a:t>
            </a:r>
            <a:r>
              <a:rPr lang="tr-TR" sz="4300" dirty="0" smtClean="0">
                <a:solidFill>
                  <a:srgbClr val="CCFFCC"/>
                </a:solidFill>
              </a:rPr>
              <a:t> </a:t>
            </a:r>
            <a:r>
              <a:rPr lang="tr-TR" sz="4300" dirty="0" err="1" smtClean="0">
                <a:solidFill>
                  <a:srgbClr val="CCFFCC"/>
                </a:solidFill>
              </a:rPr>
              <a:t>glossary</a:t>
            </a:r>
            <a:r>
              <a:rPr lang="tr-TR" sz="4300" dirty="0" smtClean="0">
                <a:solidFill>
                  <a:srgbClr val="CCFFCC"/>
                </a:solidFill>
              </a:rPr>
              <a:t> of </a:t>
            </a:r>
            <a:r>
              <a:rPr lang="tr-TR" sz="4300" dirty="0" err="1" smtClean="0">
                <a:solidFill>
                  <a:srgbClr val="CCFFCC"/>
                </a:solidFill>
              </a:rPr>
              <a:t>Prosthodontic</a:t>
            </a:r>
            <a:r>
              <a:rPr lang="tr-TR" sz="4300" dirty="0" smtClean="0">
                <a:solidFill>
                  <a:srgbClr val="CCFFCC"/>
                </a:solidFill>
              </a:rPr>
              <a:t> </a:t>
            </a:r>
            <a:r>
              <a:rPr lang="tr-TR" sz="4300" dirty="0" err="1" smtClean="0">
                <a:solidFill>
                  <a:srgbClr val="CCFFCC"/>
                </a:solidFill>
              </a:rPr>
              <a:t>Terms</a:t>
            </a:r>
            <a:r>
              <a:rPr lang="tr-TR" sz="4300" dirty="0" smtClean="0">
                <a:solidFill>
                  <a:srgbClr val="CCFFCC"/>
                </a:solidFill>
              </a:rPr>
              <a:t>. </a:t>
            </a:r>
            <a:r>
              <a:rPr lang="tr-TR" sz="4300" dirty="0" err="1" smtClean="0">
                <a:solidFill>
                  <a:srgbClr val="CCFFCC"/>
                </a:solidFill>
              </a:rPr>
              <a:t>The</a:t>
            </a:r>
            <a:r>
              <a:rPr lang="tr-TR" sz="4300" dirty="0" smtClean="0">
                <a:solidFill>
                  <a:srgbClr val="CCFFCC"/>
                </a:solidFill>
              </a:rPr>
              <a:t> </a:t>
            </a:r>
            <a:r>
              <a:rPr lang="tr-TR" sz="4300" dirty="0" err="1" smtClean="0">
                <a:solidFill>
                  <a:srgbClr val="CCFFCC"/>
                </a:solidFill>
              </a:rPr>
              <a:t>Journal</a:t>
            </a:r>
            <a:r>
              <a:rPr lang="tr-TR" sz="4300" dirty="0" smtClean="0">
                <a:solidFill>
                  <a:srgbClr val="CCFFCC"/>
                </a:solidFill>
              </a:rPr>
              <a:t> of </a:t>
            </a:r>
            <a:r>
              <a:rPr lang="tr-TR" sz="4300" dirty="0" err="1" smtClean="0">
                <a:solidFill>
                  <a:srgbClr val="CCFFCC"/>
                </a:solidFill>
              </a:rPr>
              <a:t>Prosthetic</a:t>
            </a:r>
            <a:r>
              <a:rPr lang="tr-TR" sz="4300" dirty="0" smtClean="0">
                <a:solidFill>
                  <a:srgbClr val="CCFFCC"/>
                </a:solidFill>
              </a:rPr>
              <a:t> </a:t>
            </a:r>
            <a:r>
              <a:rPr lang="tr-TR" sz="4300" dirty="0" err="1" smtClean="0">
                <a:solidFill>
                  <a:srgbClr val="CCFFCC"/>
                </a:solidFill>
              </a:rPr>
              <a:t>Dentistry</a:t>
            </a:r>
            <a:r>
              <a:rPr lang="tr-TR" sz="4300" dirty="0" smtClean="0">
                <a:solidFill>
                  <a:srgbClr val="CCFFCC"/>
                </a:solidFill>
              </a:rPr>
              <a:t> 2005; 94 (1): 10-92.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4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GİNGİVEKTOMİ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3485"/>
            <a:ext cx="8229600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b="1" dirty="0" err="1">
                <a:solidFill>
                  <a:srgbClr val="FF0000"/>
                </a:solidFill>
              </a:rPr>
              <a:t>Estetik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Bazen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boyu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uzatılacak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komşusu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dişlerin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etrafındaki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uyumlu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geçiş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başarmak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olabilir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tr-TR" dirty="0">
              <a:solidFill>
                <a:schemeClr val="bg1"/>
              </a:solidFill>
            </a:endParaRPr>
          </a:p>
          <a:p>
            <a:pPr lvl="0"/>
            <a:r>
              <a:rPr lang="en-US" b="1" dirty="0" err="1">
                <a:solidFill>
                  <a:srgbClr val="FF0000"/>
                </a:solidFill>
              </a:rPr>
              <a:t>Kemik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içerisindeki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kök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uzunluğu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Eğer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desteği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sınırlı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ise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 smtClean="0">
                <a:solidFill>
                  <a:schemeClr val="bg1"/>
                </a:solidFill>
              </a:rPr>
              <a:t>dişi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çekip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protez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sonuç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verebilir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tr-TR" dirty="0">
              <a:solidFill>
                <a:schemeClr val="bg1"/>
              </a:solidFill>
            </a:endParaRPr>
          </a:p>
          <a:p>
            <a:pPr lvl="0"/>
            <a:r>
              <a:rPr lang="en-US" b="1" dirty="0" err="1">
                <a:solidFill>
                  <a:srgbClr val="FF0000"/>
                </a:solidFill>
              </a:rPr>
              <a:t>Komşu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dişe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etki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kırık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defekt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genellikle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dişi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ciddi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şekilde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tehlikeye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sokmadan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kaldırılamayacak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kadar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derindir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err="1" smtClean="0">
                <a:solidFill>
                  <a:srgbClr val="FF0000"/>
                </a:solidFill>
              </a:rPr>
              <a:t>Arka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grup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dişlerde</a:t>
            </a:r>
            <a:r>
              <a:rPr lang="en-US" b="1" dirty="0">
                <a:solidFill>
                  <a:srgbClr val="FF0000"/>
                </a:solidFill>
              </a:rPr>
              <a:t> furkasyon </a:t>
            </a:r>
            <a:r>
              <a:rPr lang="en-US" b="1" dirty="0" err="1">
                <a:solidFill>
                  <a:srgbClr val="FF0000"/>
                </a:solidFill>
              </a:rPr>
              <a:t>bölgesinin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açığa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çıkması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Mobilite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0"/>
            <a:r>
              <a:rPr lang="en-US" b="1" dirty="0" err="1" smtClean="0">
                <a:solidFill>
                  <a:srgbClr val="FF0000"/>
                </a:solidFill>
              </a:rPr>
              <a:t>Defektin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boyutu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Köklerin Ayırılması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300" y="2536031"/>
            <a:ext cx="76454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7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Köklerden Birinin Çıkartılması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277" y="1600200"/>
            <a:ext cx="329344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7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Üst </a:t>
            </a:r>
            <a:r>
              <a:rPr lang="tr-TR" b="1" dirty="0" err="1">
                <a:solidFill>
                  <a:srgbClr val="FF0000"/>
                </a:solidFill>
              </a:rPr>
              <a:t>Distobukkal</a:t>
            </a:r>
            <a:r>
              <a:rPr lang="tr-TR" b="1" dirty="0">
                <a:solidFill>
                  <a:srgbClr val="FF0000"/>
                </a:solidFill>
              </a:rPr>
              <a:t> Kök Çıkartıldığında: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Rezeksiyon </a:t>
            </a:r>
            <a:r>
              <a:rPr lang="tr-TR" dirty="0">
                <a:solidFill>
                  <a:schemeClr val="bg1"/>
                </a:solidFill>
              </a:rPr>
              <a:t>bölgesinin daha kolay temiz tutulması için </a:t>
            </a:r>
            <a:r>
              <a:rPr lang="tr-TR" dirty="0" err="1" smtClean="0">
                <a:solidFill>
                  <a:schemeClr val="bg1"/>
                </a:solidFill>
              </a:rPr>
              <a:t>distobukkal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embrajür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normalden büyük tutulmalıdır.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Mesiobukkal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tüberkülden</a:t>
            </a:r>
            <a:r>
              <a:rPr lang="tr-TR" dirty="0">
                <a:solidFill>
                  <a:schemeClr val="bg1"/>
                </a:solidFill>
              </a:rPr>
              <a:t> dolayı görünmeyeceği için </a:t>
            </a:r>
            <a:r>
              <a:rPr lang="tr-TR" dirty="0" err="1">
                <a:solidFill>
                  <a:schemeClr val="bg1"/>
                </a:solidFill>
              </a:rPr>
              <a:t>disto</a:t>
            </a:r>
            <a:r>
              <a:rPr lang="tr-TR" dirty="0">
                <a:solidFill>
                  <a:schemeClr val="bg1"/>
                </a:solidFill>
              </a:rPr>
              <a:t> bukkal tüberkül daha küçük hazırlanabilir.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Kontakt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alanlarının </a:t>
            </a:r>
            <a:r>
              <a:rPr lang="tr-TR" dirty="0" err="1">
                <a:solidFill>
                  <a:schemeClr val="bg1"/>
                </a:solidFill>
              </a:rPr>
              <a:t>apikalinde</a:t>
            </a:r>
            <a:r>
              <a:rPr lang="tr-TR" dirty="0">
                <a:solidFill>
                  <a:schemeClr val="bg1"/>
                </a:solidFill>
              </a:rPr>
              <a:t>, </a:t>
            </a:r>
            <a:r>
              <a:rPr lang="tr-TR" dirty="0" err="1">
                <a:solidFill>
                  <a:schemeClr val="bg1"/>
                </a:solidFill>
              </a:rPr>
              <a:t>distobukkal</a:t>
            </a:r>
            <a:r>
              <a:rPr lang="tr-TR" dirty="0">
                <a:solidFill>
                  <a:schemeClr val="bg1"/>
                </a:solidFill>
              </a:rPr>
              <a:t> tüberkül konturlarının belirgin </a:t>
            </a:r>
            <a:r>
              <a:rPr lang="tr-TR" dirty="0" err="1">
                <a:solidFill>
                  <a:schemeClr val="bg1"/>
                </a:solidFill>
              </a:rPr>
              <a:t>içbükeylikte</a:t>
            </a:r>
            <a:r>
              <a:rPr lang="tr-TR" dirty="0">
                <a:solidFill>
                  <a:schemeClr val="bg1"/>
                </a:solidFill>
              </a:rPr>
              <a:t> hazırlanması; bu bölgede kron konturu ile kök hizasının aynı olmasını ve böylelikle dişeti baskısının önlenmesini sağlar.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6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Üst </a:t>
            </a:r>
            <a:r>
              <a:rPr lang="tr-TR" b="1" dirty="0" err="1">
                <a:solidFill>
                  <a:srgbClr val="FF0000"/>
                </a:solidFill>
              </a:rPr>
              <a:t>Mesiobukkal</a:t>
            </a:r>
            <a:r>
              <a:rPr lang="tr-TR" b="1" dirty="0">
                <a:solidFill>
                  <a:srgbClr val="FF0000"/>
                </a:solidFill>
              </a:rPr>
              <a:t> Kök Çıkartıldığında: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000501"/>
          </a:xfrm>
        </p:spPr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Distobukkal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köke oranla daha fazla destek diş </a:t>
            </a:r>
            <a:r>
              <a:rPr lang="tr-TR" dirty="0" smtClean="0">
                <a:solidFill>
                  <a:schemeClr val="bg1"/>
                </a:solidFill>
              </a:rPr>
              <a:t>yüzeyi kaybedilmiş </a:t>
            </a:r>
            <a:r>
              <a:rPr lang="tr-TR" dirty="0">
                <a:solidFill>
                  <a:schemeClr val="bg1"/>
                </a:solidFill>
              </a:rPr>
              <a:t>olur.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Mesialde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yer aldığı için estetik sorunlar görülebilir.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Kronun </a:t>
            </a:r>
            <a:r>
              <a:rPr lang="tr-TR" dirty="0">
                <a:solidFill>
                  <a:schemeClr val="bg1"/>
                </a:solidFill>
              </a:rPr>
              <a:t>mesial taraftaki proksimal temas alanında </a:t>
            </a:r>
            <a:r>
              <a:rPr lang="tr-TR" dirty="0" err="1">
                <a:solidFill>
                  <a:schemeClr val="bg1"/>
                </a:solidFill>
              </a:rPr>
              <a:t>gingivofasiyal</a:t>
            </a:r>
            <a:r>
              <a:rPr lang="tr-TR" dirty="0">
                <a:solidFill>
                  <a:schemeClr val="bg1"/>
                </a:solidFill>
              </a:rPr>
              <a:t> bir </a:t>
            </a:r>
            <a:r>
              <a:rPr lang="tr-TR" dirty="0" err="1">
                <a:solidFill>
                  <a:schemeClr val="bg1"/>
                </a:solidFill>
              </a:rPr>
              <a:t>içbükeylik</a:t>
            </a:r>
            <a:r>
              <a:rPr lang="tr-TR" dirty="0">
                <a:solidFill>
                  <a:schemeClr val="bg1"/>
                </a:solidFill>
              </a:rPr>
              <a:t> 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661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Üst Palatinal Kök Çıkartıldığında: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57300"/>
            <a:ext cx="8481060" cy="521208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Diş </a:t>
            </a:r>
            <a:r>
              <a:rPr lang="tr-TR" dirty="0">
                <a:solidFill>
                  <a:schemeClr val="bg1"/>
                </a:solidFill>
              </a:rPr>
              <a:t>preparasyonu daha dar bir </a:t>
            </a:r>
            <a:r>
              <a:rPr lang="tr-TR" dirty="0" err="1" smtClean="0">
                <a:solidFill>
                  <a:schemeClr val="bg1"/>
                </a:solidFill>
              </a:rPr>
              <a:t>bukkolingual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genişliğe sahip olur.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Preparasyon </a:t>
            </a:r>
            <a:r>
              <a:rPr lang="tr-TR" dirty="0">
                <a:solidFill>
                  <a:schemeClr val="bg1"/>
                </a:solidFill>
              </a:rPr>
              <a:t>ve sonucundaki restorasyon genelde bukkal tarafta </a:t>
            </a:r>
            <a:r>
              <a:rPr lang="tr-TR" dirty="0" err="1">
                <a:solidFill>
                  <a:schemeClr val="bg1"/>
                </a:solidFill>
              </a:rPr>
              <a:t>bifürkasyondan</a:t>
            </a:r>
            <a:r>
              <a:rPr lang="tr-TR" dirty="0">
                <a:solidFill>
                  <a:schemeClr val="bg1"/>
                </a:solidFill>
              </a:rPr>
              <a:t> yükselen belirgin bir içbükey olukla sonuçlanacaktır.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Palatinal </a:t>
            </a:r>
            <a:r>
              <a:rPr lang="tr-TR" dirty="0" err="1">
                <a:solidFill>
                  <a:schemeClr val="bg1"/>
                </a:solidFill>
              </a:rPr>
              <a:t>tüberkülün</a:t>
            </a:r>
            <a:r>
              <a:rPr lang="tr-TR" dirty="0">
                <a:solidFill>
                  <a:schemeClr val="bg1"/>
                </a:solidFill>
              </a:rPr>
              <a:t> tercihen hazırlanmaması istenir. </a:t>
            </a:r>
          </a:p>
        </p:txBody>
      </p:sp>
    </p:spTree>
    <p:extLst>
      <p:ext uri="{BB962C8B-B14F-4D97-AF65-F5344CB8AC3E}">
        <p14:creationId xmlns:p14="http://schemas.microsoft.com/office/powerpoint/2010/main" val="152874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Üst Bukkal Köklerin Tümü Çıkartıldığında: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Büyük </a:t>
            </a:r>
            <a:r>
              <a:rPr lang="tr-TR" dirty="0">
                <a:solidFill>
                  <a:schemeClr val="bg1"/>
                </a:solidFill>
              </a:rPr>
              <a:t>estetik sorunlar yaratabilir.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Kalan </a:t>
            </a:r>
            <a:r>
              <a:rPr lang="tr-TR" dirty="0">
                <a:solidFill>
                  <a:schemeClr val="bg1"/>
                </a:solidFill>
              </a:rPr>
              <a:t>palatinal kök üzerinde kökün şekline bağlı olarak oval veya dairesel bir restorasyon tamamlanabilir.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Bitmiş </a:t>
            </a:r>
            <a:r>
              <a:rPr lang="tr-TR" dirty="0">
                <a:solidFill>
                  <a:schemeClr val="bg1"/>
                </a:solidFill>
              </a:rPr>
              <a:t>kron; alt dişlerle oklüzal kuvvetlerin bukkal tarafa yönlenmeyeceği şekilde kapanışa gelmelidir ki bu durum da çapraz kapanış ilişkisi sergileyecektir.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89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492</Words>
  <Application>Microsoft Macintosh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Dersin Adı: AŞIRI HASAR GÖRMÜŞ; CERRAHİ VEYA ENDODONTİK TEDAVİ UYGULANMIŞ DİŞLERİN PROTETİK TEDAVİSİ   Dersin Sınıf ve Dönemi: 4. Sınıf Bahar Yarıyılı</vt:lpstr>
      <vt:lpstr>GİNGİVEKTOMİ</vt:lpstr>
      <vt:lpstr>PowerPoint Presentation</vt:lpstr>
      <vt:lpstr>Köklerin Ayırılması</vt:lpstr>
      <vt:lpstr>Köklerden Birinin Çıkartılması</vt:lpstr>
      <vt:lpstr>Üst Distobukkal Kök Çıkartıldığında: </vt:lpstr>
      <vt:lpstr>Üst Mesiobukkal Kök Çıkartıldığında: </vt:lpstr>
      <vt:lpstr>Üst Palatinal Kök Çıkartıldığında: </vt:lpstr>
      <vt:lpstr>Üst Bukkal Köklerin Tümü Çıkartıldığında: </vt:lpstr>
      <vt:lpstr>Alt Mesial Kök Çıkartıldığında: </vt:lpstr>
      <vt:lpstr>Alt Distal Kök Çıkartıldığında: </vt:lpstr>
      <vt:lpstr>KAYNAKLAR: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Dersin Adı: Dersin Sınıf ve Dönemi:</dc:title>
  <dc:creator>mehmet KILIÇARSLAN</dc:creator>
  <cp:lastModifiedBy>MAK</cp:lastModifiedBy>
  <cp:revision>110</cp:revision>
  <dcterms:created xsi:type="dcterms:W3CDTF">2014-08-16T17:57:37Z</dcterms:created>
  <dcterms:modified xsi:type="dcterms:W3CDTF">2017-11-30T17:23:50Z</dcterms:modified>
</cp:coreProperties>
</file>