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5" r:id="rId2"/>
    <p:sldId id="296" r:id="rId3"/>
    <p:sldId id="299" r:id="rId4"/>
    <p:sldId id="297" r:id="rId5"/>
    <p:sldId id="298" r:id="rId6"/>
    <p:sldId id="300" r:id="rId7"/>
    <p:sldId id="301" r:id="rId8"/>
    <p:sldId id="302"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16-Sep-20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dirty="0"/>
              <a:t>
              </a:t>
            </a: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Yazılı Panoramik Resim">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43B39-165A-4B68-AA5C-581F5336313C}"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42C8C57-33F9-4259-AC4F-0E3F5BEC9B94}"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tr-TR" smtClean="0"/>
              <a:t>Asıl başlık stili için tıklatın</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748772B-8FA2-401F-A0A1-A59855EDBC3E}"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3DD5BDE-5A90-4611-82E9-0FC5746D30C5}"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09472EB-AC54-4713-BFC2-BEB621108C63}"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t>16-Sep-20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t>16-Sep-20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6ED06B6-C816-4861-964D-15A98395707D}"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0B1A8AB-EA7C-4B1B-9D73-E2551851FABE}"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t>16-Sep-20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dirty="0"/>
              <a:t>
              </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sz="4800" b="1" dirty="0"/>
              <a:t>FUAR TURİZMİ</a:t>
            </a:r>
            <a:endParaRPr lang="tr-TR" sz="4800" b="1" dirty="0"/>
          </a:p>
        </p:txBody>
      </p:sp>
      <p:sp>
        <p:nvSpPr>
          <p:cNvPr id="3" name="Alt Başlık 2"/>
          <p:cNvSpPr>
            <a:spLocks noGrp="1"/>
          </p:cNvSpPr>
          <p:nvPr>
            <p:ph type="subTitle" idx="1"/>
          </p:nvPr>
        </p:nvSpPr>
        <p:spPr/>
        <p:txBody>
          <a:bodyPr/>
          <a:lstStyle/>
          <a:p>
            <a:r>
              <a:rPr lang="tr-TR" dirty="0" smtClean="0"/>
              <a:t>FUAR NEDİR?</a:t>
            </a:r>
            <a:endParaRPr lang="tr-TR" dirty="0"/>
          </a:p>
        </p:txBody>
      </p:sp>
    </p:spTree>
    <p:extLst>
      <p:ext uri="{BB962C8B-B14F-4D97-AF65-F5344CB8AC3E}">
        <p14:creationId xmlns:p14="http://schemas.microsoft.com/office/powerpoint/2010/main" val="3902758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81200" y="2924945"/>
            <a:ext cx="8229600" cy="3201219"/>
          </a:xfrm>
        </p:spPr>
        <p:txBody>
          <a:bodyPr>
            <a:normAutofit fontScale="85000" lnSpcReduction="10000"/>
          </a:bodyPr>
          <a:lstStyle/>
          <a:p>
            <a:pPr algn="just">
              <a:lnSpc>
                <a:spcPct val="160000"/>
              </a:lnSpc>
            </a:pPr>
            <a:r>
              <a:rPr lang="tr-TR" sz="2400" dirty="0"/>
              <a:t>Fuar sözcüğünü incelediğimizde bu sözcüğün kökeninin Latince kaynaklı olduğunu ve festival-şölen anlamında kullanılan “</a:t>
            </a:r>
            <a:r>
              <a:rPr lang="tr-TR" sz="2400" dirty="0" err="1"/>
              <a:t>forea</a:t>
            </a:r>
            <a:r>
              <a:rPr lang="tr-TR" sz="2400" dirty="0"/>
              <a:t>” kökünden türemiş olduğunu görmekteyiz.</a:t>
            </a:r>
          </a:p>
          <a:p>
            <a:pPr algn="just">
              <a:lnSpc>
                <a:spcPct val="160000"/>
              </a:lnSpc>
            </a:pPr>
            <a:r>
              <a:rPr lang="tr-TR" sz="2400" dirty="0"/>
              <a:t>Fuar kelimesinin </a:t>
            </a:r>
            <a:r>
              <a:rPr lang="en-US" sz="2400" dirty="0" err="1" smtClean="0"/>
              <a:t>A</a:t>
            </a:r>
            <a:r>
              <a:rPr lang="tr-TR" sz="2400" dirty="0" err="1" smtClean="0"/>
              <a:t>lmanca</a:t>
            </a:r>
            <a:r>
              <a:rPr lang="tr-TR" sz="2400" dirty="0" smtClean="0"/>
              <a:t> </a:t>
            </a:r>
            <a:r>
              <a:rPr lang="tr-TR" sz="2400" dirty="0"/>
              <a:t>karşılığı olan “</a:t>
            </a:r>
            <a:r>
              <a:rPr lang="tr-TR" sz="2400" dirty="0" err="1"/>
              <a:t>messe</a:t>
            </a:r>
            <a:r>
              <a:rPr lang="tr-TR" sz="2400" dirty="0"/>
              <a:t>” sözcüğü ise Latince “</a:t>
            </a:r>
            <a:r>
              <a:rPr lang="tr-TR" sz="2400" dirty="0" err="1"/>
              <a:t>missa</a:t>
            </a:r>
            <a:r>
              <a:rPr lang="tr-TR" sz="2400" dirty="0"/>
              <a:t>” türetilmiş olup kitle anlamını taşımaktadır</a:t>
            </a:r>
            <a:r>
              <a:rPr lang="tr-TR" sz="2400" dirty="0" smtClean="0"/>
              <a:t>.</a:t>
            </a:r>
            <a:endParaRPr lang="tr-TR" sz="2400" dirty="0"/>
          </a:p>
        </p:txBody>
      </p:sp>
    </p:spTree>
    <p:extLst>
      <p:ext uri="{BB962C8B-B14F-4D97-AF65-F5344CB8AC3E}">
        <p14:creationId xmlns:p14="http://schemas.microsoft.com/office/powerpoint/2010/main" val="149380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81200" y="2924945"/>
            <a:ext cx="8229600" cy="3201219"/>
          </a:xfrm>
        </p:spPr>
        <p:txBody>
          <a:bodyPr>
            <a:normAutofit fontScale="85000" lnSpcReduction="10000"/>
          </a:bodyPr>
          <a:lstStyle/>
          <a:p>
            <a:pPr algn="just">
              <a:lnSpc>
                <a:spcPct val="160000"/>
              </a:lnSpc>
            </a:pPr>
            <a:r>
              <a:rPr lang="en-US" sz="2400" dirty="0"/>
              <a:t>Her </a:t>
            </a:r>
            <a:r>
              <a:rPr lang="en-US" sz="2400" dirty="0" err="1"/>
              <a:t>iki</a:t>
            </a:r>
            <a:r>
              <a:rPr lang="en-US" sz="2400" dirty="0"/>
              <a:t> </a:t>
            </a:r>
            <a:r>
              <a:rPr lang="en-US" sz="2400" dirty="0" err="1"/>
              <a:t>sözcüğü</a:t>
            </a:r>
            <a:r>
              <a:rPr lang="en-US" sz="2400" dirty="0"/>
              <a:t> </a:t>
            </a:r>
            <a:r>
              <a:rPr lang="en-US" sz="2400" dirty="0" err="1"/>
              <a:t>birleştirip</a:t>
            </a:r>
            <a:r>
              <a:rPr lang="en-US" sz="2400" dirty="0"/>
              <a:t> </a:t>
            </a:r>
            <a:r>
              <a:rPr lang="en-US" sz="2400" dirty="0" err="1"/>
              <a:t>yorumladığımızda</a:t>
            </a:r>
            <a:r>
              <a:rPr lang="en-US" sz="2400" dirty="0"/>
              <a:t> o </a:t>
            </a:r>
            <a:r>
              <a:rPr lang="en-US" sz="2400" dirty="0" err="1"/>
              <a:t>zamandan</a:t>
            </a:r>
            <a:r>
              <a:rPr lang="en-US" sz="2400" dirty="0"/>
              <a:t> </a:t>
            </a:r>
            <a:r>
              <a:rPr lang="en-US" sz="2400" dirty="0" err="1"/>
              <a:t>günümüze</a:t>
            </a:r>
            <a:r>
              <a:rPr lang="en-US" sz="2400" dirty="0"/>
              <a:t> </a:t>
            </a:r>
            <a:r>
              <a:rPr lang="en-US" sz="2400" dirty="0" err="1"/>
              <a:t>fuarların</a:t>
            </a:r>
            <a:r>
              <a:rPr lang="en-US" sz="2400" dirty="0"/>
              <a:t> </a:t>
            </a:r>
            <a:r>
              <a:rPr lang="en-US" sz="2400" dirty="0" err="1"/>
              <a:t>kitlelerin</a:t>
            </a:r>
            <a:r>
              <a:rPr lang="en-US" sz="2400" dirty="0"/>
              <a:t> </a:t>
            </a:r>
            <a:r>
              <a:rPr lang="en-US" sz="2400" dirty="0" err="1"/>
              <a:t>bir</a:t>
            </a:r>
            <a:r>
              <a:rPr lang="en-US" sz="2400" dirty="0"/>
              <a:t> </a:t>
            </a:r>
            <a:r>
              <a:rPr lang="en-US" sz="2400" dirty="0" err="1"/>
              <a:t>araya</a:t>
            </a:r>
            <a:r>
              <a:rPr lang="en-US" sz="2400" dirty="0"/>
              <a:t> </a:t>
            </a:r>
            <a:r>
              <a:rPr lang="en-US" sz="2400" dirty="0" err="1"/>
              <a:t>gelişini</a:t>
            </a:r>
            <a:r>
              <a:rPr lang="en-US" sz="2400" dirty="0"/>
              <a:t> </a:t>
            </a:r>
            <a:r>
              <a:rPr lang="en-US" sz="2400" dirty="0" err="1"/>
              <a:t>sağlamak</a:t>
            </a:r>
            <a:r>
              <a:rPr lang="en-US" sz="2400" dirty="0"/>
              <a:t> </a:t>
            </a:r>
            <a:r>
              <a:rPr lang="en-US" sz="2400" dirty="0" err="1"/>
              <a:t>amacıyla</a:t>
            </a:r>
            <a:r>
              <a:rPr lang="en-US" sz="2400" dirty="0"/>
              <a:t> </a:t>
            </a:r>
            <a:r>
              <a:rPr lang="en-US" sz="2400" dirty="0" err="1"/>
              <a:t>yapılan</a:t>
            </a:r>
            <a:r>
              <a:rPr lang="en-US" sz="2400" dirty="0"/>
              <a:t> </a:t>
            </a:r>
            <a:r>
              <a:rPr lang="en-US" sz="2400" dirty="0" err="1"/>
              <a:t>organizasyonlar</a:t>
            </a:r>
            <a:r>
              <a:rPr lang="en-US" sz="2400" dirty="0"/>
              <a:t> </a:t>
            </a:r>
            <a:r>
              <a:rPr lang="en-US" sz="2400" dirty="0" err="1"/>
              <a:t>olduğu</a:t>
            </a:r>
            <a:r>
              <a:rPr lang="en-US" sz="2400" dirty="0"/>
              <a:t> </a:t>
            </a:r>
            <a:r>
              <a:rPr lang="en-US" sz="2400" dirty="0" err="1"/>
              <a:t>ortaya</a:t>
            </a:r>
            <a:r>
              <a:rPr lang="en-US" sz="2400" dirty="0"/>
              <a:t> </a:t>
            </a:r>
            <a:r>
              <a:rPr lang="en-US" sz="2400" dirty="0" err="1"/>
              <a:t>çıkmaktadır</a:t>
            </a:r>
            <a:r>
              <a:rPr lang="en-US" sz="2400" dirty="0" smtClean="0"/>
              <a:t>.</a:t>
            </a:r>
            <a:endParaRPr lang="en-US" sz="2400" dirty="0" smtClean="0"/>
          </a:p>
          <a:p>
            <a:pPr algn="just">
              <a:lnSpc>
                <a:spcPct val="160000"/>
              </a:lnSpc>
            </a:pPr>
            <a:r>
              <a:rPr lang="tr-TR" sz="2400" dirty="0" smtClean="0"/>
              <a:t>Fuar</a:t>
            </a:r>
            <a:r>
              <a:rPr lang="tr-TR" sz="2400" dirty="0" smtClean="0"/>
              <a:t>, belli zamanlarda, belli yerlerde ve belli süre mal sergilemek, ürün tanıtmak ve ticaret bağlantıları kurmak amacıyla açılan büyük pazarlardır.</a:t>
            </a:r>
          </a:p>
          <a:p>
            <a:endParaRPr lang="tr-TR" dirty="0" smtClean="0"/>
          </a:p>
          <a:p>
            <a:endParaRPr lang="tr-TR" dirty="0"/>
          </a:p>
        </p:txBody>
      </p:sp>
    </p:spTree>
    <p:extLst>
      <p:ext uri="{BB962C8B-B14F-4D97-AF65-F5344CB8AC3E}">
        <p14:creationId xmlns:p14="http://schemas.microsoft.com/office/powerpoint/2010/main" val="995134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lnSpc>
                <a:spcPct val="150000"/>
              </a:lnSpc>
            </a:pPr>
            <a:r>
              <a:rPr lang="tr-TR" sz="2000" dirty="0" smtClean="0"/>
              <a:t>Fuar, ticaretle ilgili ürün ya da hizmetlerin, teknolojik gelişmelerin, bilgi ve yeniliklerin tanıtımı, pazar bulunabilmesi ve satın alınabilmesi, teknik işbirliği, geleceğe yönelik ticari ilişki kurulması ve geliştirilmesi için, belirli bir takvime bağlı olarak, düzenli aralıklarla genellikle de aynı yerlerde gerçekleştirilen bir tanıtım etkinliğidir.</a:t>
            </a:r>
            <a:endParaRPr lang="tr-TR" sz="2000" dirty="0"/>
          </a:p>
        </p:txBody>
      </p:sp>
    </p:spTree>
    <p:extLst>
      <p:ext uri="{BB962C8B-B14F-4D97-AF65-F5344CB8AC3E}">
        <p14:creationId xmlns:p14="http://schemas.microsoft.com/office/powerpoint/2010/main" val="2105948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81200" y="2924945"/>
            <a:ext cx="8229600" cy="3201219"/>
          </a:xfrm>
        </p:spPr>
        <p:txBody>
          <a:bodyPr>
            <a:normAutofit fontScale="85000" lnSpcReduction="10000"/>
          </a:bodyPr>
          <a:lstStyle/>
          <a:p>
            <a:pPr algn="just">
              <a:lnSpc>
                <a:spcPct val="150000"/>
              </a:lnSpc>
            </a:pPr>
            <a:r>
              <a:rPr lang="tr-TR" sz="2400" dirty="0" smtClean="0"/>
              <a:t>Fuar, belli zamanlarda, belli yerlerde ve belli süre mal sergilemek, ürün tanıtmak ve ticaret bağlantıları kurmak amacıyla açılan büyük pazarlardır</a:t>
            </a:r>
            <a:r>
              <a:rPr lang="tr-TR" sz="2400" dirty="0" smtClean="0"/>
              <a:t>.</a:t>
            </a:r>
            <a:endParaRPr lang="en-US" sz="2400" dirty="0" smtClean="0"/>
          </a:p>
          <a:p>
            <a:pPr algn="just">
              <a:lnSpc>
                <a:spcPct val="150000"/>
              </a:lnSpc>
            </a:pPr>
            <a:r>
              <a:rPr lang="tr-TR" sz="2400" dirty="0"/>
              <a:t>Sergi  ise bir yerin, bir ülkenin ya da değişik ülkelerin kendine özgü tarım, sanayi vb. ürünlerini tanıtmak için bunların uygun biçimde gösterildiği yer olarak tanımlanabilmektedir. </a:t>
            </a:r>
          </a:p>
          <a:p>
            <a:pPr algn="just">
              <a:lnSpc>
                <a:spcPct val="150000"/>
              </a:lnSpc>
            </a:pPr>
            <a:endParaRPr lang="tr-TR" sz="2400" dirty="0" smtClean="0"/>
          </a:p>
          <a:p>
            <a:endParaRPr lang="tr-TR" dirty="0" smtClean="0"/>
          </a:p>
          <a:p>
            <a:endParaRPr lang="tr-TR" dirty="0"/>
          </a:p>
        </p:txBody>
      </p:sp>
    </p:spTree>
    <p:extLst>
      <p:ext uri="{BB962C8B-B14F-4D97-AF65-F5344CB8AC3E}">
        <p14:creationId xmlns:p14="http://schemas.microsoft.com/office/powerpoint/2010/main" val="420577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81200" y="2924945"/>
            <a:ext cx="8229600" cy="3201219"/>
          </a:xfrm>
        </p:spPr>
        <p:txBody>
          <a:bodyPr>
            <a:normAutofit fontScale="92500"/>
          </a:bodyPr>
          <a:lstStyle/>
          <a:p>
            <a:pPr algn="just">
              <a:lnSpc>
                <a:spcPct val="150000"/>
              </a:lnSpc>
            </a:pPr>
            <a:r>
              <a:rPr lang="tr-TR" sz="2400" dirty="0" smtClean="0"/>
              <a:t>Ekonomik</a:t>
            </a:r>
            <a:r>
              <a:rPr lang="tr-TR" sz="2400" dirty="0"/>
              <a:t>, sosyal ve politik faaliyetlerin birleştirilip bütünleşmesini sağlayamaya çalışan </a:t>
            </a:r>
            <a:r>
              <a:rPr lang="tr-TR" sz="2400" dirty="0" smtClean="0"/>
              <a:t>organizasyonlardır.</a:t>
            </a:r>
            <a:endParaRPr lang="tr-TR" sz="2400" dirty="0"/>
          </a:p>
          <a:p>
            <a:pPr algn="just">
              <a:lnSpc>
                <a:spcPct val="150000"/>
              </a:lnSpc>
            </a:pPr>
            <a:r>
              <a:rPr lang="tr-TR" sz="2400" dirty="0" smtClean="0"/>
              <a:t>Fuarlar </a:t>
            </a:r>
            <a:r>
              <a:rPr lang="tr-TR" sz="2400" dirty="0"/>
              <a:t>örgütlerin ürün ve hizmetlerini ziyaretçilere sundukları alıcı ve satıcıların karşılaştıkları </a:t>
            </a:r>
            <a:r>
              <a:rPr lang="tr-TR" sz="2400" dirty="0" smtClean="0"/>
              <a:t>etkinliklerdir.</a:t>
            </a:r>
            <a:endParaRPr lang="tr-TR" sz="2400" dirty="0" smtClean="0"/>
          </a:p>
          <a:p>
            <a:endParaRPr lang="tr-TR" dirty="0" smtClean="0"/>
          </a:p>
          <a:p>
            <a:endParaRPr lang="tr-TR" dirty="0"/>
          </a:p>
        </p:txBody>
      </p:sp>
    </p:spTree>
    <p:extLst>
      <p:ext uri="{BB962C8B-B14F-4D97-AF65-F5344CB8AC3E}">
        <p14:creationId xmlns:p14="http://schemas.microsoft.com/office/powerpoint/2010/main" val="1081197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81200" y="2924945"/>
            <a:ext cx="8229600" cy="3201219"/>
          </a:xfrm>
        </p:spPr>
        <p:txBody>
          <a:bodyPr>
            <a:normAutofit/>
          </a:bodyPr>
          <a:lstStyle/>
          <a:p>
            <a:pPr algn="just">
              <a:lnSpc>
                <a:spcPct val="150000"/>
              </a:lnSpc>
            </a:pPr>
            <a:r>
              <a:rPr lang="tr-TR" sz="2000" dirty="0" smtClean="0"/>
              <a:t>Fuarlar </a:t>
            </a:r>
            <a:r>
              <a:rPr lang="tr-TR" sz="2000" dirty="0"/>
              <a:t>firmaların ürün ve hizmetlerini ziyaretçilere sundukları alıcı ile satıcıların karşılaştıkları birebir temas kurdukları </a:t>
            </a:r>
            <a:r>
              <a:rPr lang="tr-TR" sz="2000" dirty="0" smtClean="0"/>
              <a:t>etkinliklerdir.</a:t>
            </a:r>
            <a:endParaRPr lang="en-US" sz="2000" dirty="0" smtClean="0"/>
          </a:p>
          <a:p>
            <a:pPr algn="just">
              <a:lnSpc>
                <a:spcPct val="150000"/>
              </a:lnSpc>
            </a:pPr>
            <a:r>
              <a:rPr lang="tr-TR" sz="2000" dirty="0" smtClean="0"/>
              <a:t>Fuarlar </a:t>
            </a:r>
            <a:r>
              <a:rPr lang="tr-TR" sz="2000" dirty="0"/>
              <a:t>iletişim karmasının içinde yer alan ve bunları izlemeye gelenlerle yüz yüze ilişkilerin kurulduğu en önemli iletişim </a:t>
            </a:r>
            <a:r>
              <a:rPr lang="tr-TR" sz="2000" dirty="0" smtClean="0"/>
              <a:t>araçlarındandır.</a:t>
            </a:r>
            <a:endParaRPr lang="tr-TR" sz="2000" dirty="0" smtClean="0"/>
          </a:p>
          <a:p>
            <a:endParaRPr lang="tr-TR" dirty="0"/>
          </a:p>
        </p:txBody>
      </p:sp>
    </p:spTree>
    <p:extLst>
      <p:ext uri="{BB962C8B-B14F-4D97-AF65-F5344CB8AC3E}">
        <p14:creationId xmlns:p14="http://schemas.microsoft.com/office/powerpoint/2010/main" val="1137640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981200" y="2924945"/>
            <a:ext cx="8229600" cy="3201219"/>
          </a:xfrm>
        </p:spPr>
        <p:txBody>
          <a:bodyPr>
            <a:normAutofit fontScale="92500" lnSpcReduction="20000"/>
          </a:bodyPr>
          <a:lstStyle/>
          <a:p>
            <a:pPr algn="just">
              <a:lnSpc>
                <a:spcPct val="150000"/>
              </a:lnSpc>
            </a:pPr>
            <a:r>
              <a:rPr lang="tr-TR" sz="2000" dirty="0"/>
              <a:t>Çeşitli malların alınıp satıldığı önceden tespit edilmiş belli yer ve zamanda periyodik olarak kurulan büyük </a:t>
            </a:r>
            <a:r>
              <a:rPr lang="tr-TR" sz="2000" dirty="0" smtClean="0"/>
              <a:t>pazarlardır</a:t>
            </a:r>
            <a:r>
              <a:rPr lang="en-US" sz="2000" dirty="0" smtClean="0"/>
              <a:t>.</a:t>
            </a:r>
          </a:p>
          <a:p>
            <a:pPr algn="just">
              <a:lnSpc>
                <a:spcPct val="150000"/>
              </a:lnSpc>
            </a:pPr>
            <a:r>
              <a:rPr lang="tr-TR" dirty="0"/>
              <a:t>Fuarlarda alıcı ve satıcılar çeşitli iş anlaşmaları gerçekleştirmek üzere bir araya gelmektedir. Konuya bu açıdan yaklaşıldığında fuarlar ticareti geliştirebilmek amacıyla kurulan geçici pazarlar olarak da nitelendirilebilmektedir. Fuarlar düzenli aralıklarla genellikle aynı yerde ve tarihte düzenlenen ve belirli süreleri kapsayan ticari aktiviteleri olarak da değerlendirilebilmektedir.</a:t>
            </a:r>
            <a:endParaRPr lang="tr-TR" dirty="0"/>
          </a:p>
        </p:txBody>
      </p:sp>
    </p:spTree>
    <p:extLst>
      <p:ext uri="{BB962C8B-B14F-4D97-AF65-F5344CB8AC3E}">
        <p14:creationId xmlns:p14="http://schemas.microsoft.com/office/powerpoint/2010/main" val="3461921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fontScale="77500" lnSpcReduction="20000"/>
          </a:bodyPr>
          <a:lstStyle/>
          <a:p>
            <a:r>
              <a:rPr lang="tr-TR" dirty="0"/>
              <a:t>Yusuf </a:t>
            </a:r>
            <a:r>
              <a:rPr lang="tr-TR" dirty="0" err="1"/>
              <a:t>Aymankuy</a:t>
            </a:r>
            <a:r>
              <a:rPr lang="tr-TR" dirty="0"/>
              <a:t>, 1996,‘Kongre Turizminin Gelişimi ve Türkiye’de Kongre Turizmi’, Turizmde Seçme Makaleler: 24  Turizm Geliştir ve Eğitim Vakfı, 37, İSTANBUL,S.17-32</a:t>
            </a:r>
          </a:p>
          <a:p>
            <a:r>
              <a:rPr lang="tr-TR" dirty="0"/>
              <a:t>Yusuf Aymankuy,1997, ‘Türkiye’de Geliştirilebilir Turizm Şekli Olarak Kongre Turizmi ve İzmir İl Merkezi Örnek Uygulaması’, Balıkesir </a:t>
            </a:r>
            <a:r>
              <a:rPr lang="tr-TR" dirty="0" err="1"/>
              <a:t>Üniversitesi,Sosyal</a:t>
            </a:r>
            <a:r>
              <a:rPr lang="tr-TR" dirty="0"/>
              <a:t> Bilimler Enstitüsü Doktora Tezi, BALIKESİR (Yayınlanmış)</a:t>
            </a:r>
          </a:p>
          <a:p>
            <a:r>
              <a:rPr lang="tr-TR" dirty="0" err="1"/>
              <a:t>Beykan</a:t>
            </a:r>
            <a:r>
              <a:rPr lang="tr-TR" dirty="0"/>
              <a:t> Çizel,1999, ‘Kongre Turizmi, Kongre Organizasyonu ve Antalya Bölgesinin Kongre Turizmi </a:t>
            </a:r>
            <a:r>
              <a:rPr lang="tr-TR" dirty="0" err="1"/>
              <a:t>Potansiyeli,Sorunları</a:t>
            </a:r>
            <a:r>
              <a:rPr lang="tr-TR" dirty="0"/>
              <a:t> ve Gelecekteki Beklentilerine Yönelik Araştırma’ , Akdeniz Üniversitesi, Sosyal Bilimler Enstitüsü Yüksek Lisans Tezi, ANTALYA (Yayınlanmamış)</a:t>
            </a:r>
          </a:p>
          <a:p>
            <a:r>
              <a:rPr lang="tr-TR" dirty="0"/>
              <a:t>Özen Dallı, 1996, 1996 ‘Kongre Turizmi İle İlgili İstatistikler’, Turizmde Seçme Makaleler:24 </a:t>
            </a:r>
            <a:r>
              <a:rPr lang="tr-TR" dirty="0" err="1"/>
              <a:t>Tugev</a:t>
            </a:r>
            <a:r>
              <a:rPr lang="tr-TR" dirty="0"/>
              <a:t> Yayını,No:37 İSTANBUL,S.60-102</a:t>
            </a:r>
          </a:p>
          <a:p>
            <a:r>
              <a:rPr lang="tr-TR" dirty="0"/>
              <a:t>İrfan Devranoğlu,1991, ‘Kongre Turizmi: İmkanlar ve Sorunları’ , TÜRSAB Dergisi, Haziran, Sayı: 15, İSTANBUL,S.11-13</a:t>
            </a:r>
          </a:p>
          <a:p>
            <a:r>
              <a:rPr lang="tr-TR" dirty="0"/>
              <a:t>Yılmaz Özen,1997, ‘Kongre Turizmi ve Kongre Organizasyonları Tekniği’ , TÜRSAB  Yayınları, </a:t>
            </a:r>
            <a:r>
              <a:rPr lang="tr-TR" dirty="0" smtClean="0"/>
              <a:t>ANKARA</a:t>
            </a:r>
            <a:endParaRPr lang="en-US" dirty="0" smtClean="0"/>
          </a:p>
          <a:p>
            <a:r>
              <a:rPr lang="en-US" dirty="0" err="1" smtClean="0"/>
              <a:t>Megep</a:t>
            </a:r>
            <a:endParaRPr lang="tr-TR" dirty="0"/>
          </a:p>
          <a:p>
            <a:endParaRPr lang="tr-TR" dirty="0"/>
          </a:p>
        </p:txBody>
      </p:sp>
    </p:spTree>
    <p:extLst>
      <p:ext uri="{BB962C8B-B14F-4D97-AF65-F5344CB8AC3E}">
        <p14:creationId xmlns:p14="http://schemas.microsoft.com/office/powerpoint/2010/main" val="36034583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docProps/app.xml><?xml version="1.0" encoding="utf-8"?>
<Properties xmlns="http://schemas.openxmlformats.org/officeDocument/2006/extended-properties" xmlns:vt="http://schemas.openxmlformats.org/officeDocument/2006/docPropsVTypes">
  <Template>Ion Boardroom</Template>
  <TotalTime>168</TotalTime>
  <Words>472</Words>
  <Application>Microsoft Office PowerPoint</Application>
  <PresentationFormat>Geniş ekran</PresentationFormat>
  <Paragraphs>24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İyon Toplantı Odası</vt:lpstr>
      <vt:lpstr>FUAR TURİZMİ</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KONGRE VE FUAR YÖNETİMİ</dc:title>
  <dc:creator>Sinan</dc:creator>
  <cp:lastModifiedBy>Sinan</cp:lastModifiedBy>
  <cp:revision>42</cp:revision>
  <dcterms:created xsi:type="dcterms:W3CDTF">2020-09-16T15:14:07Z</dcterms:created>
  <dcterms:modified xsi:type="dcterms:W3CDTF">2020-09-16T18:30:54Z</dcterms:modified>
</cp:coreProperties>
</file>