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8" r:id="rId32"/>
    <p:sldId id="299" r:id="rId33"/>
    <p:sldId id="300" r:id="rId34"/>
    <p:sldId id="301" r:id="rId3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95989-75EB-409F-8866-30434339AEF4}" type="datetimeFigureOut">
              <a:rPr lang="tr-TR" smtClean="0"/>
              <a:t>23.01.2018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7D3B7E-CFBD-4FE1-8A32-37A2D44A2F3E}" type="slidenum">
              <a:rPr lang="tr-TR" smtClean="0"/>
              <a:t>‹#›</a:t>
            </a:fld>
            <a:endParaRPr lang="tr-TR"/>
          </a:p>
        </p:txBody>
      </p:sp>
    </p:spTree>
    <p:extLst>
      <p:ext uri="{BB962C8B-B14F-4D97-AF65-F5344CB8AC3E}">
        <p14:creationId xmlns:p14="http://schemas.microsoft.com/office/powerpoint/2010/main" val="3246855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E7D3B7E-CFBD-4FE1-8A32-37A2D44A2F3E}" type="slidenum">
              <a:rPr lang="tr-TR" smtClean="0"/>
              <a:t>1</a:t>
            </a:fld>
            <a:endParaRPr lang="tr-TR"/>
          </a:p>
        </p:txBody>
      </p:sp>
    </p:spTree>
    <p:extLst>
      <p:ext uri="{BB962C8B-B14F-4D97-AF65-F5344CB8AC3E}">
        <p14:creationId xmlns:p14="http://schemas.microsoft.com/office/powerpoint/2010/main" val="489670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42FD351-1177-4CEC-BC9B-A06910BAC04E}" type="datetime1">
              <a:rPr lang="tr-TR" smtClean="0"/>
              <a:t>23.01.2018</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480726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tr-TR" smtClean="0"/>
              <a:t>Asıl başlık stili için tıklatın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tr-TR" smtClean="0"/>
              <a:t>Resim eklemek için simgeyi tıklatın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2E62CF0-BA16-4C62-B256-E73565C2F7D3}" type="datetime1">
              <a:rPr lang="tr-TR" smtClean="0"/>
              <a:t>23.01.2018</a:t>
            </a:fld>
            <a:endParaRPr lang="tr-TR"/>
          </a:p>
        </p:txBody>
      </p:sp>
      <p:sp>
        <p:nvSpPr>
          <p:cNvPr id="6" name="Footer Placeholder 5"/>
          <p:cNvSpPr>
            <a:spLocks noGrp="1"/>
          </p:cNvSpPr>
          <p:nvPr>
            <p:ph type="ftr" sz="quarter" idx="11"/>
          </p:nvPr>
        </p:nvSpPr>
        <p:spPr/>
        <p:txBody>
          <a:bodyPr/>
          <a:lstStyle/>
          <a:p>
            <a:r>
              <a:rPr lang="tr-TR" smtClean="0"/>
              <a:t>Yaratıcılık ve İnovasyon Eğitimi - Serkan Keleşoğlu</a:t>
            </a:r>
            <a:endParaRPr lang="tr-TR"/>
          </a:p>
        </p:txBody>
      </p:sp>
      <p:sp>
        <p:nvSpPr>
          <p:cNvPr id="7" name="Slide Number Placeholder 6"/>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32521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A46066-3A05-425F-BEAF-1E688D96F475}" type="datetime1">
              <a:rPr lang="tr-TR" smtClean="0"/>
              <a:t>23.01.2018</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530899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tr-TR" smtClean="0"/>
              <a:t>Asıl başlık stili için tıklatın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tr-TR" smtClean="0"/>
              <a:t>Asıl metin stillerini düzenlemek için tıklatın</a:t>
            </a:r>
          </a:p>
        </p:txBody>
      </p:sp>
      <p:sp>
        <p:nvSpPr>
          <p:cNvPr id="2" name="Date Placeholder 1"/>
          <p:cNvSpPr>
            <a:spLocks noGrp="1"/>
          </p:cNvSpPr>
          <p:nvPr>
            <p:ph type="dt" sz="half" idx="10"/>
          </p:nvPr>
        </p:nvSpPr>
        <p:spPr/>
        <p:txBody>
          <a:bodyPr/>
          <a:lstStyle/>
          <a:p>
            <a:fld id="{8A01FF16-EB9C-44A8-AA7C-F768DDDA7F4D}" type="datetime1">
              <a:rPr lang="tr-TR" smtClean="0"/>
              <a:t>23.01.2018</a:t>
            </a:fld>
            <a:endParaRPr lang="tr-TR"/>
          </a:p>
        </p:txBody>
      </p:sp>
      <p:sp>
        <p:nvSpPr>
          <p:cNvPr id="3" name="Footer Placeholder 2"/>
          <p:cNvSpPr>
            <a:spLocks noGrp="1"/>
          </p:cNvSpPr>
          <p:nvPr>
            <p:ph type="ftr" sz="quarter" idx="11"/>
          </p:nvPr>
        </p:nvSpPr>
        <p:spPr/>
        <p:txBody>
          <a:bodyPr/>
          <a:lstStyle/>
          <a:p>
            <a:r>
              <a:rPr lang="tr-TR" smtClean="0"/>
              <a:t>Yaratıcılık ve İnovasyon Eğitimi - Serkan Keleşoğlu</a:t>
            </a:r>
            <a:endParaRPr lang="tr-TR"/>
          </a:p>
        </p:txBody>
      </p:sp>
      <p:sp>
        <p:nvSpPr>
          <p:cNvPr id="4" name="Slide Number Placeholder 3"/>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2040597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6A72981-BFE7-4AC9-8122-B100B0F45070}" type="datetime1">
              <a:rPr lang="tr-TR" smtClean="0"/>
              <a:t>23.01.2018</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21221291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BB69F2-97A6-4104-9326-495DD7C2406C}" type="datetime1">
              <a:rPr lang="tr-TR" smtClean="0"/>
              <a:t>23.01.2018</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2408191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C2831BF-22D5-4916-8646-9E728DF9627B}" type="datetime1">
              <a:rPr lang="tr-TR" smtClean="0"/>
              <a:t>23.01.2018</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258220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1256EA0-A4F5-4997-A9CF-7EB357C89951}" type="datetime1">
              <a:rPr lang="tr-TR" smtClean="0"/>
              <a:t>23.01.2018</a:t>
            </a:fld>
            <a:endParaRPr lang="tr-TR"/>
          </a:p>
        </p:txBody>
      </p:sp>
      <p:sp>
        <p:nvSpPr>
          <p:cNvPr id="5" name="Footer Placeholder 4"/>
          <p:cNvSpPr>
            <a:spLocks noGrp="1"/>
          </p:cNvSpPr>
          <p:nvPr>
            <p:ph type="ftr" sz="quarter" idx="11"/>
          </p:nvPr>
        </p:nvSpPr>
        <p:spPr/>
        <p:txBody>
          <a:bodyPr/>
          <a:lstStyle/>
          <a:p>
            <a:r>
              <a:rPr lang="tr-TR" smtClean="0"/>
              <a:t>Yaratıcılık ve İnovasyon Eğitimi - Serkan Keleşoğlu</a:t>
            </a:r>
            <a:endParaRPr lang="tr-TR"/>
          </a:p>
        </p:txBody>
      </p:sp>
      <p:sp>
        <p:nvSpPr>
          <p:cNvPr id="6" name="Slide Number Placeholder 5"/>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3428074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BA88FDE-7107-4691-AB30-9A13D22AB87C}" type="datetime1">
              <a:rPr lang="tr-TR" smtClean="0"/>
              <a:t>23.01.2018</a:t>
            </a:fld>
            <a:endParaRPr lang="tr-TR"/>
          </a:p>
        </p:txBody>
      </p:sp>
      <p:sp>
        <p:nvSpPr>
          <p:cNvPr id="6" name="Footer Placeholder 5"/>
          <p:cNvSpPr>
            <a:spLocks noGrp="1"/>
          </p:cNvSpPr>
          <p:nvPr>
            <p:ph type="ftr" sz="quarter" idx="11"/>
          </p:nvPr>
        </p:nvSpPr>
        <p:spPr/>
        <p:txBody>
          <a:bodyPr/>
          <a:lstStyle/>
          <a:p>
            <a:r>
              <a:rPr lang="tr-TR" smtClean="0"/>
              <a:t>Yaratıcılık ve İnovasyon Eğitimi - Serkan Keleşoğlu</a:t>
            </a:r>
            <a:endParaRPr lang="tr-TR"/>
          </a:p>
        </p:txBody>
      </p:sp>
      <p:sp>
        <p:nvSpPr>
          <p:cNvPr id="7" name="Slide Number Placeholder 6"/>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1223935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BD0FF8B-2AB2-4C29-BCDF-00FA452D2ACF}" type="datetime1">
              <a:rPr lang="tr-TR" smtClean="0"/>
              <a:t>23.01.2018</a:t>
            </a:fld>
            <a:endParaRPr lang="tr-TR"/>
          </a:p>
        </p:txBody>
      </p:sp>
      <p:sp>
        <p:nvSpPr>
          <p:cNvPr id="8" name="Footer Placeholder 7"/>
          <p:cNvSpPr>
            <a:spLocks noGrp="1"/>
          </p:cNvSpPr>
          <p:nvPr>
            <p:ph type="ftr" sz="quarter" idx="11"/>
          </p:nvPr>
        </p:nvSpPr>
        <p:spPr/>
        <p:txBody>
          <a:bodyPr/>
          <a:lstStyle/>
          <a:p>
            <a:r>
              <a:rPr lang="tr-TR" smtClean="0"/>
              <a:t>Yaratıcılık ve İnovasyon Eğitimi - Serkan Keleşoğlu</a:t>
            </a:r>
            <a:endParaRPr lang="tr-TR"/>
          </a:p>
        </p:txBody>
      </p:sp>
      <p:sp>
        <p:nvSpPr>
          <p:cNvPr id="9" name="Slide Number Placeholder 8"/>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298866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D477143-E03D-4AD1-BD25-ECF110C7ECC5}" type="datetime1">
              <a:rPr lang="tr-TR" smtClean="0"/>
              <a:t>23.01.2018</a:t>
            </a:fld>
            <a:endParaRPr lang="tr-TR"/>
          </a:p>
        </p:txBody>
      </p:sp>
      <p:sp>
        <p:nvSpPr>
          <p:cNvPr id="4" name="Footer Placeholder 3"/>
          <p:cNvSpPr>
            <a:spLocks noGrp="1"/>
          </p:cNvSpPr>
          <p:nvPr>
            <p:ph type="ftr" sz="quarter" idx="11"/>
          </p:nvPr>
        </p:nvSpPr>
        <p:spPr/>
        <p:txBody>
          <a:bodyPr/>
          <a:lstStyle/>
          <a:p>
            <a:r>
              <a:rPr lang="tr-TR" smtClean="0"/>
              <a:t>Yaratıcılık ve İnovasyon Eğitimi - Serkan Keleşoğlu</a:t>
            </a:r>
            <a:endParaRPr lang="tr-TR"/>
          </a:p>
        </p:txBody>
      </p:sp>
      <p:sp>
        <p:nvSpPr>
          <p:cNvPr id="5" name="Slide Number Placeholder 4"/>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450886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DFFB24-9125-4FC7-8572-8B4A4343BA56}" type="datetime1">
              <a:rPr lang="tr-TR" smtClean="0"/>
              <a:t>23.01.2018</a:t>
            </a:fld>
            <a:endParaRPr lang="tr-TR"/>
          </a:p>
        </p:txBody>
      </p:sp>
      <p:sp>
        <p:nvSpPr>
          <p:cNvPr id="3" name="Footer Placeholder 2"/>
          <p:cNvSpPr>
            <a:spLocks noGrp="1"/>
          </p:cNvSpPr>
          <p:nvPr>
            <p:ph type="ftr" sz="quarter" idx="11"/>
          </p:nvPr>
        </p:nvSpPr>
        <p:spPr/>
        <p:txBody>
          <a:bodyPr/>
          <a:lstStyle/>
          <a:p>
            <a:r>
              <a:rPr lang="tr-TR" smtClean="0"/>
              <a:t>Yaratıcılık ve İnovasyon Eğitimi - Serkan Keleşoğlu</a:t>
            </a:r>
            <a:endParaRPr lang="tr-TR"/>
          </a:p>
        </p:txBody>
      </p:sp>
      <p:sp>
        <p:nvSpPr>
          <p:cNvPr id="4" name="Slide Number Placeholder 3"/>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2522357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tr-TR" smtClean="0"/>
              <a:t>Asıl başlık stili için tıklatın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B2D2DBA-3000-4D8B-8276-E9A8709CE9C1}" type="datetime1">
              <a:rPr lang="tr-TR" smtClean="0"/>
              <a:t>23.01.2018</a:t>
            </a:fld>
            <a:endParaRPr lang="tr-TR"/>
          </a:p>
        </p:txBody>
      </p:sp>
      <p:sp>
        <p:nvSpPr>
          <p:cNvPr id="6" name="Footer Placeholder 5"/>
          <p:cNvSpPr>
            <a:spLocks noGrp="1"/>
          </p:cNvSpPr>
          <p:nvPr>
            <p:ph type="ftr" sz="quarter" idx="11"/>
          </p:nvPr>
        </p:nvSpPr>
        <p:spPr/>
        <p:txBody>
          <a:bodyPr/>
          <a:lstStyle/>
          <a:p>
            <a:r>
              <a:rPr lang="tr-TR" smtClean="0"/>
              <a:t>Yaratıcılık ve İnovasyon Eğitimi - Serkan Keleşoğlu</a:t>
            </a:r>
            <a:endParaRPr lang="tr-TR"/>
          </a:p>
        </p:txBody>
      </p:sp>
      <p:sp>
        <p:nvSpPr>
          <p:cNvPr id="7" name="Slide Number Placeholder 6"/>
          <p:cNvSpPr>
            <a:spLocks noGrp="1"/>
          </p:cNvSpPr>
          <p:nvPr>
            <p:ph type="sldNum" sz="quarter" idx="12"/>
          </p:nvPr>
        </p:nvSpPr>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2183023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tr-TR" smtClean="0"/>
              <a:t>Asıl başlık stili için tıklatın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tr-TR" smtClean="0"/>
              <a:t>Resim eklemek için simgeyi tıklatın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3885810" y="6041362"/>
            <a:ext cx="976879" cy="365125"/>
          </a:xfrm>
        </p:spPr>
        <p:txBody>
          <a:bodyPr/>
          <a:lstStyle/>
          <a:p>
            <a:fld id="{8D05B20D-9A2D-4B7D-B602-B3A74B58F593}" type="datetime1">
              <a:rPr lang="tr-TR" smtClean="0"/>
              <a:t>23.01.2018</a:t>
            </a:fld>
            <a:endParaRPr lang="tr-TR"/>
          </a:p>
        </p:txBody>
      </p:sp>
      <p:sp>
        <p:nvSpPr>
          <p:cNvPr id="6" name="Footer Placeholder 5"/>
          <p:cNvSpPr>
            <a:spLocks noGrp="1"/>
          </p:cNvSpPr>
          <p:nvPr>
            <p:ph type="ftr" sz="quarter" idx="11"/>
          </p:nvPr>
        </p:nvSpPr>
        <p:spPr>
          <a:xfrm>
            <a:off x="590396" y="6041362"/>
            <a:ext cx="3295413" cy="365125"/>
          </a:xfrm>
        </p:spPr>
        <p:txBody>
          <a:bodyPr/>
          <a:lstStyle/>
          <a:p>
            <a:r>
              <a:rPr lang="tr-TR" smtClean="0"/>
              <a:t>Yaratıcılık ve İnovasyon Eğitimi - Serkan Keleşoğlu</a:t>
            </a:r>
            <a:endParaRPr lang="tr-TR"/>
          </a:p>
        </p:txBody>
      </p:sp>
      <p:sp>
        <p:nvSpPr>
          <p:cNvPr id="7" name="Slide Number Placeholder 6"/>
          <p:cNvSpPr>
            <a:spLocks noGrp="1"/>
          </p:cNvSpPr>
          <p:nvPr>
            <p:ph type="sldNum" sz="quarter" idx="12"/>
          </p:nvPr>
        </p:nvSpPr>
        <p:spPr>
          <a:xfrm>
            <a:off x="4862689" y="5915888"/>
            <a:ext cx="1062155" cy="490599"/>
          </a:xfrm>
        </p:spPr>
        <p:txBody>
          <a:bodyPr/>
          <a:lstStyle/>
          <a:p>
            <a:fld id="{E20C14AE-E8E8-4F8B-96ED-20548CC4AA48}" type="slidenum">
              <a:rPr lang="tr-TR" smtClean="0"/>
              <a:t>‹#›</a:t>
            </a:fld>
            <a:endParaRPr lang="tr-TR"/>
          </a:p>
        </p:txBody>
      </p:sp>
    </p:spTree>
    <p:extLst>
      <p:ext uri="{BB962C8B-B14F-4D97-AF65-F5344CB8AC3E}">
        <p14:creationId xmlns:p14="http://schemas.microsoft.com/office/powerpoint/2010/main" val="3430314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r>
              <a:rPr lang="tr-TR" smtClean="0"/>
              <a:t>Yaratıcılık ve İnovasyon Eğitimi - Serkan Keleşoğlu</a:t>
            </a:r>
            <a:endParaRPr lang="tr-TR"/>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57CA5BE-689C-4679-9C89-60B960890CBD}" type="datetime1">
              <a:rPr lang="tr-TR" smtClean="0"/>
              <a:t>23.01.2018</a:t>
            </a:fld>
            <a:endParaRPr lang="tr-TR"/>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E20C14AE-E8E8-4F8B-96ED-20548CC4AA48}" type="slidenum">
              <a:rPr lang="tr-TR" smtClean="0"/>
              <a:t>‹#›</a:t>
            </a:fld>
            <a:endParaRPr lang="tr-TR"/>
          </a:p>
        </p:txBody>
      </p:sp>
    </p:spTree>
    <p:extLst>
      <p:ext uri="{BB962C8B-B14F-4D97-AF65-F5344CB8AC3E}">
        <p14:creationId xmlns:p14="http://schemas.microsoft.com/office/powerpoint/2010/main" val="526675183"/>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Lst>
  <p:hf hdr="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939Yny3509U"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youtube.com/watch?v=939Yny3509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000060" y="2526660"/>
            <a:ext cx="4522392" cy="923330"/>
          </a:xfrm>
          <a:prstGeom prst="rect">
            <a:avLst/>
          </a:prstGeom>
          <a:noFill/>
        </p:spPr>
        <p:txBody>
          <a:bodyPr wrap="none" lIns="91440" tIns="45720" rIns="91440" bIns="45720">
            <a:spAutoFit/>
          </a:bodyPr>
          <a:lstStyle/>
          <a:p>
            <a:pPr algn="ctr"/>
            <a:r>
              <a:rPr lang="tr-TR" sz="5400" b="1" cap="none" spc="50" dirty="0" err="1" smtClean="0">
                <a:ln w="0"/>
                <a:solidFill>
                  <a:schemeClr val="bg2"/>
                </a:solidFill>
                <a:effectLst>
                  <a:innerShdw blurRad="63500" dist="50800" dir="13500000">
                    <a:srgbClr val="000000">
                      <a:alpha val="50000"/>
                    </a:srgbClr>
                  </a:innerShdw>
                </a:effectLst>
              </a:rPr>
              <a:t>İnnovasyon</a:t>
            </a:r>
            <a:r>
              <a:rPr lang="tr-TR" sz="5400" b="1" cap="none" spc="50" dirty="0" smtClean="0">
                <a:ln w="0"/>
                <a:solidFill>
                  <a:schemeClr val="bg2"/>
                </a:solidFill>
                <a:effectLst>
                  <a:innerShdw blurRad="63500" dist="50800" dir="13500000">
                    <a:srgbClr val="000000">
                      <a:alpha val="50000"/>
                    </a:srgbClr>
                  </a:innerShdw>
                </a:effectLst>
              </a:rPr>
              <a:t>?</a:t>
            </a:r>
            <a:endParaRPr lang="tr-TR" sz="5400" b="1" cap="none" spc="50" dirty="0">
              <a:ln w="0"/>
              <a:solidFill>
                <a:schemeClr val="bg2"/>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3259129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10</a:t>
            </a:fld>
            <a:endParaRPr lang="tr-TR"/>
          </a:p>
        </p:txBody>
      </p:sp>
      <p:sp>
        <p:nvSpPr>
          <p:cNvPr id="3" name="Metin kutusu 2"/>
          <p:cNvSpPr txBox="1"/>
          <p:nvPr/>
        </p:nvSpPr>
        <p:spPr>
          <a:xfrm>
            <a:off x="451514" y="2529164"/>
            <a:ext cx="11288972" cy="2308324"/>
          </a:xfrm>
          <a:prstGeom prst="rect">
            <a:avLst/>
          </a:prstGeom>
          <a:noFill/>
        </p:spPr>
        <p:txBody>
          <a:bodyPr wrap="square" rtlCol="0">
            <a:spAutoFit/>
          </a:bodyPr>
          <a:lstStyle/>
          <a:p>
            <a:pPr algn="just">
              <a:lnSpc>
                <a:spcPct val="150000"/>
              </a:lnSpc>
            </a:pPr>
            <a:r>
              <a:rPr lang="tr-TR" sz="2400" dirty="0" err="1"/>
              <a:t>Sternberg</a:t>
            </a:r>
            <a:r>
              <a:rPr lang="tr-TR" sz="2400" dirty="0"/>
              <a:t>, </a:t>
            </a:r>
            <a:r>
              <a:rPr lang="tr-TR" sz="2400" dirty="0" err="1"/>
              <a:t>inovasyonu</a:t>
            </a:r>
            <a:r>
              <a:rPr lang="tr-TR" sz="2400" dirty="0"/>
              <a:t> yineleme, yeniden tanımlama, ileriye yönelik artırım, yüksek düzeyde ileri yönelik artırım, yeniden yönlendirme, yeniden yapılandırma, yeniden başlatma ve bütünleştirme olmak üzere 8 türe ayırmıştır </a:t>
            </a:r>
            <a:r>
              <a:rPr lang="tr-TR" sz="1100" dirty="0"/>
              <a:t>(</a:t>
            </a:r>
            <a:r>
              <a:rPr lang="tr-TR" sz="1100" dirty="0" err="1"/>
              <a:t>Sternberg</a:t>
            </a:r>
            <a:r>
              <a:rPr lang="tr-TR" sz="1100" dirty="0"/>
              <a:t>, 2003 s.159). </a:t>
            </a:r>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150723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11</a:t>
            </a:fld>
            <a:endParaRPr lang="tr-TR"/>
          </a:p>
        </p:txBody>
      </p:sp>
      <p:sp>
        <p:nvSpPr>
          <p:cNvPr id="3" name="Metin kutusu 2"/>
          <p:cNvSpPr txBox="1"/>
          <p:nvPr/>
        </p:nvSpPr>
        <p:spPr>
          <a:xfrm>
            <a:off x="451514" y="2529164"/>
            <a:ext cx="11288972" cy="2400657"/>
          </a:xfrm>
          <a:prstGeom prst="rect">
            <a:avLst/>
          </a:prstGeom>
          <a:noFill/>
        </p:spPr>
        <p:txBody>
          <a:bodyPr wrap="square" rtlCol="0">
            <a:spAutoFit/>
          </a:bodyPr>
          <a:lstStyle/>
          <a:p>
            <a:pPr algn="just">
              <a:lnSpc>
                <a:spcPct val="150000"/>
              </a:lnSpc>
            </a:pPr>
            <a:r>
              <a:rPr lang="tr-TR" sz="2000" dirty="0"/>
              <a:t>Oslo Kılavuzunda ise 4 çeşit </a:t>
            </a:r>
            <a:r>
              <a:rPr lang="tr-TR" sz="2000" dirty="0" err="1"/>
              <a:t>inovasyondan</a:t>
            </a:r>
            <a:r>
              <a:rPr lang="tr-TR" sz="2000" dirty="0"/>
              <a:t> bahsedilmektedir; </a:t>
            </a:r>
            <a:r>
              <a:rPr lang="tr-TR" sz="2000" dirty="0" smtClean="0"/>
              <a:t>bunlar;</a:t>
            </a:r>
          </a:p>
          <a:p>
            <a:pPr marL="1257300" lvl="2" indent="-342900" algn="just">
              <a:lnSpc>
                <a:spcPct val="150000"/>
              </a:lnSpc>
              <a:buFont typeface="Arial" panose="020B0604020202020204" pitchFamily="34" charset="0"/>
              <a:buChar char="•"/>
            </a:pPr>
            <a:r>
              <a:rPr lang="tr-TR" sz="2000" dirty="0" smtClean="0"/>
              <a:t>ürün </a:t>
            </a:r>
            <a:r>
              <a:rPr lang="tr-TR" sz="2000" dirty="0" err="1"/>
              <a:t>inovasyonu</a:t>
            </a:r>
            <a:r>
              <a:rPr lang="tr-TR" sz="2000" dirty="0"/>
              <a:t>, </a:t>
            </a:r>
            <a:endParaRPr lang="tr-TR" sz="2000" dirty="0" smtClean="0"/>
          </a:p>
          <a:p>
            <a:pPr marL="1257300" lvl="2" indent="-342900" algn="just">
              <a:lnSpc>
                <a:spcPct val="150000"/>
              </a:lnSpc>
              <a:buFont typeface="Arial" panose="020B0604020202020204" pitchFamily="34" charset="0"/>
              <a:buChar char="•"/>
            </a:pPr>
            <a:r>
              <a:rPr lang="tr-TR" sz="2000" dirty="0" smtClean="0"/>
              <a:t>süreç </a:t>
            </a:r>
            <a:r>
              <a:rPr lang="tr-TR" sz="2000" dirty="0" err="1"/>
              <a:t>inovasyonu</a:t>
            </a:r>
            <a:r>
              <a:rPr lang="tr-TR" sz="2000" dirty="0"/>
              <a:t>, </a:t>
            </a:r>
            <a:endParaRPr lang="tr-TR" sz="2000" dirty="0" smtClean="0"/>
          </a:p>
          <a:p>
            <a:pPr marL="1257300" lvl="2" indent="-342900" algn="just">
              <a:lnSpc>
                <a:spcPct val="150000"/>
              </a:lnSpc>
              <a:buFont typeface="Arial" panose="020B0604020202020204" pitchFamily="34" charset="0"/>
              <a:buChar char="•"/>
            </a:pPr>
            <a:r>
              <a:rPr lang="tr-TR" sz="2000" dirty="0" smtClean="0"/>
              <a:t>pazarlama </a:t>
            </a:r>
            <a:r>
              <a:rPr lang="tr-TR" sz="2000" dirty="0" err="1" smtClean="0"/>
              <a:t>inovasyonu</a:t>
            </a:r>
            <a:r>
              <a:rPr lang="tr-TR" sz="2000" dirty="0"/>
              <a:t>,</a:t>
            </a:r>
            <a:r>
              <a:rPr lang="tr-TR" sz="2000" dirty="0" smtClean="0"/>
              <a:t> </a:t>
            </a:r>
          </a:p>
          <a:p>
            <a:pPr marL="1257300" lvl="2" indent="-342900" algn="just">
              <a:lnSpc>
                <a:spcPct val="150000"/>
              </a:lnSpc>
              <a:buFont typeface="Arial" panose="020B0604020202020204" pitchFamily="34" charset="0"/>
              <a:buChar char="•"/>
            </a:pPr>
            <a:r>
              <a:rPr lang="tr-TR" sz="2000" dirty="0" err="1" smtClean="0"/>
              <a:t>organizasyonel</a:t>
            </a:r>
            <a:r>
              <a:rPr lang="tr-TR" sz="2000" dirty="0" smtClean="0"/>
              <a:t> </a:t>
            </a:r>
            <a:r>
              <a:rPr lang="tr-TR" sz="2000" dirty="0" err="1"/>
              <a:t>inovasyondur</a:t>
            </a:r>
            <a:r>
              <a:rPr lang="tr-TR" sz="2000" dirty="0"/>
              <a:t>. </a:t>
            </a:r>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169903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12</a:t>
            </a:fld>
            <a:endParaRPr lang="tr-TR"/>
          </a:p>
        </p:txBody>
      </p:sp>
      <p:sp>
        <p:nvSpPr>
          <p:cNvPr id="3" name="Metin kutusu 2"/>
          <p:cNvSpPr txBox="1"/>
          <p:nvPr/>
        </p:nvSpPr>
        <p:spPr>
          <a:xfrm>
            <a:off x="451514" y="2529164"/>
            <a:ext cx="11288972" cy="3323987"/>
          </a:xfrm>
          <a:prstGeom prst="rect">
            <a:avLst/>
          </a:prstGeom>
          <a:noFill/>
        </p:spPr>
        <p:txBody>
          <a:bodyPr wrap="square" rtlCol="0">
            <a:spAutoFit/>
          </a:bodyPr>
          <a:lstStyle/>
          <a:p>
            <a:pPr marL="457200" indent="-457200" algn="just">
              <a:lnSpc>
                <a:spcPct val="150000"/>
              </a:lnSpc>
              <a:buAutoNum type="arabicPeriod"/>
            </a:pPr>
            <a:r>
              <a:rPr lang="tr-TR" sz="2000" dirty="0" smtClean="0"/>
              <a:t>Ürün </a:t>
            </a:r>
            <a:r>
              <a:rPr lang="tr-TR" sz="2000" dirty="0" err="1" smtClean="0"/>
              <a:t>İnovasyonu</a:t>
            </a:r>
            <a:r>
              <a:rPr lang="tr-TR" sz="2000" dirty="0" smtClean="0"/>
              <a:t>: Mevcut </a:t>
            </a:r>
            <a:r>
              <a:rPr lang="tr-TR" sz="2000" dirty="0"/>
              <a:t>özellikleri veya öngörülen kullanımlarına göre yeni ya da önemli derecede iyileştirilmiş bir mal veya hizmetin ortaya </a:t>
            </a:r>
            <a:r>
              <a:rPr lang="tr-TR" sz="2000" dirty="0" smtClean="0"/>
              <a:t>konulmasıdır. Bu teknik </a:t>
            </a:r>
            <a:r>
              <a:rPr lang="tr-TR" sz="2000" dirty="0"/>
              <a:t>özelliklerde, bileşenler ve malzemelerde, birleştirilmiş yazılımda, kullanıcıya kolaylığında ve diğer işlevsel özelliklerinde önemli derecede iyileştirmeleri içermektedir. “Ürün” terimi hem mal hem de hizmetleri kapsayacak şekilde kullanılmaktadır. </a:t>
            </a:r>
            <a:endParaRPr lang="tr-TR" sz="2000" dirty="0" smtClean="0"/>
          </a:p>
          <a:p>
            <a:pPr algn="just">
              <a:lnSpc>
                <a:spcPct val="150000"/>
              </a:lnSpc>
            </a:pPr>
            <a:r>
              <a:rPr lang="tr-TR" sz="2000" dirty="0" smtClean="0"/>
              <a:t> </a:t>
            </a:r>
          </a:p>
          <a:p>
            <a:pPr lvl="2" algn="just">
              <a:lnSpc>
                <a:spcPct val="150000"/>
              </a:lnSpc>
            </a:pPr>
            <a:endParaRPr lang="tr-TR" sz="2000" dirty="0"/>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005483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13</a:t>
            </a:fld>
            <a:endParaRPr lang="tr-TR"/>
          </a:p>
        </p:txBody>
      </p:sp>
      <p:sp>
        <p:nvSpPr>
          <p:cNvPr id="3" name="Metin kutusu 2"/>
          <p:cNvSpPr txBox="1"/>
          <p:nvPr/>
        </p:nvSpPr>
        <p:spPr>
          <a:xfrm>
            <a:off x="451512" y="1976607"/>
            <a:ext cx="11288972" cy="4039567"/>
          </a:xfrm>
          <a:prstGeom prst="rect">
            <a:avLst/>
          </a:prstGeom>
          <a:noFill/>
        </p:spPr>
        <p:txBody>
          <a:bodyPr wrap="square" rtlCol="0">
            <a:spAutoFit/>
          </a:bodyPr>
          <a:lstStyle/>
          <a:p>
            <a:pPr algn="just">
              <a:lnSpc>
                <a:spcPct val="150000"/>
              </a:lnSpc>
            </a:pPr>
            <a:r>
              <a:rPr lang="tr-TR" sz="2000" dirty="0" smtClean="0"/>
              <a:t>2. Süreç </a:t>
            </a:r>
            <a:r>
              <a:rPr lang="tr-TR" sz="2000" dirty="0" err="1" smtClean="0"/>
              <a:t>İnovasyonu</a:t>
            </a:r>
            <a:r>
              <a:rPr lang="tr-TR" sz="2000" dirty="0"/>
              <a:t>:</a:t>
            </a:r>
            <a:r>
              <a:rPr lang="tr-TR" sz="2000" dirty="0" smtClean="0"/>
              <a:t> Yeni </a:t>
            </a:r>
            <a:r>
              <a:rPr lang="tr-TR" sz="2000" dirty="0"/>
              <a:t>veya önemli derecede iyileştirilmiş bir üretim veya teslimat yönteminin gerçekleştirilmesidir. </a:t>
            </a:r>
            <a:endParaRPr lang="tr-TR" sz="2000" dirty="0" smtClean="0"/>
          </a:p>
          <a:p>
            <a:pPr algn="just">
              <a:lnSpc>
                <a:spcPct val="150000"/>
              </a:lnSpc>
            </a:pPr>
            <a:endParaRPr lang="tr-TR" sz="2000" dirty="0"/>
          </a:p>
          <a:p>
            <a:pPr algn="just">
              <a:lnSpc>
                <a:spcPct val="150000"/>
              </a:lnSpc>
            </a:pPr>
            <a:r>
              <a:rPr lang="tr-TR" sz="2000" dirty="0" smtClean="0"/>
              <a:t>3. </a:t>
            </a:r>
            <a:r>
              <a:rPr lang="tr-TR" sz="2000" i="1" dirty="0"/>
              <a:t>Pazarlama </a:t>
            </a:r>
            <a:r>
              <a:rPr lang="tr-TR" sz="2000" i="1" dirty="0" err="1" smtClean="0"/>
              <a:t>inovasyonu</a:t>
            </a:r>
            <a:r>
              <a:rPr lang="tr-TR" sz="2000" i="1" dirty="0" smtClean="0"/>
              <a:t>: </a:t>
            </a:r>
            <a:r>
              <a:rPr lang="tr-TR" sz="2000" dirty="0"/>
              <a:t>yeni tasarımların ve pazarlama yöntemlerinin geliştirilmesi ve/veya uyarlanarak kullanılması ile bir firmanın rekabet gücünün yükseltilmesidir. </a:t>
            </a:r>
            <a:endParaRPr lang="tr-TR" sz="2000" dirty="0" smtClean="0"/>
          </a:p>
          <a:p>
            <a:pPr algn="just">
              <a:lnSpc>
                <a:spcPct val="150000"/>
              </a:lnSpc>
            </a:pPr>
            <a:endParaRPr lang="tr-TR" sz="2000" dirty="0"/>
          </a:p>
          <a:p>
            <a:pPr algn="just">
              <a:lnSpc>
                <a:spcPct val="150000"/>
              </a:lnSpc>
            </a:pPr>
            <a:r>
              <a:rPr lang="tr-TR" sz="2000" dirty="0" smtClean="0"/>
              <a:t>4. </a:t>
            </a:r>
            <a:r>
              <a:rPr lang="tr-TR" sz="2000" i="1" dirty="0" err="1"/>
              <a:t>Organizasyonel</a:t>
            </a:r>
            <a:r>
              <a:rPr lang="tr-TR" sz="2000" i="1" dirty="0"/>
              <a:t> </a:t>
            </a:r>
            <a:r>
              <a:rPr lang="tr-TR" sz="2000" i="1" dirty="0" smtClean="0"/>
              <a:t>İnovasyon: </a:t>
            </a:r>
            <a:r>
              <a:rPr lang="tr-TR" sz="2000" dirty="0"/>
              <a:t>Yeni çalışma ve iş yapış yöntemlerinin geliştirilmesi ve/veya uyarlanarak kullanılması ile bir firmanın rekabet gücünün yükseltilmesini ifade eder </a:t>
            </a:r>
            <a:r>
              <a:rPr lang="tr-TR" sz="1100" dirty="0"/>
              <a:t>(OECD, Oslo Kılavuzu, 2005, s.53). </a:t>
            </a:r>
            <a:endParaRPr lang="tr-TR" sz="1100" dirty="0" smtClean="0"/>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263793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14</a:t>
            </a:fld>
            <a:endParaRPr lang="tr-TR"/>
          </a:p>
        </p:txBody>
      </p:sp>
      <p:sp>
        <p:nvSpPr>
          <p:cNvPr id="3" name="Metin kutusu 2"/>
          <p:cNvSpPr txBox="1"/>
          <p:nvPr/>
        </p:nvSpPr>
        <p:spPr>
          <a:xfrm>
            <a:off x="451512" y="1976607"/>
            <a:ext cx="11288972" cy="3727111"/>
          </a:xfrm>
          <a:prstGeom prst="rect">
            <a:avLst/>
          </a:prstGeom>
          <a:noFill/>
        </p:spPr>
        <p:txBody>
          <a:bodyPr wrap="square" rtlCol="0">
            <a:spAutoFit/>
          </a:bodyPr>
          <a:lstStyle/>
          <a:p>
            <a:pPr algn="just">
              <a:lnSpc>
                <a:spcPct val="150000"/>
              </a:lnSpc>
            </a:pPr>
            <a:r>
              <a:rPr lang="tr-TR" sz="2000" dirty="0" err="1"/>
              <a:t>Drucker’a</a:t>
            </a:r>
            <a:r>
              <a:rPr lang="tr-TR" sz="2000" dirty="0"/>
              <a:t> göre ise 4 çeşit </a:t>
            </a:r>
            <a:r>
              <a:rPr lang="tr-TR" sz="2000" dirty="0" err="1"/>
              <a:t>inovasyon</a:t>
            </a:r>
            <a:r>
              <a:rPr lang="tr-TR" sz="2000" dirty="0"/>
              <a:t> vardır. </a:t>
            </a:r>
            <a:endParaRPr lang="tr-TR" sz="2000" dirty="0" smtClean="0"/>
          </a:p>
          <a:p>
            <a:pPr algn="just">
              <a:lnSpc>
                <a:spcPct val="150000"/>
              </a:lnSpc>
            </a:pPr>
            <a:endParaRPr lang="tr-TR" sz="2000" dirty="0" smtClean="0"/>
          </a:p>
          <a:p>
            <a:pPr marL="914400" lvl="1" indent="-457200" algn="just">
              <a:lnSpc>
                <a:spcPct val="150000"/>
              </a:lnSpc>
              <a:buFont typeface="+mj-lt"/>
              <a:buAutoNum type="arabicPeriod"/>
            </a:pPr>
            <a:r>
              <a:rPr lang="tr-TR" sz="2000" i="1" dirty="0" err="1" smtClean="0"/>
              <a:t>Artımsal</a:t>
            </a:r>
            <a:r>
              <a:rPr lang="tr-TR" sz="2000" i="1" dirty="0" smtClean="0"/>
              <a:t> </a:t>
            </a:r>
            <a:r>
              <a:rPr lang="tr-TR" sz="2000" i="1" dirty="0" err="1"/>
              <a:t>inovasyon</a:t>
            </a:r>
            <a:r>
              <a:rPr lang="tr-TR" sz="2000" i="1" dirty="0"/>
              <a:t>, </a:t>
            </a:r>
            <a:r>
              <a:rPr lang="tr-TR" sz="2000" dirty="0"/>
              <a:t>mevcut yapılan işlerden daha iyi sonuç elde etmek için </a:t>
            </a:r>
            <a:r>
              <a:rPr lang="tr-TR" sz="2000" dirty="0" smtClean="0"/>
              <a:t>yapılan</a:t>
            </a:r>
          </a:p>
          <a:p>
            <a:pPr marL="914400" lvl="1" indent="-457200" algn="just">
              <a:lnSpc>
                <a:spcPct val="150000"/>
              </a:lnSpc>
              <a:buFont typeface="+mj-lt"/>
              <a:buAutoNum type="arabicPeriod"/>
            </a:pPr>
            <a:r>
              <a:rPr lang="tr-TR" sz="2000" i="1" dirty="0" smtClean="0"/>
              <a:t>Toplamsal </a:t>
            </a:r>
            <a:r>
              <a:rPr lang="tr-TR" sz="2000" i="1" dirty="0" err="1"/>
              <a:t>inovasyon</a:t>
            </a:r>
            <a:r>
              <a:rPr lang="tr-TR" sz="2000" i="1" dirty="0"/>
              <a:t>, </a:t>
            </a:r>
            <a:r>
              <a:rPr lang="tr-TR" sz="2000" dirty="0"/>
              <a:t>mevcut kaynakları daha iyi kullanarak daha iyi sonuçlar elde etmek için </a:t>
            </a:r>
            <a:r>
              <a:rPr lang="tr-TR" sz="2000" dirty="0" smtClean="0"/>
              <a:t>yapılan,</a:t>
            </a:r>
          </a:p>
          <a:p>
            <a:pPr marL="914400" lvl="1" indent="-457200" algn="just">
              <a:lnSpc>
                <a:spcPct val="150000"/>
              </a:lnSpc>
              <a:buFont typeface="+mj-lt"/>
              <a:buAutoNum type="arabicPeriod"/>
            </a:pPr>
            <a:r>
              <a:rPr lang="tr-TR" sz="2000" i="1" dirty="0"/>
              <a:t>Bütünleyici </a:t>
            </a:r>
            <a:r>
              <a:rPr lang="tr-TR" sz="2000" i="1" dirty="0" err="1"/>
              <a:t>inovasyon</a:t>
            </a:r>
            <a:r>
              <a:rPr lang="tr-TR" sz="2000" i="1" dirty="0"/>
              <a:t> ise </a:t>
            </a:r>
            <a:r>
              <a:rPr lang="tr-TR" sz="2000" dirty="0"/>
              <a:t>yeni bir şey getiren ve işin yapısını tümden </a:t>
            </a:r>
            <a:r>
              <a:rPr lang="tr-TR" sz="2000" dirty="0" smtClean="0"/>
              <a:t>değiştiren, </a:t>
            </a:r>
          </a:p>
          <a:p>
            <a:pPr marL="914400" lvl="1" indent="-457200" algn="just">
              <a:lnSpc>
                <a:spcPct val="150000"/>
              </a:lnSpc>
              <a:buFont typeface="+mj-lt"/>
              <a:buAutoNum type="arabicPeriod"/>
            </a:pPr>
            <a:r>
              <a:rPr lang="tr-TR" sz="2000" i="1" dirty="0" smtClean="0"/>
              <a:t>Radikal </a:t>
            </a:r>
            <a:r>
              <a:rPr lang="tr-TR" sz="2000" i="1" dirty="0" err="1"/>
              <a:t>i</a:t>
            </a:r>
            <a:r>
              <a:rPr lang="tr-TR" sz="2000" i="1" dirty="0" err="1" smtClean="0"/>
              <a:t>novasyon</a:t>
            </a:r>
            <a:r>
              <a:rPr lang="tr-TR" sz="2000" i="1" dirty="0"/>
              <a:t>, </a:t>
            </a:r>
            <a:r>
              <a:rPr lang="tr-TR" sz="2000" dirty="0"/>
              <a:t>işin temellerini değiştiren ya da yeni yüksek karlı bir pazar ve endüstri oluşturan </a:t>
            </a:r>
            <a:r>
              <a:rPr lang="tr-TR" sz="2000" dirty="0" err="1"/>
              <a:t>inovasyon</a:t>
            </a:r>
            <a:r>
              <a:rPr lang="tr-TR" sz="2000" dirty="0"/>
              <a:t> türüdür (</a:t>
            </a:r>
            <a:r>
              <a:rPr lang="tr-TR" sz="2000" dirty="0" err="1"/>
              <a:t>Ramadani</a:t>
            </a:r>
            <a:r>
              <a:rPr lang="tr-TR" sz="2000" dirty="0"/>
              <a:t> </a:t>
            </a:r>
            <a:r>
              <a:rPr lang="tr-TR" sz="2000" dirty="0" err="1"/>
              <a:t>and</a:t>
            </a:r>
            <a:r>
              <a:rPr lang="tr-TR" sz="2000" dirty="0"/>
              <a:t> </a:t>
            </a:r>
            <a:r>
              <a:rPr lang="tr-TR" sz="2000" dirty="0" err="1"/>
              <a:t>Gerguri</a:t>
            </a:r>
            <a:r>
              <a:rPr lang="tr-TR" sz="2000" dirty="0"/>
              <a:t>, 2011, s.104). </a:t>
            </a:r>
            <a:endParaRPr lang="tr-TR" sz="2000" dirty="0" smtClean="0"/>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832439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15</a:t>
            </a:fld>
            <a:endParaRPr lang="tr-TR"/>
          </a:p>
        </p:txBody>
      </p:sp>
      <p:sp>
        <p:nvSpPr>
          <p:cNvPr id="3" name="Metin kutusu 2"/>
          <p:cNvSpPr txBox="1"/>
          <p:nvPr/>
        </p:nvSpPr>
        <p:spPr>
          <a:xfrm>
            <a:off x="451512" y="2039961"/>
            <a:ext cx="11288972" cy="4247317"/>
          </a:xfrm>
          <a:prstGeom prst="rect">
            <a:avLst/>
          </a:prstGeom>
          <a:noFill/>
        </p:spPr>
        <p:txBody>
          <a:bodyPr wrap="square" rtlCol="0">
            <a:spAutoFit/>
          </a:bodyPr>
          <a:lstStyle/>
          <a:p>
            <a:pPr algn="just">
              <a:lnSpc>
                <a:spcPct val="150000"/>
              </a:lnSpc>
            </a:pPr>
            <a:r>
              <a:rPr lang="tr-TR" dirty="0" err="1"/>
              <a:t>Tushman</a:t>
            </a:r>
            <a:r>
              <a:rPr lang="tr-TR" dirty="0"/>
              <a:t>, en temel anlamda </a:t>
            </a:r>
            <a:r>
              <a:rPr lang="tr-TR" dirty="0" err="1"/>
              <a:t>inovasyonu</a:t>
            </a:r>
            <a:r>
              <a:rPr lang="tr-TR" dirty="0"/>
              <a:t> ürün </a:t>
            </a:r>
            <a:r>
              <a:rPr lang="tr-TR" dirty="0" err="1"/>
              <a:t>inovasyonu</a:t>
            </a:r>
            <a:r>
              <a:rPr lang="tr-TR" dirty="0"/>
              <a:t> ve süreç </a:t>
            </a:r>
            <a:r>
              <a:rPr lang="tr-TR" dirty="0" err="1"/>
              <a:t>inovasyonu</a:t>
            </a:r>
            <a:r>
              <a:rPr lang="tr-TR" dirty="0"/>
              <a:t> olarak iki ana guruba ayırmıştır</a:t>
            </a:r>
            <a:r>
              <a:rPr lang="tr-TR" dirty="0" smtClean="0"/>
              <a:t>.</a:t>
            </a:r>
          </a:p>
          <a:p>
            <a:pPr algn="just">
              <a:lnSpc>
                <a:spcPct val="150000"/>
              </a:lnSpc>
            </a:pPr>
            <a:r>
              <a:rPr lang="tr-TR" dirty="0" smtClean="0"/>
              <a:t> 	1. Ürün </a:t>
            </a:r>
            <a:r>
              <a:rPr lang="tr-TR" dirty="0" err="1"/>
              <a:t>inovasyonunu</a:t>
            </a:r>
            <a:r>
              <a:rPr lang="tr-TR" dirty="0"/>
              <a:t> 3 ana dal atında açıklamıştır. </a:t>
            </a:r>
            <a:endParaRPr lang="tr-TR" dirty="0" smtClean="0"/>
          </a:p>
          <a:p>
            <a:pPr algn="just">
              <a:lnSpc>
                <a:spcPct val="150000"/>
              </a:lnSpc>
            </a:pPr>
            <a:r>
              <a:rPr lang="tr-TR" i="1" dirty="0"/>
              <a:t>	</a:t>
            </a:r>
            <a:r>
              <a:rPr lang="tr-TR" i="1" dirty="0" smtClean="0"/>
              <a:t>	1.1. </a:t>
            </a:r>
            <a:r>
              <a:rPr lang="tr-TR" i="1" dirty="0" err="1" smtClean="0"/>
              <a:t>Artımsal</a:t>
            </a:r>
            <a:r>
              <a:rPr lang="tr-TR" i="1" dirty="0" smtClean="0"/>
              <a:t> </a:t>
            </a:r>
            <a:r>
              <a:rPr lang="tr-TR" i="1" dirty="0"/>
              <a:t>ürün </a:t>
            </a:r>
            <a:r>
              <a:rPr lang="tr-TR" i="1" dirty="0" err="1"/>
              <a:t>inovasyonu</a:t>
            </a:r>
            <a:r>
              <a:rPr lang="tr-TR" i="1" dirty="0"/>
              <a:t>, </a:t>
            </a:r>
            <a:r>
              <a:rPr lang="tr-TR" dirty="0"/>
              <a:t>standart ürün zincirine yeni özellikler, yeni versiyonlar eklemek ile gerçekleşir. </a:t>
            </a:r>
            <a:endParaRPr lang="tr-TR" dirty="0" smtClean="0"/>
          </a:p>
          <a:p>
            <a:pPr algn="just">
              <a:lnSpc>
                <a:spcPct val="150000"/>
              </a:lnSpc>
            </a:pPr>
            <a:r>
              <a:rPr lang="tr-TR" i="1" dirty="0"/>
              <a:t>	</a:t>
            </a:r>
            <a:r>
              <a:rPr lang="tr-TR" i="1" dirty="0" smtClean="0"/>
              <a:t>	1.2. Yapay </a:t>
            </a:r>
            <a:r>
              <a:rPr lang="tr-TR" i="1" dirty="0"/>
              <a:t>ürün </a:t>
            </a:r>
            <a:r>
              <a:rPr lang="tr-TR" i="1" dirty="0" err="1"/>
              <a:t>inovasyonu</a:t>
            </a:r>
            <a:r>
              <a:rPr lang="tr-TR" i="1" dirty="0"/>
              <a:t>, </a:t>
            </a:r>
            <a:r>
              <a:rPr lang="tr-TR" dirty="0"/>
              <a:t>mevcut fikir ya da ürünlerin tamamıyla yeni bir ürün üretmek için kullanılması ile olur. Bu ürün </a:t>
            </a:r>
            <a:r>
              <a:rPr lang="tr-TR" dirty="0" err="1"/>
              <a:t>inovasyonu</a:t>
            </a:r>
            <a:r>
              <a:rPr lang="tr-TR" dirty="0"/>
              <a:t> yeni teknoloji gerektirmez. </a:t>
            </a:r>
            <a:endParaRPr lang="tr-TR" dirty="0" smtClean="0"/>
          </a:p>
          <a:p>
            <a:pPr algn="just">
              <a:lnSpc>
                <a:spcPct val="150000"/>
              </a:lnSpc>
            </a:pPr>
            <a:r>
              <a:rPr lang="tr-TR" i="1" dirty="0"/>
              <a:t>	</a:t>
            </a:r>
            <a:r>
              <a:rPr lang="tr-TR" i="1" dirty="0" smtClean="0"/>
              <a:t>	1.3. Ayrık </a:t>
            </a:r>
            <a:r>
              <a:rPr lang="tr-TR" i="1" dirty="0"/>
              <a:t>ürün </a:t>
            </a:r>
            <a:r>
              <a:rPr lang="tr-TR" i="1" dirty="0" err="1"/>
              <a:t>inovasyonu</a:t>
            </a:r>
            <a:r>
              <a:rPr lang="tr-TR" i="1" dirty="0"/>
              <a:t>, </a:t>
            </a:r>
            <a:r>
              <a:rPr lang="tr-TR" dirty="0"/>
              <a:t>tümüyle yeni bir fikir ya da teknolojilerin geliştirilmesi ile yapılan </a:t>
            </a:r>
            <a:r>
              <a:rPr lang="tr-TR" dirty="0" err="1"/>
              <a:t>inovasyondur</a:t>
            </a:r>
            <a:r>
              <a:rPr lang="tr-TR" dirty="0"/>
              <a:t>. Bu tarz </a:t>
            </a:r>
            <a:r>
              <a:rPr lang="tr-TR" dirty="0" err="1"/>
              <a:t>inovasyonlar</a:t>
            </a:r>
            <a:r>
              <a:rPr lang="tr-TR" dirty="0"/>
              <a:t> organizasyon içerisinde yeni süreçler, kabiliyetler ve sistemler gerektirir (</a:t>
            </a:r>
            <a:r>
              <a:rPr lang="tr-TR" dirty="0" err="1"/>
              <a:t>Tushman</a:t>
            </a:r>
            <a:r>
              <a:rPr lang="tr-TR" dirty="0"/>
              <a:t>, 1986, s.75-76). </a:t>
            </a:r>
            <a:endParaRPr lang="tr-TR" dirty="0" smtClean="0"/>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4773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16</a:t>
            </a:fld>
            <a:endParaRPr lang="tr-TR"/>
          </a:p>
        </p:txBody>
      </p:sp>
      <p:sp>
        <p:nvSpPr>
          <p:cNvPr id="3" name="Metin kutusu 2"/>
          <p:cNvSpPr txBox="1"/>
          <p:nvPr/>
        </p:nvSpPr>
        <p:spPr>
          <a:xfrm>
            <a:off x="451512" y="1972412"/>
            <a:ext cx="11288972" cy="4188775"/>
          </a:xfrm>
          <a:prstGeom prst="rect">
            <a:avLst/>
          </a:prstGeom>
          <a:noFill/>
        </p:spPr>
        <p:txBody>
          <a:bodyPr wrap="square" rtlCol="0">
            <a:spAutoFit/>
          </a:bodyPr>
          <a:lstStyle/>
          <a:p>
            <a:pPr algn="just">
              <a:lnSpc>
                <a:spcPct val="150000"/>
              </a:lnSpc>
            </a:pPr>
            <a:r>
              <a:rPr lang="tr-TR" sz="2000" dirty="0" smtClean="0"/>
              <a:t>2. Süreç </a:t>
            </a:r>
            <a:r>
              <a:rPr lang="tr-TR" sz="2000" dirty="0" err="1"/>
              <a:t>inovasyonunu</a:t>
            </a:r>
            <a:r>
              <a:rPr lang="tr-TR" sz="2000" dirty="0"/>
              <a:t> da ürün </a:t>
            </a:r>
            <a:r>
              <a:rPr lang="tr-TR" sz="2000" dirty="0" err="1"/>
              <a:t>inovasyonun</a:t>
            </a:r>
            <a:r>
              <a:rPr lang="tr-TR" sz="2000" dirty="0"/>
              <a:t> için kullandığı 3 ana başlık altında işlemiştir. </a:t>
            </a:r>
            <a:endParaRPr lang="tr-TR" sz="2000" dirty="0" smtClean="0"/>
          </a:p>
          <a:p>
            <a:pPr algn="just">
              <a:lnSpc>
                <a:spcPct val="150000"/>
              </a:lnSpc>
            </a:pPr>
            <a:endParaRPr lang="tr-TR" sz="2000" i="1" dirty="0"/>
          </a:p>
          <a:p>
            <a:pPr algn="just">
              <a:lnSpc>
                <a:spcPct val="150000"/>
              </a:lnSpc>
            </a:pPr>
            <a:r>
              <a:rPr lang="tr-TR" sz="2000" i="1" dirty="0" smtClean="0"/>
              <a:t>	2.1. </a:t>
            </a:r>
            <a:r>
              <a:rPr lang="tr-TR" sz="2000" i="1" dirty="0" err="1" smtClean="0"/>
              <a:t>Artımsal</a:t>
            </a:r>
            <a:r>
              <a:rPr lang="tr-TR" sz="2000" i="1" dirty="0" smtClean="0"/>
              <a:t> </a:t>
            </a:r>
            <a:r>
              <a:rPr lang="tr-TR" sz="2000" i="1" dirty="0"/>
              <a:t>süreç </a:t>
            </a:r>
            <a:r>
              <a:rPr lang="tr-TR" sz="2000" i="1" dirty="0" err="1"/>
              <a:t>İnovasyonu</a:t>
            </a:r>
            <a:r>
              <a:rPr lang="tr-TR" sz="2000" i="1" dirty="0"/>
              <a:t>, </a:t>
            </a:r>
            <a:r>
              <a:rPr lang="tr-TR" sz="2000" dirty="0"/>
              <a:t>düşük maliyet, yüksek kalite yada her ikisinin birden sağlandığı durumlardır. Mevcut teknolojileri üzerinde yaparak öğrenme süreç </a:t>
            </a:r>
            <a:r>
              <a:rPr lang="tr-TR" sz="2000" dirty="0" err="1"/>
              <a:t>inovasyonunun</a:t>
            </a:r>
            <a:r>
              <a:rPr lang="tr-TR" sz="2000" dirty="0"/>
              <a:t> ortaya çıkmasını sağlar. </a:t>
            </a:r>
            <a:endParaRPr lang="tr-TR" sz="2000" dirty="0" smtClean="0"/>
          </a:p>
          <a:p>
            <a:pPr algn="just">
              <a:lnSpc>
                <a:spcPct val="150000"/>
              </a:lnSpc>
            </a:pPr>
            <a:r>
              <a:rPr lang="tr-TR" sz="2000" i="1" dirty="0"/>
              <a:t>	</a:t>
            </a:r>
            <a:r>
              <a:rPr lang="tr-TR" sz="2000" i="1" dirty="0" smtClean="0"/>
              <a:t>2.2. Yapay </a:t>
            </a:r>
            <a:r>
              <a:rPr lang="tr-TR" sz="2000" i="1" dirty="0"/>
              <a:t>süreç </a:t>
            </a:r>
            <a:r>
              <a:rPr lang="tr-TR" sz="2000" i="1" dirty="0" err="1"/>
              <a:t>inovasyonu</a:t>
            </a:r>
            <a:r>
              <a:rPr lang="tr-TR" sz="2000" i="1" dirty="0"/>
              <a:t>, </a:t>
            </a:r>
            <a:r>
              <a:rPr lang="tr-TR" sz="2000" dirty="0"/>
              <a:t>mevcut üretim süreçlerinde hacimce ani artışlara sebep olan </a:t>
            </a:r>
            <a:r>
              <a:rPr lang="tr-TR" sz="2000" dirty="0" err="1"/>
              <a:t>inovasyonlardır</a:t>
            </a:r>
            <a:r>
              <a:rPr lang="tr-TR" sz="2000" dirty="0"/>
              <a:t>. </a:t>
            </a:r>
            <a:endParaRPr lang="tr-TR" sz="2000" dirty="0" smtClean="0"/>
          </a:p>
          <a:p>
            <a:pPr algn="just">
              <a:lnSpc>
                <a:spcPct val="150000"/>
              </a:lnSpc>
            </a:pPr>
            <a:r>
              <a:rPr lang="tr-TR" sz="2000" i="1" dirty="0"/>
              <a:t>	2</a:t>
            </a:r>
            <a:r>
              <a:rPr lang="tr-TR" sz="2000" i="1" dirty="0" smtClean="0"/>
              <a:t>.3. Ayrık </a:t>
            </a:r>
            <a:r>
              <a:rPr lang="tr-TR" sz="2000" i="1" dirty="0"/>
              <a:t>süreç </a:t>
            </a:r>
            <a:r>
              <a:rPr lang="tr-TR" sz="2000" i="1" dirty="0" err="1"/>
              <a:t>inovasyonu</a:t>
            </a:r>
            <a:r>
              <a:rPr lang="tr-TR" sz="2000" i="1" dirty="0"/>
              <a:t>, </a:t>
            </a:r>
            <a:r>
              <a:rPr lang="tr-TR" sz="2000" dirty="0"/>
              <a:t>ürün ve hizmetleri üretmedeki tümüyle yeni yollar bu gruba giren </a:t>
            </a:r>
            <a:r>
              <a:rPr lang="tr-TR" sz="2000" dirty="0" err="1"/>
              <a:t>inovasyonlardır</a:t>
            </a:r>
            <a:r>
              <a:rPr lang="tr-TR" sz="2000" dirty="0"/>
              <a:t>. Örgütsel öğrenmenin üst düzeydedir (</a:t>
            </a:r>
            <a:r>
              <a:rPr lang="tr-TR" sz="2000" dirty="0" err="1"/>
              <a:t>Tushman</a:t>
            </a:r>
            <a:r>
              <a:rPr lang="tr-TR" sz="2000" dirty="0"/>
              <a:t>, 1986, s.77). </a:t>
            </a:r>
            <a:endParaRPr lang="tr-TR" sz="2000" dirty="0" smtClean="0"/>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730114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17</a:t>
            </a:fld>
            <a:endParaRPr lang="tr-TR"/>
          </a:p>
        </p:txBody>
      </p:sp>
      <p:sp>
        <p:nvSpPr>
          <p:cNvPr id="3" name="Metin kutusu 2"/>
          <p:cNvSpPr txBox="1"/>
          <p:nvPr/>
        </p:nvSpPr>
        <p:spPr>
          <a:xfrm>
            <a:off x="451514" y="2722678"/>
            <a:ext cx="11288972" cy="1880451"/>
          </a:xfrm>
          <a:prstGeom prst="rect">
            <a:avLst/>
          </a:prstGeom>
          <a:noFill/>
        </p:spPr>
        <p:txBody>
          <a:bodyPr wrap="square" rtlCol="0">
            <a:spAutoFit/>
          </a:bodyPr>
          <a:lstStyle/>
          <a:p>
            <a:pPr algn="just">
              <a:lnSpc>
                <a:spcPct val="150000"/>
              </a:lnSpc>
            </a:pPr>
            <a:r>
              <a:rPr lang="tr-TR" sz="2000" dirty="0"/>
              <a:t>İnovasyon, birçok farklı kaynak tarafından yapılabilir. Kendi ihtiyaçlarını karşılamak için özel çözümler üreten kullanıcılar gibi bireysel kaynaklı olabildiği gibi, üniversiteler tarafından, kar amacı gütmeyen kuruluşların yürüttüğü çeşitli araştırmalar ile ya da kamu kurumlarının desteği gerçekleştiriliyor olabilir. </a:t>
            </a:r>
            <a:endParaRPr lang="tr-TR" sz="2000" dirty="0" smtClean="0"/>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968750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18</a:t>
            </a:fld>
            <a:endParaRPr lang="tr-TR"/>
          </a:p>
        </p:txBody>
      </p:sp>
      <p:sp>
        <p:nvSpPr>
          <p:cNvPr id="3" name="Metin kutusu 2"/>
          <p:cNvSpPr txBox="1"/>
          <p:nvPr/>
        </p:nvSpPr>
        <p:spPr>
          <a:xfrm>
            <a:off x="451514" y="2227222"/>
            <a:ext cx="11288972" cy="957121"/>
          </a:xfrm>
          <a:prstGeom prst="rect">
            <a:avLst/>
          </a:prstGeom>
          <a:noFill/>
        </p:spPr>
        <p:txBody>
          <a:bodyPr wrap="square" rtlCol="0">
            <a:spAutoFit/>
          </a:bodyPr>
          <a:lstStyle/>
          <a:p>
            <a:pPr algn="just">
              <a:lnSpc>
                <a:spcPct val="150000"/>
              </a:lnSpc>
            </a:pPr>
            <a:r>
              <a:rPr lang="tr-TR" sz="2000" dirty="0"/>
              <a:t>Bu kaynakların yanında </a:t>
            </a:r>
            <a:r>
              <a:rPr lang="tr-TR" sz="2000" dirty="0" err="1"/>
              <a:t>inovasyon</a:t>
            </a:r>
            <a:r>
              <a:rPr lang="tr-TR" sz="2000" dirty="0"/>
              <a:t> için en büyük kaynaklardan biri de bahsedilen beş bileşen arasındaki bağlantıdır. (Arpacı, 2009, s.16). Bu bağlantı şekil 2.1’de gösterilmiştir. </a:t>
            </a:r>
            <a:endParaRPr lang="tr-TR" sz="2000" dirty="0" smtClean="0"/>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pic>
        <p:nvPicPr>
          <p:cNvPr id="2" name="Resim 1"/>
          <p:cNvPicPr>
            <a:picLocks noChangeAspect="1"/>
          </p:cNvPicPr>
          <p:nvPr/>
        </p:nvPicPr>
        <p:blipFill>
          <a:blip r:embed="rId2"/>
          <a:stretch>
            <a:fillRect/>
          </a:stretch>
        </p:blipFill>
        <p:spPr>
          <a:xfrm>
            <a:off x="3940104" y="3316839"/>
            <a:ext cx="4311785" cy="3429785"/>
          </a:xfrm>
          <a:prstGeom prst="rect">
            <a:avLst/>
          </a:prstGeom>
        </p:spPr>
      </p:pic>
    </p:spTree>
    <p:extLst>
      <p:ext uri="{BB962C8B-B14F-4D97-AF65-F5344CB8AC3E}">
        <p14:creationId xmlns:p14="http://schemas.microsoft.com/office/powerpoint/2010/main" val="1180576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19</a:t>
            </a:fld>
            <a:endParaRPr lang="tr-TR"/>
          </a:p>
        </p:txBody>
      </p:sp>
      <p:sp>
        <p:nvSpPr>
          <p:cNvPr id="3" name="Metin kutusu 2"/>
          <p:cNvSpPr txBox="1"/>
          <p:nvPr/>
        </p:nvSpPr>
        <p:spPr>
          <a:xfrm>
            <a:off x="451511" y="2350051"/>
            <a:ext cx="11288972" cy="3116238"/>
          </a:xfrm>
          <a:prstGeom prst="rect">
            <a:avLst/>
          </a:prstGeom>
          <a:noFill/>
        </p:spPr>
        <p:txBody>
          <a:bodyPr wrap="square" rtlCol="0">
            <a:spAutoFit/>
          </a:bodyPr>
          <a:lstStyle/>
          <a:p>
            <a:pPr algn="just">
              <a:lnSpc>
                <a:spcPct val="150000"/>
              </a:lnSpc>
            </a:pPr>
            <a:r>
              <a:rPr lang="tr-TR" sz="2000" dirty="0"/>
              <a:t>Richard </a:t>
            </a:r>
            <a:r>
              <a:rPr lang="tr-TR" sz="2000" dirty="0" err="1"/>
              <a:t>Luecke</a:t>
            </a:r>
            <a:r>
              <a:rPr lang="tr-TR" sz="2000" dirty="0"/>
              <a:t>, </a:t>
            </a:r>
            <a:r>
              <a:rPr lang="tr-TR" sz="2000" dirty="0" err="1"/>
              <a:t>inovasyonun</a:t>
            </a:r>
            <a:r>
              <a:rPr lang="tr-TR" sz="2000" dirty="0"/>
              <a:t> altı temel kaynağını şu şekilde sıralamıştır </a:t>
            </a:r>
            <a:r>
              <a:rPr lang="tr-TR" sz="1100" dirty="0"/>
              <a:t>(</a:t>
            </a:r>
            <a:r>
              <a:rPr lang="tr-TR" sz="1100" dirty="0" err="1"/>
              <a:t>Luecke</a:t>
            </a:r>
            <a:r>
              <a:rPr lang="tr-TR" sz="1100" dirty="0"/>
              <a:t>, 2008, s.37-48</a:t>
            </a:r>
            <a:r>
              <a:rPr lang="tr-TR" sz="1100" dirty="0" smtClean="0"/>
              <a:t>):</a:t>
            </a:r>
          </a:p>
          <a:p>
            <a:pPr algn="just">
              <a:lnSpc>
                <a:spcPct val="150000"/>
              </a:lnSpc>
            </a:pPr>
            <a:endParaRPr lang="tr-TR" sz="1100" dirty="0"/>
          </a:p>
          <a:p>
            <a:pPr algn="just">
              <a:lnSpc>
                <a:spcPct val="150000"/>
              </a:lnSpc>
            </a:pPr>
            <a:r>
              <a:rPr lang="tr-TR" sz="2000" i="1" dirty="0" smtClean="0"/>
              <a:t>	1. Yeni </a:t>
            </a:r>
            <a:r>
              <a:rPr lang="tr-TR" sz="2000" i="1" dirty="0"/>
              <a:t>bilgi: </a:t>
            </a:r>
            <a:r>
              <a:rPr lang="tr-TR" sz="2000" dirty="0" err="1"/>
              <a:t>İnovatif</a:t>
            </a:r>
            <a:r>
              <a:rPr lang="tr-TR" sz="2000" dirty="0"/>
              <a:t> fikirlerin bir çok kaynağı bulunmaktadır. Radikal </a:t>
            </a:r>
            <a:r>
              <a:rPr lang="tr-TR" sz="2000" dirty="0" err="1"/>
              <a:t>inovasyonların</a:t>
            </a:r>
            <a:r>
              <a:rPr lang="tr-TR" sz="2000" dirty="0"/>
              <a:t> birçoğu yeni bilgi tarafından üretilmiştir. Yeni bilgilerin </a:t>
            </a:r>
            <a:r>
              <a:rPr lang="tr-TR" sz="2000" dirty="0" err="1"/>
              <a:t>inovatif</a:t>
            </a:r>
            <a:r>
              <a:rPr lang="tr-TR" sz="2000" dirty="0"/>
              <a:t> ürünlere aktarılması için toplanması ve bu bilgilerin ticari olarak güvenilir ürünlere dönüştürülüp geliştirilmesi gerekmektedir. Bilgisayar teknolojisinin laboratuvarlardan çıkıp kullanılır noktaya gelmesi elli yıl, uzaya uydu göndermek yüzyıllar gerektiren bilgi birikimi sonucunda gerçekleşebilmiştir. </a:t>
            </a:r>
            <a:r>
              <a:rPr lang="tr-TR" sz="2000" dirty="0" smtClean="0"/>
              <a:t> </a:t>
            </a:r>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719576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3151" y="198304"/>
            <a:ext cx="2210862"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Isınma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2</a:t>
            </a:fld>
            <a:endParaRPr lang="tr-TR"/>
          </a:p>
        </p:txBody>
      </p:sp>
      <p:sp>
        <p:nvSpPr>
          <p:cNvPr id="8" name="Dikdörtgen 7"/>
          <p:cNvSpPr/>
          <p:nvPr/>
        </p:nvSpPr>
        <p:spPr>
          <a:xfrm>
            <a:off x="3324075" y="3352925"/>
            <a:ext cx="5389617" cy="923330"/>
          </a:xfrm>
          <a:prstGeom prst="rect">
            <a:avLst/>
          </a:prstGeom>
          <a:noFill/>
        </p:spPr>
        <p:txBody>
          <a:bodyPr wrap="none" lIns="91440" tIns="45720" rIns="91440" bIns="45720">
            <a:spAutoFit/>
          </a:bodyPr>
          <a:lstStyle/>
          <a:p>
            <a:pPr algn="ctr"/>
            <a:r>
              <a:rPr lang="tr-TR" sz="54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Ne Yapıyorsun?</a:t>
            </a:r>
            <a:endParaRPr lang="tr-TR"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2977969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20</a:t>
            </a:fld>
            <a:endParaRPr lang="tr-TR"/>
          </a:p>
        </p:txBody>
      </p:sp>
      <p:sp>
        <p:nvSpPr>
          <p:cNvPr id="3" name="Metin kutusu 2"/>
          <p:cNvSpPr txBox="1"/>
          <p:nvPr/>
        </p:nvSpPr>
        <p:spPr>
          <a:xfrm>
            <a:off x="451511" y="2527472"/>
            <a:ext cx="11288972" cy="2862322"/>
          </a:xfrm>
          <a:prstGeom prst="rect">
            <a:avLst/>
          </a:prstGeom>
          <a:noFill/>
        </p:spPr>
        <p:txBody>
          <a:bodyPr wrap="square" rtlCol="0">
            <a:spAutoFit/>
          </a:bodyPr>
          <a:lstStyle/>
          <a:p>
            <a:pPr algn="just">
              <a:lnSpc>
                <a:spcPct val="150000"/>
              </a:lnSpc>
            </a:pPr>
            <a:r>
              <a:rPr lang="tr-TR" sz="2000" dirty="0" smtClean="0"/>
              <a:t>2. </a:t>
            </a:r>
            <a:r>
              <a:rPr lang="tr-TR" sz="2000" i="1" dirty="0" smtClean="0"/>
              <a:t>Tüketici </a:t>
            </a:r>
            <a:r>
              <a:rPr lang="tr-TR" sz="2000" i="1" dirty="0"/>
              <a:t>Düşüncelerinden Faydalanmak</a:t>
            </a:r>
            <a:r>
              <a:rPr lang="tr-TR" sz="2000" dirty="0"/>
              <a:t>: Tüketiciler en önemli fikir, son ürünün zayıf yönleri konusunda en iyi bilgi ve çözümlenmemiş sorunların tanımlanmasında en pratik çözüm kaynağıdır. Tüketicinin bu noktadaki önemi dikkate alınmalı ve düzenli pazar araştırmaları yapılarak, tüketicinin ihtiyaç ve arzuları ortaya çıkarılmalıdır. Daha sonra tüketicinin istediği sonuçlar önem sırasına göre öncelik listesi ile sıralanmalı ve üzerinde çalışılmalıdır. </a:t>
            </a:r>
            <a:endParaRPr lang="tr-TR" sz="2000" dirty="0" smtClean="0"/>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148211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21</a:t>
            </a:fld>
            <a:endParaRPr lang="tr-TR"/>
          </a:p>
        </p:txBody>
      </p:sp>
      <p:sp>
        <p:nvSpPr>
          <p:cNvPr id="3" name="Metin kutusu 2"/>
          <p:cNvSpPr txBox="1"/>
          <p:nvPr/>
        </p:nvSpPr>
        <p:spPr>
          <a:xfrm>
            <a:off x="451511" y="2953510"/>
            <a:ext cx="11288972" cy="1418786"/>
          </a:xfrm>
          <a:prstGeom prst="rect">
            <a:avLst/>
          </a:prstGeom>
          <a:noFill/>
        </p:spPr>
        <p:txBody>
          <a:bodyPr wrap="square" rtlCol="0">
            <a:spAutoFit/>
          </a:bodyPr>
          <a:lstStyle/>
          <a:p>
            <a:pPr algn="just">
              <a:lnSpc>
                <a:spcPct val="150000"/>
              </a:lnSpc>
            </a:pPr>
            <a:r>
              <a:rPr lang="tr-TR" sz="2000" i="1" dirty="0" smtClean="0"/>
              <a:t>3. Lider </a:t>
            </a:r>
            <a:r>
              <a:rPr lang="tr-TR" sz="2000" i="1" dirty="0"/>
              <a:t>Kullanıcılar: </a:t>
            </a:r>
            <a:r>
              <a:rPr lang="tr-TR" sz="2000" dirty="0"/>
              <a:t>İlgili pazarlardaki lider kullanıcılar tanımlamak ve lider kullanıcılarla ilişkiyi sürdüren bir ağ geliştirilmesi sayesinde ürünleri geliştirmek, taslak halindeki ürünleri biçimlendirmek, iş potansiyellerini değerlendirmek mümkün olacaktır. </a:t>
            </a:r>
            <a:endParaRPr lang="tr-TR" sz="2000" dirty="0" smtClean="0"/>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523379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22</a:t>
            </a:fld>
            <a:endParaRPr lang="tr-TR"/>
          </a:p>
        </p:txBody>
      </p:sp>
      <p:sp>
        <p:nvSpPr>
          <p:cNvPr id="3" name="Metin kutusu 2"/>
          <p:cNvSpPr txBox="1"/>
          <p:nvPr/>
        </p:nvSpPr>
        <p:spPr>
          <a:xfrm>
            <a:off x="451514" y="2557725"/>
            <a:ext cx="11288972" cy="2803781"/>
          </a:xfrm>
          <a:prstGeom prst="rect">
            <a:avLst/>
          </a:prstGeom>
          <a:noFill/>
        </p:spPr>
        <p:txBody>
          <a:bodyPr wrap="square" rtlCol="0">
            <a:spAutoFit/>
          </a:bodyPr>
          <a:lstStyle/>
          <a:p>
            <a:pPr algn="just">
              <a:lnSpc>
                <a:spcPct val="150000"/>
              </a:lnSpc>
            </a:pPr>
            <a:r>
              <a:rPr lang="tr-TR" sz="2000" i="1" dirty="0" smtClean="0"/>
              <a:t>4. </a:t>
            </a:r>
            <a:r>
              <a:rPr lang="tr-TR" sz="2000" i="1" dirty="0" err="1" smtClean="0"/>
              <a:t>Empatik</a:t>
            </a:r>
            <a:r>
              <a:rPr lang="tr-TR" sz="2000" i="1" dirty="0" smtClean="0"/>
              <a:t> </a:t>
            </a:r>
            <a:r>
              <a:rPr lang="tr-TR" sz="2000" i="1" dirty="0"/>
              <a:t>tasarım: </a:t>
            </a:r>
            <a:r>
              <a:rPr lang="tr-TR" sz="2000" dirty="0" err="1"/>
              <a:t>Empatik</a:t>
            </a:r>
            <a:r>
              <a:rPr lang="tr-TR" sz="2000" dirty="0"/>
              <a:t> tasarım, </a:t>
            </a:r>
            <a:r>
              <a:rPr lang="tr-TR" sz="2000" dirty="0" err="1"/>
              <a:t>inovasyon</a:t>
            </a:r>
            <a:r>
              <a:rPr lang="tr-TR" sz="2000" dirty="0"/>
              <a:t> için çaba harcayan kişi ve ya kurumların, tüketicilerin sahip oldukları ürün ve hizmeti kendi çevrelerinde nasıl kullandıklarını gözlemleyerek fikir üretme yöntemidir. Benzer durumların ötesine geçerek, rekabet edebilmek ve fark yaratabilmek için, tüketicilerin fark edemediği, problemleri gidermek ve tüketici ihtiyaçlarını gözlemleyerek tanımlamak gerekmektedir. Gözlemler </a:t>
            </a:r>
            <a:r>
              <a:rPr lang="tr-TR" sz="2000" dirty="0" err="1"/>
              <a:t>inovatif</a:t>
            </a:r>
            <a:r>
              <a:rPr lang="tr-TR" sz="2000" dirty="0"/>
              <a:t> fikirlerin hammaddesini oluşturmaktadır ve </a:t>
            </a:r>
            <a:r>
              <a:rPr lang="tr-TR" sz="2000" dirty="0" err="1"/>
              <a:t>inovatif</a:t>
            </a:r>
            <a:r>
              <a:rPr lang="tr-TR" sz="2000" dirty="0"/>
              <a:t> ürünler yaratmakta kullanılmaktadır. </a:t>
            </a:r>
            <a:endParaRPr lang="tr-TR" sz="2000" dirty="0" smtClean="0"/>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01952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23</a:t>
            </a:fld>
            <a:endParaRPr lang="tr-TR"/>
          </a:p>
        </p:txBody>
      </p:sp>
      <p:sp>
        <p:nvSpPr>
          <p:cNvPr id="3" name="Metin kutusu 2"/>
          <p:cNvSpPr txBox="1"/>
          <p:nvPr/>
        </p:nvSpPr>
        <p:spPr>
          <a:xfrm>
            <a:off x="451514" y="2557725"/>
            <a:ext cx="11288972" cy="2342116"/>
          </a:xfrm>
          <a:prstGeom prst="rect">
            <a:avLst/>
          </a:prstGeom>
          <a:noFill/>
        </p:spPr>
        <p:txBody>
          <a:bodyPr wrap="square" rtlCol="0">
            <a:spAutoFit/>
          </a:bodyPr>
          <a:lstStyle/>
          <a:p>
            <a:pPr algn="just">
              <a:lnSpc>
                <a:spcPct val="150000"/>
              </a:lnSpc>
            </a:pPr>
            <a:r>
              <a:rPr lang="tr-TR" sz="2000" i="1" dirty="0" smtClean="0"/>
              <a:t>5. Yenilik </a:t>
            </a:r>
            <a:r>
              <a:rPr lang="tr-TR" sz="2000" i="1" dirty="0"/>
              <a:t>Pazarı: </a:t>
            </a:r>
            <a:r>
              <a:rPr lang="tr-TR" sz="2000" dirty="0"/>
              <a:t>Yenilik pazarı ile şirket dışı fikirlerden de faydalanabilmek hedeflenmiştir. Açık yenilik pazarı, </a:t>
            </a:r>
            <a:r>
              <a:rPr lang="tr-TR" sz="2000" dirty="0" err="1"/>
              <a:t>inovatif</a:t>
            </a:r>
            <a:r>
              <a:rPr lang="tr-TR" sz="2000" dirty="0"/>
              <a:t> fikirlere şirket dışından ulaşabilmeyi sağlamak için stratejik ittifak, ortak girişim, lisanslama gibi faaliyetleri içeren, işletmelerin kendi bünyeleri dışından da </a:t>
            </a:r>
            <a:r>
              <a:rPr lang="tr-TR" sz="2000" dirty="0" err="1"/>
              <a:t>inovatif</a:t>
            </a:r>
            <a:r>
              <a:rPr lang="tr-TR" sz="2000" dirty="0"/>
              <a:t> faaliyetlere ulaşabilmesi sağlayan öğeleri kapsamaktadır (</a:t>
            </a:r>
            <a:r>
              <a:rPr lang="tr-TR" sz="2000" dirty="0" err="1"/>
              <a:t>Darrel</a:t>
            </a:r>
            <a:r>
              <a:rPr lang="tr-TR" sz="2000" dirty="0"/>
              <a:t> </a:t>
            </a:r>
            <a:r>
              <a:rPr lang="tr-TR" sz="2000" dirty="0" err="1"/>
              <a:t>and</a:t>
            </a:r>
            <a:r>
              <a:rPr lang="tr-TR" sz="2000" dirty="0"/>
              <a:t> </a:t>
            </a:r>
            <a:r>
              <a:rPr lang="tr-TR" sz="2000" dirty="0" err="1"/>
              <a:t>Zook</a:t>
            </a:r>
            <a:r>
              <a:rPr lang="tr-TR" sz="2000" dirty="0"/>
              <a:t>, 2002, s.80-90) . </a:t>
            </a:r>
            <a:endParaRPr lang="tr-TR" sz="2000" dirty="0" smtClean="0"/>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055232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24</a:t>
            </a:fld>
            <a:endParaRPr lang="tr-TR"/>
          </a:p>
        </p:txBody>
      </p:sp>
      <p:sp>
        <p:nvSpPr>
          <p:cNvPr id="3" name="Metin kutusu 2"/>
          <p:cNvSpPr txBox="1"/>
          <p:nvPr/>
        </p:nvSpPr>
        <p:spPr>
          <a:xfrm>
            <a:off x="451514" y="2255710"/>
            <a:ext cx="11288972" cy="3785652"/>
          </a:xfrm>
          <a:prstGeom prst="rect">
            <a:avLst/>
          </a:prstGeom>
          <a:noFill/>
        </p:spPr>
        <p:txBody>
          <a:bodyPr wrap="square" rtlCol="0">
            <a:spAutoFit/>
          </a:bodyPr>
          <a:lstStyle/>
          <a:p>
            <a:pPr algn="just">
              <a:lnSpc>
                <a:spcPct val="150000"/>
              </a:lnSpc>
            </a:pPr>
            <a:r>
              <a:rPr lang="tr-TR" sz="2000" dirty="0" err="1"/>
              <a:t>Eric</a:t>
            </a:r>
            <a:r>
              <a:rPr lang="tr-TR" sz="2000" dirty="0"/>
              <a:t> </a:t>
            </a:r>
            <a:r>
              <a:rPr lang="tr-TR" sz="2000" dirty="0" err="1"/>
              <a:t>von</a:t>
            </a:r>
            <a:r>
              <a:rPr lang="tr-TR" sz="2000" dirty="0"/>
              <a:t> </a:t>
            </a:r>
            <a:r>
              <a:rPr lang="tr-TR" sz="2000" dirty="0" err="1"/>
              <a:t>Hippel</a:t>
            </a:r>
            <a:r>
              <a:rPr lang="tr-TR" sz="2000" dirty="0"/>
              <a:t> ise </a:t>
            </a:r>
            <a:r>
              <a:rPr lang="tr-TR" sz="2000" dirty="0" err="1"/>
              <a:t>inovasyon</a:t>
            </a:r>
            <a:r>
              <a:rPr lang="tr-TR" sz="2000" dirty="0"/>
              <a:t> kaynaklarını </a:t>
            </a:r>
            <a:r>
              <a:rPr lang="tr-TR" sz="2000" i="1" dirty="0"/>
              <a:t>kullanıcı bazlı</a:t>
            </a:r>
            <a:r>
              <a:rPr lang="tr-TR" sz="2000" dirty="0"/>
              <a:t>, </a:t>
            </a:r>
            <a:r>
              <a:rPr lang="tr-TR" sz="2000" i="1" dirty="0"/>
              <a:t>üretici bazlı</a:t>
            </a:r>
            <a:r>
              <a:rPr lang="tr-TR" sz="2000" dirty="0"/>
              <a:t>, </a:t>
            </a:r>
            <a:r>
              <a:rPr lang="tr-TR" sz="2000" i="1" dirty="0"/>
              <a:t>tedarikçi bazlı</a:t>
            </a:r>
            <a:r>
              <a:rPr lang="tr-TR" sz="2000" dirty="0"/>
              <a:t>, </a:t>
            </a:r>
            <a:r>
              <a:rPr lang="tr-TR" sz="2000" i="1" dirty="0"/>
              <a:t>rakip bazlı </a:t>
            </a:r>
            <a:r>
              <a:rPr lang="tr-TR" sz="2000" dirty="0"/>
              <a:t>olmak üzere 4 sınıfa ayırmıştır. </a:t>
            </a:r>
            <a:endParaRPr lang="tr-TR" sz="2000" dirty="0" smtClean="0"/>
          </a:p>
          <a:p>
            <a:pPr algn="just">
              <a:lnSpc>
                <a:spcPct val="150000"/>
              </a:lnSpc>
            </a:pPr>
            <a:endParaRPr lang="tr-TR" sz="2000" dirty="0"/>
          </a:p>
          <a:p>
            <a:pPr algn="just">
              <a:lnSpc>
                <a:spcPct val="150000"/>
              </a:lnSpc>
            </a:pPr>
            <a:r>
              <a:rPr lang="tr-TR" sz="2000" dirty="0" err="1"/>
              <a:t>Drucker</a:t>
            </a:r>
            <a:r>
              <a:rPr lang="tr-TR" sz="2000" dirty="0"/>
              <a:t> ise </a:t>
            </a:r>
            <a:r>
              <a:rPr lang="tr-TR" sz="2000" dirty="0" err="1"/>
              <a:t>inovasyonun</a:t>
            </a:r>
            <a:r>
              <a:rPr lang="tr-TR" sz="2000" dirty="0"/>
              <a:t> kaynaklarını 7 başlık altında toplamıştır. Bunlar beklenmedik gelişmeler, uyuşmazlık, süreç gereksinimi, endüstri ve piyasa yapısındaki değişim, demografik değişim, algıdaki değişim ve yeni bilgidir. Bu kaynaklardan ilk dördü şirket içi ve endüstri ile ilgili kaynaklar iken, diğerleri şirket dışındaki sosyal ve entelektüel çevre ile ilgilidir (</a:t>
            </a:r>
            <a:r>
              <a:rPr lang="tr-TR" sz="2000" dirty="0" err="1"/>
              <a:t>Drucker</a:t>
            </a:r>
            <a:r>
              <a:rPr lang="tr-TR" sz="2000" dirty="0"/>
              <a:t>, 1998, s.3-7).</a:t>
            </a:r>
            <a:endParaRPr lang="tr-TR" sz="2000" dirty="0" smtClean="0"/>
          </a:p>
        </p:txBody>
      </p:sp>
      <p:sp>
        <p:nvSpPr>
          <p:cNvPr id="8" name="Dikdörtgen 7"/>
          <p:cNvSpPr/>
          <p:nvPr/>
        </p:nvSpPr>
        <p:spPr>
          <a:xfrm>
            <a:off x="2387290" y="612062"/>
            <a:ext cx="7417415"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Kaynakları</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098001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25</a:t>
            </a:fld>
            <a:endParaRPr lang="tr-TR"/>
          </a:p>
        </p:txBody>
      </p:sp>
      <p:sp>
        <p:nvSpPr>
          <p:cNvPr id="3" name="Metin kutusu 2"/>
          <p:cNvSpPr txBox="1"/>
          <p:nvPr/>
        </p:nvSpPr>
        <p:spPr>
          <a:xfrm>
            <a:off x="451514" y="2255710"/>
            <a:ext cx="11288972" cy="3323987"/>
          </a:xfrm>
          <a:prstGeom prst="rect">
            <a:avLst/>
          </a:prstGeom>
          <a:noFill/>
        </p:spPr>
        <p:txBody>
          <a:bodyPr wrap="square" rtlCol="0">
            <a:spAutoFit/>
          </a:bodyPr>
          <a:lstStyle/>
          <a:p>
            <a:pPr algn="just">
              <a:lnSpc>
                <a:spcPct val="150000"/>
              </a:lnSpc>
            </a:pPr>
            <a:r>
              <a:rPr lang="tr-TR" sz="2000" dirty="0"/>
              <a:t>Ülkeler için ekonomik ve sosyal gelişimin bir anahtarı olan </a:t>
            </a:r>
            <a:r>
              <a:rPr lang="tr-TR" sz="2000" dirty="0" err="1"/>
              <a:t>inovasyon</a:t>
            </a:r>
            <a:r>
              <a:rPr lang="tr-TR" sz="2000" dirty="0"/>
              <a:t>; var olmadığı zaman büyüme durmakta, ekonomi ve topluluklar durağanlaşmaktadır. Ekonomistler, ülke ekonomilerinin gelişimi ve sürekliliğin sağlanması için, içinde eğitimin de yer aldığı büyük ölçekli </a:t>
            </a:r>
            <a:r>
              <a:rPr lang="tr-TR" sz="2000" dirty="0" err="1"/>
              <a:t>inovatif</a:t>
            </a:r>
            <a:r>
              <a:rPr lang="tr-TR" sz="2000" dirty="0"/>
              <a:t> programlara yatırımın önemini sürekli vurgulamaktadır. İnovasyon, bir süredir eğitim sektöründe ciddi ilgi uyandıran bir konu olmuştur. Bununla beraber, başarılı </a:t>
            </a:r>
            <a:r>
              <a:rPr lang="tr-TR" sz="2000" dirty="0" err="1"/>
              <a:t>inovasyon</a:t>
            </a:r>
            <a:r>
              <a:rPr lang="tr-TR" sz="2000" dirty="0"/>
              <a:t>, insan yaratıcılığı, bilgi, beceri ve yetenekler ile beslenir ve gelişir; geniş perspektifte ise bunları sağlayan eğitimdir. </a:t>
            </a:r>
            <a:endParaRPr lang="tr-TR" sz="2000" dirty="0" smtClean="0"/>
          </a:p>
        </p:txBody>
      </p:sp>
      <p:sp>
        <p:nvSpPr>
          <p:cNvPr id="8" name="Dikdörtgen 7"/>
          <p:cNvSpPr/>
          <p:nvPr/>
        </p:nvSpPr>
        <p:spPr>
          <a:xfrm>
            <a:off x="2719113" y="612062"/>
            <a:ext cx="6753773"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Eğitimde İnovasyon</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191766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26</a:t>
            </a:fld>
            <a:endParaRPr lang="tr-TR"/>
          </a:p>
        </p:txBody>
      </p:sp>
      <p:sp>
        <p:nvSpPr>
          <p:cNvPr id="3" name="Metin kutusu 2"/>
          <p:cNvSpPr txBox="1"/>
          <p:nvPr/>
        </p:nvSpPr>
        <p:spPr>
          <a:xfrm>
            <a:off x="451514" y="2130236"/>
            <a:ext cx="11288972" cy="3577903"/>
          </a:xfrm>
          <a:prstGeom prst="rect">
            <a:avLst/>
          </a:prstGeom>
          <a:noFill/>
        </p:spPr>
        <p:txBody>
          <a:bodyPr wrap="square" rtlCol="0">
            <a:spAutoFit/>
          </a:bodyPr>
          <a:lstStyle/>
          <a:p>
            <a:pPr algn="just">
              <a:lnSpc>
                <a:spcPct val="150000"/>
              </a:lnSpc>
            </a:pPr>
            <a:r>
              <a:rPr lang="tr-TR" sz="2000" dirty="0" smtClean="0"/>
              <a:t>Eğitim </a:t>
            </a:r>
            <a:r>
              <a:rPr lang="tr-TR" sz="2000" dirty="0"/>
              <a:t>ve öğrenmede </a:t>
            </a:r>
            <a:r>
              <a:rPr lang="tr-TR" sz="2000" dirty="0" err="1"/>
              <a:t>inovasyonu</a:t>
            </a:r>
            <a:r>
              <a:rPr lang="tr-TR" sz="2000" dirty="0"/>
              <a:t> ön plana çıkartan faktörler ise şöyle sıralanabilir </a:t>
            </a:r>
            <a:r>
              <a:rPr lang="tr-TR" sz="1100" dirty="0" smtClean="0"/>
              <a:t>(</a:t>
            </a:r>
            <a:r>
              <a:rPr lang="tr-TR" sz="1100" dirty="0" err="1" smtClean="0"/>
              <a:t>Looney</a:t>
            </a:r>
            <a:r>
              <a:rPr lang="tr-TR" sz="1100" dirty="0"/>
              <a:t>, 2009, s.4): </a:t>
            </a:r>
            <a:endParaRPr lang="tr-TR" sz="1100" dirty="0" smtClean="0"/>
          </a:p>
          <a:p>
            <a:pPr>
              <a:lnSpc>
                <a:spcPct val="150000"/>
              </a:lnSpc>
            </a:pPr>
            <a:endParaRPr lang="tr-TR" sz="2000" dirty="0"/>
          </a:p>
          <a:p>
            <a:pPr marL="1200150" lvl="2" indent="-285750">
              <a:lnSpc>
                <a:spcPct val="150000"/>
              </a:lnSpc>
              <a:buFont typeface="Arial" panose="020B0604020202020204" pitchFamily="34" charset="0"/>
              <a:buChar char="•"/>
            </a:pPr>
            <a:r>
              <a:rPr lang="tr-TR" sz="2000" dirty="0"/>
              <a:t>Başarı düzeyinin arttırılmasını ve sonuçların tüm öğrenciler için hakkaniyetli olmasını isteyen sosyal ve ekonomik </a:t>
            </a:r>
            <a:r>
              <a:rPr lang="tr-TR" sz="2000" dirty="0" smtClean="0"/>
              <a:t>baskı,</a:t>
            </a:r>
          </a:p>
          <a:p>
            <a:pPr marL="1200150" lvl="2" indent="-285750">
              <a:lnSpc>
                <a:spcPct val="150000"/>
              </a:lnSpc>
              <a:buFont typeface="Arial" panose="020B0604020202020204" pitchFamily="34" charset="0"/>
              <a:buChar char="•"/>
            </a:pPr>
            <a:r>
              <a:rPr lang="tr-TR" sz="2000" dirty="0" smtClean="0"/>
              <a:t>İş</a:t>
            </a:r>
            <a:r>
              <a:rPr lang="tr-TR" sz="2000" dirty="0"/>
              <a:t>, sosyal ve aile hayatındaki değişim, </a:t>
            </a:r>
            <a:endParaRPr lang="tr-TR" sz="2000" dirty="0" smtClean="0"/>
          </a:p>
          <a:p>
            <a:pPr marL="1200150" lvl="2" indent="-285750">
              <a:lnSpc>
                <a:spcPct val="150000"/>
              </a:lnSpc>
              <a:buFont typeface="Arial" panose="020B0604020202020204" pitchFamily="34" charset="0"/>
              <a:buChar char="•"/>
            </a:pPr>
            <a:r>
              <a:rPr lang="tr-TR" sz="2000" dirty="0"/>
              <a:t>H</a:t>
            </a:r>
            <a:r>
              <a:rPr lang="tr-TR" sz="2000" dirty="0" smtClean="0"/>
              <a:t>ızla </a:t>
            </a:r>
            <a:r>
              <a:rPr lang="tr-TR" sz="2000" dirty="0"/>
              <a:t>gelişen teknolojiler, </a:t>
            </a:r>
            <a:endParaRPr lang="tr-TR" sz="2000" dirty="0" smtClean="0"/>
          </a:p>
          <a:p>
            <a:pPr marL="1200150" lvl="2" indent="-285750">
              <a:lnSpc>
                <a:spcPct val="150000"/>
              </a:lnSpc>
              <a:buFont typeface="Arial" panose="020B0604020202020204" pitchFamily="34" charset="0"/>
              <a:buChar char="•"/>
            </a:pPr>
            <a:r>
              <a:rPr lang="tr-TR" sz="2000" dirty="0" smtClean="0"/>
              <a:t>Öğrencileri </a:t>
            </a:r>
            <a:r>
              <a:rPr lang="tr-TR" sz="2000" dirty="0"/>
              <a:t>motive etme ve ilgilerini çekme</a:t>
            </a:r>
            <a:r>
              <a:rPr lang="tr-TR" sz="2000" dirty="0" smtClean="0"/>
              <a:t>.</a:t>
            </a:r>
            <a:endParaRPr lang="tr-TR" sz="2000" dirty="0"/>
          </a:p>
        </p:txBody>
      </p:sp>
      <p:sp>
        <p:nvSpPr>
          <p:cNvPr id="8" name="Dikdörtgen 7"/>
          <p:cNvSpPr/>
          <p:nvPr/>
        </p:nvSpPr>
        <p:spPr>
          <a:xfrm>
            <a:off x="2719113" y="612062"/>
            <a:ext cx="6753773"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Eğitimde İnovasyon</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915126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27</a:t>
            </a:fld>
            <a:endParaRPr lang="tr-TR"/>
          </a:p>
        </p:txBody>
      </p:sp>
      <p:sp>
        <p:nvSpPr>
          <p:cNvPr id="3" name="Metin kutusu 2"/>
          <p:cNvSpPr txBox="1"/>
          <p:nvPr/>
        </p:nvSpPr>
        <p:spPr>
          <a:xfrm>
            <a:off x="451513" y="2188777"/>
            <a:ext cx="11288972" cy="3785652"/>
          </a:xfrm>
          <a:prstGeom prst="rect">
            <a:avLst/>
          </a:prstGeom>
          <a:noFill/>
        </p:spPr>
        <p:txBody>
          <a:bodyPr wrap="square" rtlCol="0">
            <a:spAutoFit/>
          </a:bodyPr>
          <a:lstStyle/>
          <a:p>
            <a:pPr algn="just">
              <a:lnSpc>
                <a:spcPct val="150000"/>
              </a:lnSpc>
            </a:pPr>
            <a:r>
              <a:rPr lang="tr-TR" sz="2000" dirty="0"/>
              <a:t>Gelişmiş ekonomik büyüme isteyen çoğu ülkenin ulusal eğitim politikaları aşağıdaki temalar etrafında sıralanmaktadır (</a:t>
            </a:r>
            <a:r>
              <a:rPr lang="tr-TR" sz="2000" dirty="0" err="1"/>
              <a:t>Bentley</a:t>
            </a:r>
            <a:r>
              <a:rPr lang="tr-TR" sz="2000" dirty="0"/>
              <a:t>, 2008, s.213) : </a:t>
            </a:r>
          </a:p>
          <a:p>
            <a:pPr algn="just">
              <a:lnSpc>
                <a:spcPct val="150000"/>
              </a:lnSpc>
            </a:pPr>
            <a:r>
              <a:rPr lang="tr-TR" sz="2000" dirty="0" smtClean="0"/>
              <a:t>	• Temel </a:t>
            </a:r>
            <a:r>
              <a:rPr lang="tr-TR" sz="2000" dirty="0"/>
              <a:t>sonuçlarda, özellikle de aritmetik ve okuma-yazmada düzeyi geliştirmek için standartlara dayalı stratejiler, </a:t>
            </a:r>
          </a:p>
          <a:p>
            <a:pPr algn="just">
              <a:lnSpc>
                <a:spcPct val="150000"/>
              </a:lnSpc>
            </a:pPr>
            <a:r>
              <a:rPr lang="tr-TR" sz="2000" dirty="0" smtClean="0"/>
              <a:t>	• </a:t>
            </a:r>
            <a:r>
              <a:rPr lang="tr-TR" sz="2000" dirty="0"/>
              <a:t>Temel performans göstergelerine dayalı raporlama, değerlendirme ve hesap verilebilirlik için çerçeveler, </a:t>
            </a:r>
          </a:p>
          <a:p>
            <a:pPr algn="just">
              <a:lnSpc>
                <a:spcPct val="150000"/>
              </a:lnSpc>
            </a:pPr>
            <a:r>
              <a:rPr lang="tr-TR" sz="2000" dirty="0" smtClean="0"/>
              <a:t>	• </a:t>
            </a:r>
            <a:r>
              <a:rPr lang="tr-TR" sz="2000" dirty="0"/>
              <a:t>Okul binalarının modernizasyonu, bilgi iletişim teknolojileri donanımı ve ağ altyapısını da kapsayan yeni alt yapı, </a:t>
            </a:r>
          </a:p>
        </p:txBody>
      </p:sp>
      <p:sp>
        <p:nvSpPr>
          <p:cNvPr id="8" name="Dikdörtgen 7"/>
          <p:cNvSpPr/>
          <p:nvPr/>
        </p:nvSpPr>
        <p:spPr>
          <a:xfrm>
            <a:off x="2719113" y="612062"/>
            <a:ext cx="6753773"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Eğitimde İnovasyon</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072014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28</a:t>
            </a:fld>
            <a:endParaRPr lang="tr-TR"/>
          </a:p>
        </p:txBody>
      </p:sp>
      <p:sp>
        <p:nvSpPr>
          <p:cNvPr id="3" name="Metin kutusu 2"/>
          <p:cNvSpPr txBox="1"/>
          <p:nvPr/>
        </p:nvSpPr>
        <p:spPr>
          <a:xfrm>
            <a:off x="451513" y="2035149"/>
            <a:ext cx="11288972" cy="4188775"/>
          </a:xfrm>
          <a:prstGeom prst="rect">
            <a:avLst/>
          </a:prstGeom>
          <a:noFill/>
        </p:spPr>
        <p:txBody>
          <a:bodyPr wrap="square" rtlCol="0">
            <a:spAutoFit/>
          </a:bodyPr>
          <a:lstStyle/>
          <a:p>
            <a:pPr algn="just">
              <a:lnSpc>
                <a:spcPct val="150000"/>
              </a:lnSpc>
            </a:pPr>
            <a:r>
              <a:rPr lang="tr-TR" sz="2000" dirty="0" smtClean="0"/>
              <a:t>• </a:t>
            </a:r>
            <a:r>
              <a:rPr lang="tr-TR" sz="2000" dirty="0"/>
              <a:t>Sınıfların azaltılması ve yeni öğretmenlerin eğitimi, </a:t>
            </a:r>
          </a:p>
          <a:p>
            <a:pPr algn="just">
              <a:lnSpc>
                <a:spcPct val="150000"/>
              </a:lnSpc>
            </a:pPr>
            <a:r>
              <a:rPr lang="tr-TR" sz="2000" dirty="0"/>
              <a:t>• Yüksek performanslı eğitim liderlerinin tespiti, eğitilmesi ve ödüllendirilmesi, </a:t>
            </a:r>
          </a:p>
          <a:p>
            <a:pPr algn="just">
              <a:lnSpc>
                <a:spcPct val="150000"/>
              </a:lnSpc>
            </a:pPr>
            <a:r>
              <a:rPr lang="tr-TR" sz="2000" dirty="0"/>
              <a:t>• Yükseköğrenimi genişleterek, yeni okul–iş yolları ve yüksek mesleki nitelikler yaratarak zorunlu eğitim sonrasına katılımın arttırılması, </a:t>
            </a:r>
          </a:p>
          <a:p>
            <a:pPr algn="just">
              <a:lnSpc>
                <a:spcPct val="150000"/>
              </a:lnSpc>
            </a:pPr>
            <a:r>
              <a:rPr lang="tr-TR" sz="2000" dirty="0"/>
              <a:t>• Eğitim iş gücünü; esneklik, mesleki gelişim, mesleki uzmanlık ve yardımcı personelin rollerinin belirlenmesi, performans yönetimi konularına önem verecek yönde şekillendirmek, </a:t>
            </a:r>
          </a:p>
          <a:p>
            <a:pPr algn="just">
              <a:lnSpc>
                <a:spcPct val="150000"/>
              </a:lnSpc>
            </a:pPr>
            <a:r>
              <a:rPr lang="tr-TR" sz="2000" dirty="0"/>
              <a:t>• Gençler arasında sivil dayanışma ve vatandaşlık duygusunu geliştirme, </a:t>
            </a:r>
          </a:p>
          <a:p>
            <a:pPr algn="just">
              <a:lnSpc>
                <a:spcPct val="150000"/>
              </a:lnSpc>
            </a:pPr>
            <a:r>
              <a:rPr lang="tr-TR" sz="2000" dirty="0"/>
              <a:t>• Özel ve yoksun sosyal guruplar ve kentsel veya kırsal alanlardaki uç gruplar arasındaki düşük performans ile mücadele etmek.</a:t>
            </a:r>
          </a:p>
        </p:txBody>
      </p:sp>
      <p:sp>
        <p:nvSpPr>
          <p:cNvPr id="8" name="Dikdörtgen 7"/>
          <p:cNvSpPr/>
          <p:nvPr/>
        </p:nvSpPr>
        <p:spPr>
          <a:xfrm>
            <a:off x="2719113" y="612062"/>
            <a:ext cx="6753773"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Eğitimde İnovasyon</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6572145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29</a:t>
            </a:fld>
            <a:endParaRPr lang="tr-TR"/>
          </a:p>
        </p:txBody>
      </p:sp>
      <p:sp>
        <p:nvSpPr>
          <p:cNvPr id="3" name="Metin kutusu 2"/>
          <p:cNvSpPr txBox="1"/>
          <p:nvPr/>
        </p:nvSpPr>
        <p:spPr>
          <a:xfrm>
            <a:off x="451513" y="2591901"/>
            <a:ext cx="11288972" cy="3323987"/>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tr-TR" sz="2000" dirty="0" smtClean="0"/>
              <a:t>Okulların</a:t>
            </a:r>
            <a:r>
              <a:rPr lang="tr-TR" sz="2000" dirty="0"/>
              <a:t>, üniversitelerin, eğitim merkezlerinin yeni müfredat geliştirmesi ürün </a:t>
            </a:r>
            <a:r>
              <a:rPr lang="tr-TR" sz="2000" dirty="0" err="1" smtClean="0"/>
              <a:t>inovasyonuna</a:t>
            </a:r>
            <a:r>
              <a:rPr lang="tr-TR" sz="2000" dirty="0" smtClean="0"/>
              <a:t>,</a:t>
            </a:r>
          </a:p>
          <a:p>
            <a:pPr marL="342900" indent="-342900" algn="just">
              <a:lnSpc>
                <a:spcPct val="150000"/>
              </a:lnSpc>
              <a:buFont typeface="Arial" panose="020B0604020202020204" pitchFamily="34" charset="0"/>
              <a:buChar char="•"/>
            </a:pPr>
            <a:r>
              <a:rPr lang="tr-TR" sz="2000" dirty="0" smtClean="0"/>
              <a:t>e-öğrenme </a:t>
            </a:r>
            <a:r>
              <a:rPr lang="tr-TR" sz="2000" dirty="0"/>
              <a:t>yöntemleri gibi hizmetlerin sunulması süreç </a:t>
            </a:r>
            <a:r>
              <a:rPr lang="tr-TR" sz="2000" dirty="0" err="1"/>
              <a:t>inovasyonuna</a:t>
            </a:r>
            <a:r>
              <a:rPr lang="tr-TR" sz="2000" dirty="0"/>
              <a:t>, </a:t>
            </a:r>
            <a:endParaRPr lang="tr-TR" sz="2000" dirty="0" smtClean="0"/>
          </a:p>
          <a:p>
            <a:pPr marL="342900" indent="-342900" algn="just">
              <a:lnSpc>
                <a:spcPct val="150000"/>
              </a:lnSpc>
              <a:buFont typeface="Arial" panose="020B0604020202020204" pitchFamily="34" charset="0"/>
              <a:buChar char="•"/>
            </a:pPr>
            <a:r>
              <a:rPr lang="tr-TR" sz="2000" dirty="0" smtClean="0"/>
              <a:t>veli </a:t>
            </a:r>
            <a:r>
              <a:rPr lang="tr-TR" sz="2000" dirty="0"/>
              <a:t>ve öğrenciler ile bilgi iletişim teknolojilerine dayalı paylaşımlar yapılması </a:t>
            </a:r>
            <a:r>
              <a:rPr lang="tr-TR" sz="2000" dirty="0" err="1"/>
              <a:t>organizasyonel</a:t>
            </a:r>
            <a:r>
              <a:rPr lang="tr-TR" sz="2000" dirty="0"/>
              <a:t> </a:t>
            </a:r>
            <a:r>
              <a:rPr lang="tr-TR" sz="2000" dirty="0" err="1"/>
              <a:t>inovasyona</a:t>
            </a:r>
            <a:r>
              <a:rPr lang="tr-TR" sz="2000" dirty="0"/>
              <a:t>, </a:t>
            </a:r>
            <a:endParaRPr lang="tr-TR" sz="2000" dirty="0" smtClean="0"/>
          </a:p>
          <a:p>
            <a:pPr marL="342900" indent="-342900" algn="just">
              <a:lnSpc>
                <a:spcPct val="150000"/>
              </a:lnSpc>
              <a:buFont typeface="Arial" panose="020B0604020202020204" pitchFamily="34" charset="0"/>
              <a:buChar char="•"/>
            </a:pPr>
            <a:r>
              <a:rPr lang="tr-TR" sz="2000" dirty="0" smtClean="0"/>
              <a:t>lisansüstü </a:t>
            </a:r>
            <a:r>
              <a:rPr lang="tr-TR" sz="2000" dirty="0"/>
              <a:t>eğitim ya da çeşitli mesleki derslerin ücretlendirilmesi ise pazarlama </a:t>
            </a:r>
            <a:r>
              <a:rPr lang="tr-TR" sz="2000" dirty="0" err="1"/>
              <a:t>inovasyonuna</a:t>
            </a:r>
            <a:r>
              <a:rPr lang="tr-TR" sz="2000" dirty="0"/>
              <a:t> örnek olarak verilebilir (OECD, </a:t>
            </a:r>
            <a:r>
              <a:rPr lang="tr-TR" sz="2000" dirty="0" err="1"/>
              <a:t>Measuring</a:t>
            </a:r>
            <a:r>
              <a:rPr lang="tr-TR" sz="2000" dirty="0"/>
              <a:t>….., 2009, s.5). </a:t>
            </a:r>
          </a:p>
        </p:txBody>
      </p:sp>
      <p:sp>
        <p:nvSpPr>
          <p:cNvPr id="8" name="Dikdörtgen 7"/>
          <p:cNvSpPr/>
          <p:nvPr/>
        </p:nvSpPr>
        <p:spPr>
          <a:xfrm>
            <a:off x="2719113" y="612062"/>
            <a:ext cx="6753773"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Eğitimde İnovasyon</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896527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4494" y="239247"/>
            <a:ext cx="4729180"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Sorun Belirleme ve Empati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3</a:t>
            </a:fld>
            <a:endParaRPr lang="tr-TR"/>
          </a:p>
        </p:txBody>
      </p:sp>
      <p:sp>
        <p:nvSpPr>
          <p:cNvPr id="2" name="Dikdörtgen 1">
            <a:hlinkClick r:id="rId2"/>
          </p:cNvPr>
          <p:cNvSpPr/>
          <p:nvPr/>
        </p:nvSpPr>
        <p:spPr>
          <a:xfrm>
            <a:off x="3595098" y="3396992"/>
            <a:ext cx="5354351" cy="923330"/>
          </a:xfrm>
          <a:prstGeom prst="rect">
            <a:avLst/>
          </a:prstGeom>
          <a:noFill/>
        </p:spPr>
        <p:txBody>
          <a:bodyPr wrap="none" lIns="91440" tIns="45720" rIns="91440" bIns="45720">
            <a:spAutoFit/>
          </a:bodyPr>
          <a:lstStyle/>
          <a:p>
            <a:pPr algn="ctr"/>
            <a:r>
              <a:rPr lang="tr-TR" sz="5400" b="0" cap="none" spc="0" dirty="0" smtClean="0">
                <a:ln w="0"/>
                <a:solidFill>
                  <a:schemeClr val="tx1"/>
                </a:solidFill>
                <a:effectLst>
                  <a:outerShdw blurRad="38100" dist="19050" dir="2700000" algn="tl" rotWithShape="0">
                    <a:schemeClr val="dk1">
                      <a:alpha val="40000"/>
                    </a:schemeClr>
                  </a:outerShdw>
                </a:effectLst>
              </a:rPr>
              <a:t>Bir Fikrin mi var?</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982544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30</a:t>
            </a:fld>
            <a:endParaRPr lang="tr-TR"/>
          </a:p>
        </p:txBody>
      </p:sp>
      <p:sp>
        <p:nvSpPr>
          <p:cNvPr id="3" name="Metin kutusu 2"/>
          <p:cNvSpPr txBox="1"/>
          <p:nvPr/>
        </p:nvSpPr>
        <p:spPr>
          <a:xfrm>
            <a:off x="451513" y="2100640"/>
            <a:ext cx="11288972" cy="4131900"/>
          </a:xfrm>
          <a:prstGeom prst="rect">
            <a:avLst/>
          </a:prstGeom>
          <a:noFill/>
        </p:spPr>
        <p:txBody>
          <a:bodyPr wrap="square" rtlCol="0">
            <a:spAutoFit/>
          </a:bodyPr>
          <a:lstStyle/>
          <a:p>
            <a:pPr algn="just">
              <a:lnSpc>
                <a:spcPct val="150000"/>
              </a:lnSpc>
            </a:pPr>
            <a:r>
              <a:rPr lang="tr-TR" sz="2000" dirty="0"/>
              <a:t>Eğitimde </a:t>
            </a:r>
            <a:r>
              <a:rPr lang="tr-TR" sz="2000" dirty="0" err="1"/>
              <a:t>inovasyonun</a:t>
            </a:r>
            <a:r>
              <a:rPr lang="tr-TR" sz="2000" dirty="0"/>
              <a:t> kaynaklarını ise 3 ana gruba ayırmak mümkündür </a:t>
            </a:r>
            <a:r>
              <a:rPr lang="tr-TR" sz="1100" dirty="0"/>
              <a:t>(</a:t>
            </a:r>
            <a:r>
              <a:rPr lang="tr-TR" sz="1100" dirty="0" err="1"/>
              <a:t>Bentley</a:t>
            </a:r>
            <a:r>
              <a:rPr lang="tr-TR" sz="1100" dirty="0"/>
              <a:t>, 2008, s.223): </a:t>
            </a:r>
            <a:endParaRPr lang="tr-TR" sz="1100" dirty="0" smtClean="0"/>
          </a:p>
          <a:p>
            <a:pPr algn="just">
              <a:lnSpc>
                <a:spcPct val="150000"/>
              </a:lnSpc>
            </a:pPr>
            <a:endParaRPr lang="tr-TR" sz="1100" dirty="0"/>
          </a:p>
          <a:p>
            <a:pPr lvl="1" algn="just">
              <a:lnSpc>
                <a:spcPct val="150000"/>
              </a:lnSpc>
            </a:pPr>
            <a:r>
              <a:rPr lang="tr-TR" dirty="0"/>
              <a:t>• İnovasyon okullar arası rekabetten ya da yarı özel olarak nitelenen politika tedbirleri neticesinde ortaya çıkan rekabetten doğar. </a:t>
            </a:r>
          </a:p>
          <a:p>
            <a:pPr lvl="1" algn="just">
              <a:lnSpc>
                <a:spcPct val="150000"/>
              </a:lnSpc>
            </a:pPr>
            <a:r>
              <a:rPr lang="tr-TR" dirty="0"/>
              <a:t>• İnovasyon, öğretim ve öğrenimle ilgili temel araştırmanın üzerinden doğan yeni bilgiden ortaya çıkar. Örneğin psikoloji ya da bilgi iletişim teknolojilerindeki gelişmeler yeni müfredat, değerlendirme programları geliştirilmesine olanak tanımaktadır. </a:t>
            </a:r>
          </a:p>
          <a:p>
            <a:pPr lvl="1" algn="just">
              <a:lnSpc>
                <a:spcPct val="150000"/>
              </a:lnSpc>
            </a:pPr>
            <a:r>
              <a:rPr lang="tr-TR" dirty="0"/>
              <a:t>• İnovasyon özellikle öğretmen ve öğrenenlerin etkileşiminden ortaya çıkar. Aşağıdan yukarı doğru gerçekleşen bu etkileşim kendine özgü bir sistemdir ve profesyonel değerlendirme dışında genelleştirilmesi mümkün değildir. </a:t>
            </a:r>
          </a:p>
        </p:txBody>
      </p:sp>
      <p:sp>
        <p:nvSpPr>
          <p:cNvPr id="8" name="Dikdörtgen 7"/>
          <p:cNvSpPr/>
          <p:nvPr/>
        </p:nvSpPr>
        <p:spPr>
          <a:xfrm>
            <a:off x="2719113" y="612062"/>
            <a:ext cx="6753773"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Eğitimde İnovasyon</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868016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6288" y="211952"/>
            <a:ext cx="4902304"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Somutlaştırma/</a:t>
            </a:r>
            <a:r>
              <a:rPr lang="tr-TR" sz="2000" b="1" cap="none" spc="50" dirty="0" err="1" smtClean="0">
                <a:ln w="0"/>
                <a:solidFill>
                  <a:schemeClr val="bg2"/>
                </a:solidFill>
                <a:effectLst>
                  <a:innerShdw blurRad="63500" dist="50800" dir="13500000">
                    <a:srgbClr val="000000">
                      <a:alpha val="50000"/>
                    </a:srgbClr>
                  </a:innerShdw>
                </a:effectLst>
              </a:rPr>
              <a:t>Ürünleştirme</a:t>
            </a:r>
            <a:r>
              <a:rPr lang="tr-TR" sz="2000" b="1" cap="none" spc="50" dirty="0" smtClean="0">
                <a:ln w="0"/>
                <a:solidFill>
                  <a:schemeClr val="bg2"/>
                </a:solidFill>
                <a:effectLst>
                  <a:innerShdw blurRad="63500" dist="50800" dir="13500000">
                    <a:srgbClr val="000000">
                      <a:alpha val="50000"/>
                    </a:srgbClr>
                  </a:innerShdw>
                </a:effectLst>
              </a:rPr>
              <a:t>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31</a:t>
            </a:fld>
            <a:endParaRPr lang="tr-TR"/>
          </a:p>
        </p:txBody>
      </p:sp>
      <p:sp>
        <p:nvSpPr>
          <p:cNvPr id="8" name="Dikdörtgen 7"/>
          <p:cNvSpPr/>
          <p:nvPr/>
        </p:nvSpPr>
        <p:spPr>
          <a:xfrm>
            <a:off x="4242772" y="884142"/>
            <a:ext cx="3706464" cy="584775"/>
          </a:xfrm>
          <a:prstGeom prst="rect">
            <a:avLst/>
          </a:prstGeom>
          <a:noFill/>
        </p:spPr>
        <p:txBody>
          <a:bodyPr wrap="none" lIns="91440" tIns="45720" rIns="91440" bIns="45720">
            <a:spAutoFit/>
          </a:bodyPr>
          <a:lstStyle/>
          <a:p>
            <a:pPr algn="ctr"/>
            <a:r>
              <a:rPr lang="tr-TR"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SCAMPER TEKNİĞİ</a:t>
            </a:r>
            <a:endParaRPr lang="tr-TR"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9" name="Metin kutusu 8"/>
          <p:cNvSpPr txBox="1"/>
          <p:nvPr/>
        </p:nvSpPr>
        <p:spPr>
          <a:xfrm>
            <a:off x="2201885" y="2190869"/>
            <a:ext cx="9007523" cy="3970318"/>
          </a:xfrm>
          <a:prstGeom prst="rect">
            <a:avLst/>
          </a:prstGeom>
          <a:noFill/>
        </p:spPr>
        <p:txBody>
          <a:bodyPr wrap="square" rtlCol="0">
            <a:spAutoFit/>
          </a:bodyPr>
          <a:lstStyle/>
          <a:p>
            <a:pPr algn="just">
              <a:lnSpc>
                <a:spcPct val="150000"/>
              </a:lnSpc>
            </a:pPr>
            <a:r>
              <a:rPr lang="tr-TR" sz="2400" dirty="0" smtClean="0"/>
              <a:t>S (</a:t>
            </a:r>
            <a:r>
              <a:rPr lang="tr-TR" sz="2400" dirty="0" err="1" smtClean="0"/>
              <a:t>Substitude</a:t>
            </a:r>
            <a:r>
              <a:rPr lang="tr-TR" sz="2400" dirty="0" smtClean="0"/>
              <a:t>): Yedekle </a:t>
            </a:r>
          </a:p>
          <a:p>
            <a:pPr algn="just">
              <a:lnSpc>
                <a:spcPct val="150000"/>
              </a:lnSpc>
            </a:pPr>
            <a:r>
              <a:rPr lang="tr-TR" sz="2400" dirty="0" smtClean="0"/>
              <a:t>C (</a:t>
            </a:r>
            <a:r>
              <a:rPr lang="tr-TR" sz="2400" dirty="0" err="1" smtClean="0"/>
              <a:t>Combine</a:t>
            </a:r>
            <a:r>
              <a:rPr lang="tr-TR" sz="2400" dirty="0" smtClean="0"/>
              <a:t>): Birleştir</a:t>
            </a:r>
          </a:p>
          <a:p>
            <a:pPr algn="just">
              <a:lnSpc>
                <a:spcPct val="150000"/>
              </a:lnSpc>
            </a:pPr>
            <a:r>
              <a:rPr lang="tr-TR" sz="2400" dirty="0" smtClean="0"/>
              <a:t>A (</a:t>
            </a:r>
            <a:r>
              <a:rPr lang="tr-TR" sz="2400" dirty="0" err="1" smtClean="0"/>
              <a:t>Adapt</a:t>
            </a:r>
            <a:r>
              <a:rPr lang="tr-TR" sz="2400" dirty="0" smtClean="0"/>
              <a:t>): Uyarla</a:t>
            </a:r>
          </a:p>
          <a:p>
            <a:pPr algn="just">
              <a:lnSpc>
                <a:spcPct val="150000"/>
              </a:lnSpc>
            </a:pPr>
            <a:r>
              <a:rPr lang="tr-TR" sz="2400" dirty="0" smtClean="0"/>
              <a:t>M (</a:t>
            </a:r>
            <a:r>
              <a:rPr lang="tr-TR" sz="2400" dirty="0" err="1" smtClean="0"/>
              <a:t>Magnify</a:t>
            </a:r>
            <a:r>
              <a:rPr lang="tr-TR" sz="2400" dirty="0" smtClean="0"/>
              <a:t>/</a:t>
            </a:r>
            <a:r>
              <a:rPr lang="tr-TR" sz="2400" dirty="0" err="1" smtClean="0"/>
              <a:t>Modify</a:t>
            </a:r>
            <a:r>
              <a:rPr lang="tr-TR" sz="2400" dirty="0" smtClean="0"/>
              <a:t>): Büyült/Değiştir</a:t>
            </a:r>
          </a:p>
          <a:p>
            <a:pPr algn="just">
              <a:lnSpc>
                <a:spcPct val="150000"/>
              </a:lnSpc>
            </a:pPr>
            <a:r>
              <a:rPr lang="tr-TR" sz="2400" dirty="0" smtClean="0"/>
              <a:t>P (Put </a:t>
            </a:r>
            <a:r>
              <a:rPr lang="tr-TR" sz="2400" dirty="0" err="1" smtClean="0"/>
              <a:t>to</a:t>
            </a:r>
            <a:r>
              <a:rPr lang="tr-TR" sz="2400" dirty="0" smtClean="0"/>
              <a:t> </a:t>
            </a:r>
            <a:r>
              <a:rPr lang="tr-TR" sz="2400" dirty="0" err="1" smtClean="0"/>
              <a:t>other</a:t>
            </a:r>
            <a:r>
              <a:rPr lang="tr-TR" sz="2400" dirty="0" smtClean="0"/>
              <a:t> </a:t>
            </a:r>
            <a:r>
              <a:rPr lang="tr-TR" sz="2400" dirty="0" err="1" smtClean="0"/>
              <a:t>usage</a:t>
            </a:r>
            <a:r>
              <a:rPr lang="tr-TR" sz="2400" dirty="0" smtClean="0"/>
              <a:t>): Başka amaçlar için kullan</a:t>
            </a:r>
          </a:p>
          <a:p>
            <a:pPr algn="just">
              <a:lnSpc>
                <a:spcPct val="150000"/>
              </a:lnSpc>
            </a:pPr>
            <a:r>
              <a:rPr lang="tr-TR" sz="2400" dirty="0" smtClean="0"/>
              <a:t>E (</a:t>
            </a:r>
            <a:r>
              <a:rPr lang="tr-TR" sz="2400" dirty="0" err="1" smtClean="0"/>
              <a:t>Eliminate</a:t>
            </a:r>
            <a:r>
              <a:rPr lang="tr-TR" sz="2400" dirty="0" smtClean="0"/>
              <a:t>): Yok et</a:t>
            </a:r>
          </a:p>
          <a:p>
            <a:pPr algn="just">
              <a:lnSpc>
                <a:spcPct val="150000"/>
              </a:lnSpc>
            </a:pPr>
            <a:r>
              <a:rPr lang="tr-TR" sz="2400" dirty="0" smtClean="0"/>
              <a:t>R (</a:t>
            </a:r>
            <a:r>
              <a:rPr lang="tr-TR" sz="2400" dirty="0" err="1" smtClean="0"/>
              <a:t>Rearrange</a:t>
            </a:r>
            <a:r>
              <a:rPr lang="tr-TR" sz="2400" dirty="0" smtClean="0"/>
              <a:t>/</a:t>
            </a:r>
            <a:r>
              <a:rPr lang="tr-TR" sz="2400" dirty="0" err="1" smtClean="0"/>
              <a:t>Reverse</a:t>
            </a:r>
            <a:r>
              <a:rPr lang="tr-TR" sz="2400" dirty="0" smtClean="0"/>
              <a:t>): Yeniden düzenle/Ters Çevir</a:t>
            </a:r>
          </a:p>
        </p:txBody>
      </p:sp>
    </p:spTree>
    <p:extLst>
      <p:ext uri="{BB962C8B-B14F-4D97-AF65-F5344CB8AC3E}">
        <p14:creationId xmlns:p14="http://schemas.microsoft.com/office/powerpoint/2010/main" val="20557385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6288" y="211952"/>
            <a:ext cx="4902304"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Somutlaştırma/</a:t>
            </a:r>
            <a:r>
              <a:rPr lang="tr-TR" sz="2000" b="1" cap="none" spc="50" dirty="0" err="1" smtClean="0">
                <a:ln w="0"/>
                <a:solidFill>
                  <a:schemeClr val="bg2"/>
                </a:solidFill>
                <a:effectLst>
                  <a:innerShdw blurRad="63500" dist="50800" dir="13500000">
                    <a:srgbClr val="000000">
                      <a:alpha val="50000"/>
                    </a:srgbClr>
                  </a:innerShdw>
                </a:effectLst>
              </a:rPr>
              <a:t>Ürünleştirme</a:t>
            </a:r>
            <a:r>
              <a:rPr lang="tr-TR" sz="2000" b="1" cap="none" spc="50" dirty="0" smtClean="0">
                <a:ln w="0"/>
                <a:solidFill>
                  <a:schemeClr val="bg2"/>
                </a:solidFill>
                <a:effectLst>
                  <a:innerShdw blurRad="63500" dist="50800" dir="13500000">
                    <a:srgbClr val="000000">
                      <a:alpha val="50000"/>
                    </a:srgbClr>
                  </a:innerShdw>
                </a:effectLst>
              </a:rPr>
              <a:t>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32</a:t>
            </a:fld>
            <a:endParaRPr lang="tr-TR"/>
          </a:p>
        </p:txBody>
      </p:sp>
      <p:sp>
        <p:nvSpPr>
          <p:cNvPr id="8" name="Dikdörtgen 7"/>
          <p:cNvSpPr/>
          <p:nvPr/>
        </p:nvSpPr>
        <p:spPr>
          <a:xfrm>
            <a:off x="4242772" y="884142"/>
            <a:ext cx="3706464" cy="584775"/>
          </a:xfrm>
          <a:prstGeom prst="rect">
            <a:avLst/>
          </a:prstGeom>
          <a:noFill/>
        </p:spPr>
        <p:txBody>
          <a:bodyPr wrap="none" lIns="91440" tIns="45720" rIns="91440" bIns="45720">
            <a:spAutoFit/>
          </a:bodyPr>
          <a:lstStyle/>
          <a:p>
            <a:pPr algn="ctr"/>
            <a:r>
              <a:rPr lang="tr-TR"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SCAMPER TEKNİĞİ</a:t>
            </a:r>
            <a:endParaRPr lang="tr-TR"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9" name="Metin kutusu 8"/>
          <p:cNvSpPr txBox="1"/>
          <p:nvPr/>
        </p:nvSpPr>
        <p:spPr>
          <a:xfrm>
            <a:off x="451517" y="2777723"/>
            <a:ext cx="11288973" cy="2862322"/>
          </a:xfrm>
          <a:prstGeom prst="rect">
            <a:avLst/>
          </a:prstGeom>
          <a:noFill/>
        </p:spPr>
        <p:txBody>
          <a:bodyPr wrap="square" rtlCol="0">
            <a:spAutoFit/>
          </a:bodyPr>
          <a:lstStyle/>
          <a:p>
            <a:pPr marL="800100" lvl="1" indent="-342900" algn="just">
              <a:lnSpc>
                <a:spcPct val="150000"/>
              </a:lnSpc>
              <a:buFont typeface="Arial" panose="020B0604020202020204" pitchFamily="34" charset="0"/>
              <a:buChar char="•"/>
            </a:pPr>
            <a:r>
              <a:rPr lang="tr-TR" sz="2400" dirty="0" smtClean="0"/>
              <a:t>Mevcut olan bir şeye yeni herhangi bir şey ekleme ya da yeni bir şeyle değiştirme fikrine dayanır. </a:t>
            </a:r>
          </a:p>
          <a:p>
            <a:pPr marL="800100" lvl="1" indent="-342900" algn="just">
              <a:lnSpc>
                <a:spcPct val="150000"/>
              </a:lnSpc>
              <a:buFont typeface="Arial" panose="020B0604020202020204" pitchFamily="34" charset="0"/>
              <a:buChar char="•"/>
            </a:pPr>
            <a:r>
              <a:rPr lang="tr-TR" sz="2400" dirty="0" smtClean="0"/>
              <a:t>Düşünmek istediğiniz konuyu seçin ve hangi yeni fikirlerin ve düşüncelerin doğabileceğini görmek için bir kontrol listesi oluşturun.</a:t>
            </a:r>
          </a:p>
          <a:p>
            <a:pPr marL="800100" lvl="1" indent="-342900" algn="just">
              <a:lnSpc>
                <a:spcPct val="150000"/>
              </a:lnSpc>
              <a:buFont typeface="Arial" panose="020B0604020202020204" pitchFamily="34" charset="0"/>
              <a:buChar char="•"/>
            </a:pPr>
            <a:r>
              <a:rPr lang="tr-TR" sz="2400" dirty="0" smtClean="0"/>
              <a:t>SCAMPER Kontrol Listesi’ni uygulayın. </a:t>
            </a:r>
          </a:p>
        </p:txBody>
      </p:sp>
    </p:spTree>
    <p:extLst>
      <p:ext uri="{BB962C8B-B14F-4D97-AF65-F5344CB8AC3E}">
        <p14:creationId xmlns:p14="http://schemas.microsoft.com/office/powerpoint/2010/main" val="2110980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6288" y="211952"/>
            <a:ext cx="4902304"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Somutlaştırma/</a:t>
            </a:r>
            <a:r>
              <a:rPr lang="tr-TR" sz="2000" b="1" cap="none" spc="50" dirty="0" err="1" smtClean="0">
                <a:ln w="0"/>
                <a:solidFill>
                  <a:schemeClr val="bg2"/>
                </a:solidFill>
                <a:effectLst>
                  <a:innerShdw blurRad="63500" dist="50800" dir="13500000">
                    <a:srgbClr val="000000">
                      <a:alpha val="50000"/>
                    </a:srgbClr>
                  </a:innerShdw>
                </a:effectLst>
              </a:rPr>
              <a:t>Ürünleştirme</a:t>
            </a:r>
            <a:r>
              <a:rPr lang="tr-TR" sz="2000" b="1" cap="none" spc="50" dirty="0" smtClean="0">
                <a:ln w="0"/>
                <a:solidFill>
                  <a:schemeClr val="bg2"/>
                </a:solidFill>
                <a:effectLst>
                  <a:innerShdw blurRad="63500" dist="50800" dir="13500000">
                    <a:srgbClr val="000000">
                      <a:alpha val="50000"/>
                    </a:srgbClr>
                  </a:innerShdw>
                </a:effectLst>
              </a:rPr>
              <a:t>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33</a:t>
            </a:fld>
            <a:endParaRPr lang="tr-TR"/>
          </a:p>
        </p:txBody>
      </p:sp>
      <p:sp>
        <p:nvSpPr>
          <p:cNvPr id="8" name="Dikdörtgen 7"/>
          <p:cNvSpPr/>
          <p:nvPr/>
        </p:nvSpPr>
        <p:spPr>
          <a:xfrm>
            <a:off x="3412420" y="884142"/>
            <a:ext cx="5367175" cy="584775"/>
          </a:xfrm>
          <a:prstGeom prst="rect">
            <a:avLst/>
          </a:prstGeom>
          <a:noFill/>
        </p:spPr>
        <p:txBody>
          <a:bodyPr wrap="none" lIns="91440" tIns="45720" rIns="91440" bIns="45720">
            <a:spAutoFit/>
          </a:bodyPr>
          <a:lstStyle/>
          <a:p>
            <a:pPr algn="ctr"/>
            <a:r>
              <a:rPr lang="tr-TR"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SCAMPER KONTROL LİSTESİ</a:t>
            </a:r>
            <a:endParaRPr lang="tr-TR"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9" name="Metin kutusu 8"/>
          <p:cNvSpPr txBox="1"/>
          <p:nvPr/>
        </p:nvSpPr>
        <p:spPr>
          <a:xfrm>
            <a:off x="1872709" y="2436831"/>
            <a:ext cx="9867777" cy="3416320"/>
          </a:xfrm>
          <a:prstGeom prst="rect">
            <a:avLst/>
          </a:prstGeom>
          <a:noFill/>
        </p:spPr>
        <p:txBody>
          <a:bodyPr wrap="square" rtlCol="0">
            <a:spAutoFit/>
          </a:bodyPr>
          <a:lstStyle/>
          <a:p>
            <a:pPr marL="800100" lvl="1" indent="-342900" algn="just">
              <a:buFont typeface="Arial" panose="020B0604020202020204" pitchFamily="34" charset="0"/>
              <a:buChar char="•"/>
            </a:pPr>
            <a:r>
              <a:rPr lang="tr-TR" sz="2400" dirty="0" smtClean="0"/>
              <a:t>Onu başka bir şeyle değiştirebilir miyim?</a:t>
            </a:r>
          </a:p>
          <a:p>
            <a:pPr marL="800100" lvl="1" indent="-342900" algn="just">
              <a:buFont typeface="Arial" panose="020B0604020202020204" pitchFamily="34" charset="0"/>
              <a:buChar char="•"/>
            </a:pPr>
            <a:r>
              <a:rPr lang="tr-TR" sz="2400" dirty="0" smtClean="0"/>
              <a:t>Onu başka bir şeyle birleştirebilir miyim?</a:t>
            </a:r>
          </a:p>
          <a:p>
            <a:pPr marL="800100" lvl="1" indent="-342900" algn="just">
              <a:buFont typeface="Arial" panose="020B0604020202020204" pitchFamily="34" charset="0"/>
              <a:buChar char="•"/>
            </a:pPr>
            <a:r>
              <a:rPr lang="tr-TR" sz="2400" dirty="0" smtClean="0"/>
              <a:t>Konuya göre bir şey uyarlayabilir miyim? </a:t>
            </a:r>
          </a:p>
          <a:p>
            <a:pPr marL="800100" lvl="1" indent="-342900" algn="just">
              <a:buFont typeface="Arial" panose="020B0604020202020204" pitchFamily="34" charset="0"/>
              <a:buChar char="•"/>
            </a:pPr>
            <a:r>
              <a:rPr lang="tr-TR" sz="2400" dirty="0" smtClean="0"/>
              <a:t>Büyütebilir miyim? Ya da bir şey ekleyebilir miyim?</a:t>
            </a:r>
          </a:p>
          <a:p>
            <a:pPr marL="800100" lvl="1" indent="-342900" algn="just">
              <a:buFont typeface="Arial" panose="020B0604020202020204" pitchFamily="34" charset="0"/>
              <a:buChar char="•"/>
            </a:pPr>
            <a:r>
              <a:rPr lang="tr-TR" sz="2400" dirty="0" smtClean="0"/>
              <a:t>Değiştirebilir miyim? Ya da bir kalıba sokabilir miyim? </a:t>
            </a:r>
          </a:p>
          <a:p>
            <a:pPr marL="800100" lvl="1" indent="-342900" algn="just">
              <a:buFont typeface="Arial" panose="020B0604020202020204" pitchFamily="34" charset="0"/>
              <a:buChar char="•"/>
            </a:pPr>
            <a:r>
              <a:rPr lang="tr-TR" sz="2400" dirty="0" smtClean="0"/>
              <a:t>Onu başka bir şeyde kullanılmak üzere değiştirebilir miyim?</a:t>
            </a:r>
          </a:p>
          <a:p>
            <a:pPr marL="800100" lvl="1" indent="-342900" algn="just">
              <a:buFont typeface="Arial" panose="020B0604020202020204" pitchFamily="34" charset="0"/>
              <a:buChar char="•"/>
            </a:pPr>
            <a:r>
              <a:rPr lang="tr-TR" sz="2400" dirty="0" smtClean="0"/>
              <a:t>İçinden bir şeyler çıkarabilir miyim? </a:t>
            </a:r>
          </a:p>
          <a:p>
            <a:pPr marL="800100" lvl="1" indent="-342900" algn="just">
              <a:buFont typeface="Arial" panose="020B0604020202020204" pitchFamily="34" charset="0"/>
              <a:buChar char="•"/>
            </a:pPr>
            <a:r>
              <a:rPr lang="tr-TR" sz="2400" dirty="0" smtClean="0"/>
              <a:t>Tekrar düzenleyebilir miyim?</a:t>
            </a:r>
          </a:p>
          <a:p>
            <a:pPr marL="800100" lvl="1" indent="-342900" algn="just">
              <a:buFont typeface="Arial" panose="020B0604020202020204" pitchFamily="34" charset="0"/>
              <a:buChar char="•"/>
            </a:pPr>
            <a:r>
              <a:rPr lang="tr-TR" sz="2400" dirty="0" smtClean="0"/>
              <a:t>Ters çevirdiğimde nasıl görünür? </a:t>
            </a:r>
          </a:p>
        </p:txBody>
      </p:sp>
    </p:spTree>
    <p:extLst>
      <p:ext uri="{BB962C8B-B14F-4D97-AF65-F5344CB8AC3E}">
        <p14:creationId xmlns:p14="http://schemas.microsoft.com/office/powerpoint/2010/main" val="1494302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6288" y="211952"/>
            <a:ext cx="4902304"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Somutlaştırma/</a:t>
            </a:r>
            <a:r>
              <a:rPr lang="tr-TR" sz="2000" b="1" cap="none" spc="50" dirty="0" err="1" smtClean="0">
                <a:ln w="0"/>
                <a:solidFill>
                  <a:schemeClr val="bg2"/>
                </a:solidFill>
                <a:effectLst>
                  <a:innerShdw blurRad="63500" dist="50800" dir="13500000">
                    <a:srgbClr val="000000">
                      <a:alpha val="50000"/>
                    </a:srgbClr>
                  </a:innerShdw>
                </a:effectLst>
              </a:rPr>
              <a:t>Ürünleştirme</a:t>
            </a:r>
            <a:r>
              <a:rPr lang="tr-TR" sz="2000" b="1" cap="none" spc="50" dirty="0" smtClean="0">
                <a:ln w="0"/>
                <a:solidFill>
                  <a:schemeClr val="bg2"/>
                </a:solidFill>
                <a:effectLst>
                  <a:innerShdw blurRad="63500" dist="50800" dir="13500000">
                    <a:srgbClr val="000000">
                      <a:alpha val="50000"/>
                    </a:srgbClr>
                  </a:innerShdw>
                </a:effectLst>
              </a:rPr>
              <a:t>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dirty="0" smtClean="0"/>
              <a:t>Yaratıcılık ve İnovasyon Eğitimi - Serkan Keleşoğlu</a:t>
            </a:r>
            <a:endParaRPr lang="tr-TR" dirty="0"/>
          </a:p>
        </p:txBody>
      </p:sp>
      <p:sp>
        <p:nvSpPr>
          <p:cNvPr id="7" name="Slayt Numarası Yer Tutucusu 6"/>
          <p:cNvSpPr>
            <a:spLocks noGrp="1"/>
          </p:cNvSpPr>
          <p:nvPr>
            <p:ph type="sldNum" sz="quarter" idx="12"/>
          </p:nvPr>
        </p:nvSpPr>
        <p:spPr/>
        <p:txBody>
          <a:bodyPr/>
          <a:lstStyle/>
          <a:p>
            <a:fld id="{E20C14AE-E8E8-4F8B-96ED-20548CC4AA48}" type="slidenum">
              <a:rPr lang="tr-TR" smtClean="0"/>
              <a:t>34</a:t>
            </a:fld>
            <a:endParaRPr lang="tr-TR"/>
          </a:p>
        </p:txBody>
      </p:sp>
      <p:sp>
        <p:nvSpPr>
          <p:cNvPr id="8" name="Dikdörtgen 7"/>
          <p:cNvSpPr/>
          <p:nvPr/>
        </p:nvSpPr>
        <p:spPr>
          <a:xfrm>
            <a:off x="3230486" y="884142"/>
            <a:ext cx="5731057" cy="584775"/>
          </a:xfrm>
          <a:prstGeom prst="rect">
            <a:avLst/>
          </a:prstGeom>
          <a:noFill/>
        </p:spPr>
        <p:txBody>
          <a:bodyPr wrap="none" lIns="91440" tIns="45720" rIns="91440" bIns="45720">
            <a:spAutoFit/>
          </a:bodyPr>
          <a:lstStyle/>
          <a:p>
            <a:pPr algn="ctr"/>
            <a:r>
              <a:rPr lang="tr-TR" sz="32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Başka Bir Şeyle Değiştirmek </a:t>
            </a:r>
            <a:endParaRPr lang="tr-TR"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9" name="Metin kutusu 8"/>
          <p:cNvSpPr txBox="1"/>
          <p:nvPr/>
        </p:nvSpPr>
        <p:spPr>
          <a:xfrm>
            <a:off x="451514" y="2126382"/>
            <a:ext cx="11288972" cy="3785652"/>
          </a:xfrm>
          <a:prstGeom prst="rect">
            <a:avLst/>
          </a:prstGeom>
          <a:noFill/>
        </p:spPr>
        <p:txBody>
          <a:bodyPr wrap="square" rtlCol="0">
            <a:spAutoFit/>
          </a:bodyPr>
          <a:lstStyle/>
          <a:p>
            <a:pPr marL="800100" lvl="1" indent="-342900" algn="just">
              <a:buFont typeface="Arial" panose="020B0604020202020204" pitchFamily="34" charset="0"/>
              <a:buChar char="•"/>
            </a:pPr>
            <a:r>
              <a:rPr lang="tr-TR" sz="2400" dirty="0" smtClean="0"/>
              <a:t>Bilim adamı Paul </a:t>
            </a:r>
            <a:r>
              <a:rPr lang="tr-TR" sz="2400" dirty="0" err="1" smtClean="0"/>
              <a:t>Ehrlich</a:t>
            </a:r>
            <a:r>
              <a:rPr lang="tr-TR" sz="2400" dirty="0" smtClean="0"/>
              <a:t> laboratuvar faresinin damarlarını renklendirmek için doğru boyayı buluncaya dek bir rengi başka bir rengin yerine kullandı.</a:t>
            </a:r>
          </a:p>
          <a:p>
            <a:pPr marL="1714500" lvl="3" indent="-342900" algn="just">
              <a:buFont typeface="Arial" panose="020B0604020202020204" pitchFamily="34" charset="0"/>
              <a:buChar char="•"/>
            </a:pPr>
            <a:endParaRPr lang="tr-TR" sz="2400" dirty="0"/>
          </a:p>
          <a:p>
            <a:pPr marL="1714500" lvl="3" indent="-342900" algn="just">
              <a:buFont typeface="Arial" panose="020B0604020202020204" pitchFamily="34" charset="0"/>
              <a:buChar char="•"/>
            </a:pPr>
            <a:r>
              <a:rPr lang="tr-TR" sz="2400" dirty="0" smtClean="0"/>
              <a:t>Onu başka bir şeyle değiştirebilir miyim? </a:t>
            </a:r>
          </a:p>
          <a:p>
            <a:pPr marL="1714500" lvl="3" indent="-342900" algn="just">
              <a:buFont typeface="Arial" panose="020B0604020202020204" pitchFamily="34" charset="0"/>
              <a:buChar char="•"/>
            </a:pPr>
            <a:r>
              <a:rPr lang="tr-TR" sz="2400" dirty="0" smtClean="0"/>
              <a:t>Kurallar değişebilir mi?</a:t>
            </a:r>
          </a:p>
          <a:p>
            <a:pPr marL="1714500" lvl="3" indent="-342900" algn="just">
              <a:buFont typeface="Arial" panose="020B0604020202020204" pitchFamily="34" charset="0"/>
              <a:buChar char="•"/>
            </a:pPr>
            <a:r>
              <a:rPr lang="tr-TR" sz="2400" dirty="0" smtClean="0"/>
              <a:t>Başka bir içerik? Başka bir malzeme?</a:t>
            </a:r>
          </a:p>
          <a:p>
            <a:pPr marL="1714500" lvl="3" indent="-342900" algn="just">
              <a:buFont typeface="Arial" panose="020B0604020202020204" pitchFamily="34" charset="0"/>
              <a:buChar char="•"/>
            </a:pPr>
            <a:r>
              <a:rPr lang="tr-TR" sz="2400" dirty="0" smtClean="0"/>
              <a:t>Başka bir güç? Başka bir yer?</a:t>
            </a:r>
          </a:p>
          <a:p>
            <a:pPr marL="1714500" lvl="3" indent="-342900" algn="just">
              <a:buFont typeface="Arial" panose="020B0604020202020204" pitchFamily="34" charset="0"/>
              <a:buChar char="•"/>
            </a:pPr>
            <a:r>
              <a:rPr lang="tr-TR" sz="2400" dirty="0" smtClean="0"/>
              <a:t>Başka bir yöntem?</a:t>
            </a:r>
          </a:p>
          <a:p>
            <a:pPr marL="1714500" lvl="3" indent="-342900" algn="just">
              <a:buFont typeface="Arial" panose="020B0604020202020204" pitchFamily="34" charset="0"/>
              <a:buChar char="•"/>
            </a:pPr>
            <a:r>
              <a:rPr lang="tr-TR" sz="2400" dirty="0" smtClean="0"/>
              <a:t>Başka ne olabilir? Bunun yerine başka hangi parça olabilir?  </a:t>
            </a:r>
          </a:p>
        </p:txBody>
      </p:sp>
    </p:spTree>
    <p:extLst>
      <p:ext uri="{BB962C8B-B14F-4D97-AF65-F5344CB8AC3E}">
        <p14:creationId xmlns:p14="http://schemas.microsoft.com/office/powerpoint/2010/main" val="3497882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4494" y="239247"/>
            <a:ext cx="4729180"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Sorun Belirleme ve Empati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4</a:t>
            </a:fld>
            <a:endParaRPr lang="tr-TR"/>
          </a:p>
        </p:txBody>
      </p:sp>
      <p:sp>
        <p:nvSpPr>
          <p:cNvPr id="2" name="Dikdörtgen 1">
            <a:hlinkClick r:id="rId2"/>
          </p:cNvPr>
          <p:cNvSpPr/>
          <p:nvPr/>
        </p:nvSpPr>
        <p:spPr>
          <a:xfrm>
            <a:off x="1693938" y="3396992"/>
            <a:ext cx="9156674" cy="923330"/>
          </a:xfrm>
          <a:prstGeom prst="rect">
            <a:avLst/>
          </a:prstGeom>
          <a:noFill/>
        </p:spPr>
        <p:txBody>
          <a:bodyPr wrap="none" lIns="91440" tIns="45720" rIns="91440" bIns="45720">
            <a:spAutoFit/>
          </a:bodyPr>
          <a:lstStyle/>
          <a:p>
            <a:pPr algn="ctr"/>
            <a:r>
              <a:rPr lang="tr-TR" sz="5400" b="0" cap="none" spc="0" dirty="0" smtClean="0">
                <a:ln w="0"/>
                <a:solidFill>
                  <a:schemeClr val="tx1"/>
                </a:solidFill>
                <a:effectLst>
                  <a:outerShdw blurRad="38100" dist="19050" dir="2700000" algn="tl" rotWithShape="0">
                    <a:schemeClr val="dk1">
                      <a:alpha val="40000"/>
                    </a:schemeClr>
                  </a:outerShdw>
                </a:effectLst>
              </a:rPr>
              <a:t>Sizin hiç «1 Fikriniz oldu mu?</a:t>
            </a:r>
            <a:endParaRPr lang="tr-T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240547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5</a:t>
            </a:fld>
            <a:endParaRPr lang="tr-TR"/>
          </a:p>
        </p:txBody>
      </p:sp>
      <p:sp>
        <p:nvSpPr>
          <p:cNvPr id="3" name="Metin kutusu 2"/>
          <p:cNvSpPr txBox="1"/>
          <p:nvPr/>
        </p:nvSpPr>
        <p:spPr>
          <a:xfrm>
            <a:off x="451514" y="2715904"/>
            <a:ext cx="11288972" cy="2342116"/>
          </a:xfrm>
          <a:prstGeom prst="rect">
            <a:avLst/>
          </a:prstGeom>
          <a:noFill/>
        </p:spPr>
        <p:txBody>
          <a:bodyPr wrap="square" rtlCol="0">
            <a:spAutoFit/>
          </a:bodyPr>
          <a:lstStyle/>
          <a:p>
            <a:pPr algn="just">
              <a:lnSpc>
                <a:spcPct val="150000"/>
              </a:lnSpc>
            </a:pPr>
            <a:r>
              <a:rPr lang="tr-TR" sz="2000" dirty="0"/>
              <a:t>İnovasyon, Latince bir sözcük olan </a:t>
            </a:r>
            <a:r>
              <a:rPr lang="tr-TR" sz="2000" i="1" dirty="0" err="1"/>
              <a:t>innovatus</a:t>
            </a:r>
            <a:r>
              <a:rPr lang="tr-TR" sz="2000" dirty="0" err="1"/>
              <a:t>’tan</a:t>
            </a:r>
            <a:r>
              <a:rPr lang="tr-TR" sz="2000" dirty="0"/>
              <a:t> türemiştir. "Toplumsal, kültürel ve idari ortamda yeni yöntemlerin kullanılmaya başlanması" anlamındadır. İnovasyon, geniş bir alanı kapsadığından farklı anlamlar yüklenebilmektedir. Türk Dil Kurumu sözlüğünde </a:t>
            </a:r>
            <a:r>
              <a:rPr lang="tr-TR" sz="2000" dirty="0" err="1"/>
              <a:t>inovasyon</a:t>
            </a:r>
            <a:r>
              <a:rPr lang="tr-TR" sz="2000" dirty="0"/>
              <a:t>, </a:t>
            </a:r>
            <a:r>
              <a:rPr lang="tr-TR" sz="2000" dirty="0" err="1"/>
              <a:t>yenileşim</a:t>
            </a:r>
            <a:r>
              <a:rPr lang="tr-TR" sz="2000" dirty="0"/>
              <a:t> olarak geçmektedir (TDK, 2011, </a:t>
            </a:r>
            <a:r>
              <a:rPr lang="tr-TR" sz="2000" i="1" dirty="0"/>
              <a:t>www.tdk.gov.tr</a:t>
            </a:r>
            <a:r>
              <a:rPr lang="tr-TR" sz="2000" dirty="0"/>
              <a:t>). Oxford sözlüğünde ise </a:t>
            </a:r>
            <a:r>
              <a:rPr lang="tr-TR" sz="2000" dirty="0" err="1"/>
              <a:t>inovasyon</a:t>
            </a:r>
            <a:r>
              <a:rPr lang="tr-TR" sz="2000" dirty="0"/>
              <a:t> yeni metot, fikir ya da ürün olarak geçmektedir. </a:t>
            </a:r>
          </a:p>
        </p:txBody>
      </p:sp>
      <p:sp>
        <p:nvSpPr>
          <p:cNvPr id="8" name="Dikdörtgen 7"/>
          <p:cNvSpPr/>
          <p:nvPr/>
        </p:nvSpPr>
        <p:spPr>
          <a:xfrm>
            <a:off x="3079789" y="809232"/>
            <a:ext cx="6032421"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Nedir?</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188517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6</a:t>
            </a:fld>
            <a:endParaRPr lang="tr-TR"/>
          </a:p>
        </p:txBody>
      </p:sp>
      <p:sp>
        <p:nvSpPr>
          <p:cNvPr id="3" name="Metin kutusu 2"/>
          <p:cNvSpPr txBox="1"/>
          <p:nvPr/>
        </p:nvSpPr>
        <p:spPr>
          <a:xfrm>
            <a:off x="451514" y="2314251"/>
            <a:ext cx="11288972" cy="3727111"/>
          </a:xfrm>
          <a:prstGeom prst="rect">
            <a:avLst/>
          </a:prstGeom>
          <a:noFill/>
        </p:spPr>
        <p:txBody>
          <a:bodyPr wrap="square" rtlCol="0">
            <a:spAutoFit/>
          </a:bodyPr>
          <a:lstStyle/>
          <a:p>
            <a:pPr algn="just">
              <a:lnSpc>
                <a:spcPct val="150000"/>
              </a:lnSpc>
            </a:pPr>
            <a:r>
              <a:rPr lang="tr-TR" sz="2000" dirty="0" smtClean="0"/>
              <a:t>“</a:t>
            </a:r>
            <a:r>
              <a:rPr lang="tr-TR" sz="2000" dirty="0"/>
              <a:t>Tüketicilerin daha önce alışkın olmadığı yeni bir ürünün ya da bir ürünün yeni bir halinin piyasaya tanıtımı, bilimsel yeni bir buluşla ortaya çıkan ve bir malı ticari olarak yeni bir yolla tutabilerek var olabilen yeni bir üretim metodunun tanıtımı, daha önce, söz konusu ülkede, bu sektörde daha önce hiç girilmemiş ve daha önce var olmayan yeni bir piyasanın açılması, daha önce var olmayan yeni bir hammadde ya da yarı-ürün kaynağının piyasaya tanıtımı, yeni bir tekelci pozisyonunun yaratılması ya da bir tekelci pozisyonunun bozulması gibi, herhangi bir sektörde, bir yeni bir örgütün icra edilmesi” (</a:t>
            </a:r>
            <a:r>
              <a:rPr lang="tr-TR" sz="2000" dirty="0" err="1"/>
              <a:t>Schumpeter</a:t>
            </a:r>
            <a:r>
              <a:rPr lang="tr-TR" sz="2000" dirty="0"/>
              <a:t>, 1934, </a:t>
            </a:r>
            <a:r>
              <a:rPr lang="tr-TR" sz="2000" dirty="0" smtClean="0"/>
              <a:t>s.66, </a:t>
            </a:r>
            <a:r>
              <a:rPr lang="tr-TR" sz="2000" dirty="0" err="1" smtClean="0"/>
              <a:t>Akt</a:t>
            </a:r>
            <a:r>
              <a:rPr lang="tr-TR" sz="2000" dirty="0" smtClean="0"/>
              <a:t>: ). </a:t>
            </a:r>
            <a:endParaRPr lang="tr-TR" sz="2000" dirty="0"/>
          </a:p>
        </p:txBody>
      </p:sp>
      <p:sp>
        <p:nvSpPr>
          <p:cNvPr id="8" name="Dikdörtgen 7"/>
          <p:cNvSpPr/>
          <p:nvPr/>
        </p:nvSpPr>
        <p:spPr>
          <a:xfrm>
            <a:off x="3079789" y="809232"/>
            <a:ext cx="6032421"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Nedir?</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8856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7</a:t>
            </a:fld>
            <a:endParaRPr lang="tr-TR"/>
          </a:p>
        </p:txBody>
      </p:sp>
      <p:sp>
        <p:nvSpPr>
          <p:cNvPr id="3" name="Metin kutusu 2"/>
          <p:cNvSpPr txBox="1"/>
          <p:nvPr/>
        </p:nvSpPr>
        <p:spPr>
          <a:xfrm>
            <a:off x="451514" y="2819218"/>
            <a:ext cx="11288972" cy="1880451"/>
          </a:xfrm>
          <a:prstGeom prst="rect">
            <a:avLst/>
          </a:prstGeom>
          <a:noFill/>
        </p:spPr>
        <p:txBody>
          <a:bodyPr wrap="square" rtlCol="0">
            <a:spAutoFit/>
          </a:bodyPr>
          <a:lstStyle/>
          <a:p>
            <a:pPr algn="just">
              <a:lnSpc>
                <a:spcPct val="150000"/>
              </a:lnSpc>
            </a:pPr>
            <a:r>
              <a:rPr lang="tr-TR" sz="2000" dirty="0"/>
              <a:t>Oslo Kılavuzunda (OECD, Oslo Kılavuzu, 2005, s.50) </a:t>
            </a:r>
            <a:r>
              <a:rPr lang="tr-TR" sz="2000" dirty="0" err="1"/>
              <a:t>inovasyon</a:t>
            </a:r>
            <a:r>
              <a:rPr lang="tr-TR" sz="2000" dirty="0"/>
              <a:t> şöyle tanımlanır; “Bir </a:t>
            </a:r>
            <a:r>
              <a:rPr lang="tr-TR" sz="2000" b="1" dirty="0"/>
              <a:t>y</a:t>
            </a:r>
            <a:r>
              <a:rPr lang="tr-TR" sz="2000" dirty="0"/>
              <a:t>enilik, işletme içi uygulamalarda, işyeri organizasyonunda veya dış ilişkilerde yeni veya önemli derecede iyileştirilmiş bir ürün (mal veya hizmet), veya süreç, yeni bir pazarlama yöntemi ya da yeni bir </a:t>
            </a:r>
            <a:r>
              <a:rPr lang="tr-TR" sz="2000" dirty="0" err="1"/>
              <a:t>organizasyonel</a:t>
            </a:r>
            <a:r>
              <a:rPr lang="tr-TR" sz="2000" dirty="0"/>
              <a:t> yöntemin gerçekleştirilmesidir”. </a:t>
            </a:r>
          </a:p>
        </p:txBody>
      </p:sp>
      <p:sp>
        <p:nvSpPr>
          <p:cNvPr id="8" name="Dikdörtgen 7"/>
          <p:cNvSpPr/>
          <p:nvPr/>
        </p:nvSpPr>
        <p:spPr>
          <a:xfrm>
            <a:off x="3079789" y="809232"/>
            <a:ext cx="6032421"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Nedir?</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254778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8</a:t>
            </a:fld>
            <a:endParaRPr lang="tr-TR"/>
          </a:p>
        </p:txBody>
      </p:sp>
      <p:sp>
        <p:nvSpPr>
          <p:cNvPr id="3" name="Metin kutusu 2"/>
          <p:cNvSpPr txBox="1"/>
          <p:nvPr/>
        </p:nvSpPr>
        <p:spPr>
          <a:xfrm>
            <a:off x="451514" y="2860162"/>
            <a:ext cx="11288972" cy="1880451"/>
          </a:xfrm>
          <a:prstGeom prst="rect">
            <a:avLst/>
          </a:prstGeom>
          <a:noFill/>
        </p:spPr>
        <p:txBody>
          <a:bodyPr wrap="square" rtlCol="0">
            <a:spAutoFit/>
          </a:bodyPr>
          <a:lstStyle/>
          <a:p>
            <a:pPr algn="just">
              <a:lnSpc>
                <a:spcPct val="150000"/>
              </a:lnSpc>
            </a:pPr>
            <a:r>
              <a:rPr lang="tr-TR" sz="2000" dirty="0"/>
              <a:t>Peter F. </a:t>
            </a:r>
            <a:r>
              <a:rPr lang="tr-TR" sz="2000" dirty="0" err="1"/>
              <a:t>Drucker</a:t>
            </a:r>
            <a:r>
              <a:rPr lang="tr-TR" sz="2000" dirty="0"/>
              <a:t>, </a:t>
            </a:r>
            <a:r>
              <a:rPr lang="tr-TR" sz="2000" dirty="0" err="1"/>
              <a:t>inovasyonu</a:t>
            </a:r>
            <a:r>
              <a:rPr lang="tr-TR" sz="2000" dirty="0"/>
              <a:t> “yeni, gelişken yetenekler veya artan kullanışlılıkla donatılma süreci” olarak tanımlar. Ona göre </a:t>
            </a:r>
            <a:r>
              <a:rPr lang="tr-TR" sz="2000" dirty="0" err="1"/>
              <a:t>inovasyon</a:t>
            </a:r>
            <a:r>
              <a:rPr lang="tr-TR" sz="2000" dirty="0"/>
              <a:t>, pazara yönelik olmalıdır; eğer ürüne yönelik olarak kalırsa yaratması gereken faydaları ortaya koyamayan bir “teknolojik mucize” olmaktan öteye gidemez (TÜSİAD, 2008, s.25). </a:t>
            </a:r>
          </a:p>
        </p:txBody>
      </p:sp>
      <p:sp>
        <p:nvSpPr>
          <p:cNvPr id="8" name="Dikdörtgen 7"/>
          <p:cNvSpPr/>
          <p:nvPr/>
        </p:nvSpPr>
        <p:spPr>
          <a:xfrm>
            <a:off x="3079789" y="809232"/>
            <a:ext cx="6032421"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Nedir?</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605317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1514" y="211952"/>
            <a:ext cx="3201518" cy="400110"/>
          </a:xfrm>
          <a:prstGeom prst="rect">
            <a:avLst/>
          </a:prstGeom>
          <a:noFill/>
        </p:spPr>
        <p:txBody>
          <a:bodyPr wrap="none" lIns="91440" tIns="45720" rIns="91440" bIns="45720">
            <a:spAutoFit/>
          </a:bodyPr>
          <a:lstStyle/>
          <a:p>
            <a:pPr algn="ctr"/>
            <a:r>
              <a:rPr lang="tr-TR" sz="2000" b="1" cap="none" spc="50" dirty="0" smtClean="0">
                <a:ln w="0"/>
                <a:solidFill>
                  <a:schemeClr val="bg2"/>
                </a:solidFill>
                <a:effectLst>
                  <a:innerShdw blurRad="63500" dist="50800" dir="13500000">
                    <a:srgbClr val="000000">
                      <a:alpha val="50000"/>
                    </a:srgbClr>
                  </a:innerShdw>
                </a:effectLst>
              </a:rPr>
              <a:t>Bilgi Paylaşımı Aşaması</a:t>
            </a:r>
            <a:endParaRPr lang="tr-TR" sz="2000" b="1" cap="none" spc="50" dirty="0">
              <a:ln w="0"/>
              <a:solidFill>
                <a:schemeClr val="bg2"/>
              </a:solidFill>
              <a:effectLst>
                <a:innerShdw blurRad="63500" dist="50800" dir="13500000">
                  <a:srgbClr val="000000">
                    <a:alpha val="50000"/>
                  </a:srgbClr>
                </a:innerShdw>
              </a:effectLst>
            </a:endParaRPr>
          </a:p>
        </p:txBody>
      </p:sp>
      <p:sp>
        <p:nvSpPr>
          <p:cNvPr id="5" name="Veri Yer Tutucusu 4"/>
          <p:cNvSpPr>
            <a:spLocks noGrp="1"/>
          </p:cNvSpPr>
          <p:nvPr>
            <p:ph type="dt" sz="half" idx="10"/>
          </p:nvPr>
        </p:nvSpPr>
        <p:spPr/>
        <p:txBody>
          <a:bodyPr/>
          <a:lstStyle/>
          <a:p>
            <a:fld id="{C32D4AF2-FF53-4AA2-A3A9-A734E1356052}" type="datetime1">
              <a:rPr lang="tr-TR" smtClean="0"/>
              <a:t>23.01.2018</a:t>
            </a:fld>
            <a:endParaRPr lang="tr-TR"/>
          </a:p>
        </p:txBody>
      </p:sp>
      <p:sp>
        <p:nvSpPr>
          <p:cNvPr id="6" name="Altbilgi Yer Tutucusu 5"/>
          <p:cNvSpPr>
            <a:spLocks noGrp="1"/>
          </p:cNvSpPr>
          <p:nvPr>
            <p:ph type="ftr" sz="quarter" idx="11"/>
          </p:nvPr>
        </p:nvSpPr>
        <p:spPr/>
        <p:txBody>
          <a:bodyPr/>
          <a:lstStyle/>
          <a:p>
            <a:r>
              <a:rPr lang="tr-TR" smtClean="0"/>
              <a:t>Yaratıcılık ve İnovasyon Eğitimi - Serkan Keleşoğlu</a:t>
            </a:r>
            <a:endParaRPr lang="tr-TR"/>
          </a:p>
        </p:txBody>
      </p:sp>
      <p:sp>
        <p:nvSpPr>
          <p:cNvPr id="7" name="Slayt Numarası Yer Tutucusu 6"/>
          <p:cNvSpPr>
            <a:spLocks noGrp="1"/>
          </p:cNvSpPr>
          <p:nvPr>
            <p:ph type="sldNum" sz="quarter" idx="12"/>
          </p:nvPr>
        </p:nvSpPr>
        <p:spPr/>
        <p:txBody>
          <a:bodyPr/>
          <a:lstStyle/>
          <a:p>
            <a:fld id="{E20C14AE-E8E8-4F8B-96ED-20548CC4AA48}" type="slidenum">
              <a:rPr lang="tr-TR" smtClean="0"/>
              <a:t>9</a:t>
            </a:fld>
            <a:endParaRPr lang="tr-TR"/>
          </a:p>
        </p:txBody>
      </p:sp>
      <p:sp>
        <p:nvSpPr>
          <p:cNvPr id="3" name="Metin kutusu 2"/>
          <p:cNvSpPr txBox="1"/>
          <p:nvPr/>
        </p:nvSpPr>
        <p:spPr>
          <a:xfrm>
            <a:off x="451514" y="2529164"/>
            <a:ext cx="11288972" cy="3116238"/>
          </a:xfrm>
          <a:prstGeom prst="rect">
            <a:avLst/>
          </a:prstGeom>
          <a:noFill/>
        </p:spPr>
        <p:txBody>
          <a:bodyPr wrap="square" rtlCol="0">
            <a:spAutoFit/>
          </a:bodyPr>
          <a:lstStyle/>
          <a:p>
            <a:pPr algn="just">
              <a:lnSpc>
                <a:spcPct val="150000"/>
              </a:lnSpc>
            </a:pPr>
            <a:r>
              <a:rPr lang="tr-TR" sz="2000" dirty="0" err="1"/>
              <a:t>Schumpeter</a:t>
            </a:r>
            <a:r>
              <a:rPr lang="tr-TR" sz="2000" dirty="0"/>
              <a:t> 5 çeşit </a:t>
            </a:r>
            <a:r>
              <a:rPr lang="tr-TR" sz="2000" dirty="0" err="1"/>
              <a:t>inovasyondan</a:t>
            </a:r>
            <a:r>
              <a:rPr lang="tr-TR" sz="2000" dirty="0"/>
              <a:t> oluşan bir liste önermektedir. </a:t>
            </a:r>
            <a:r>
              <a:rPr lang="tr-TR" sz="2000" dirty="0" smtClean="0"/>
              <a:t>Bunlar</a:t>
            </a:r>
            <a:r>
              <a:rPr lang="tr-TR" sz="2000" dirty="0"/>
              <a:t>; </a:t>
            </a:r>
            <a:endParaRPr lang="tr-TR" sz="2000" dirty="0" smtClean="0"/>
          </a:p>
          <a:p>
            <a:pPr marL="800100" lvl="1" indent="-342900" algn="just">
              <a:lnSpc>
                <a:spcPct val="150000"/>
              </a:lnSpc>
              <a:buFont typeface="Arial" panose="020B0604020202020204" pitchFamily="34" charset="0"/>
              <a:buChar char="•"/>
            </a:pPr>
            <a:r>
              <a:rPr lang="tr-TR" sz="2000" i="1" dirty="0" smtClean="0"/>
              <a:t>yeni </a:t>
            </a:r>
            <a:r>
              <a:rPr lang="tr-TR" sz="2000" i="1" dirty="0"/>
              <a:t>ürünlerin girişi</a:t>
            </a:r>
            <a:r>
              <a:rPr lang="tr-TR" sz="2000" dirty="0"/>
              <a:t>, </a:t>
            </a:r>
            <a:endParaRPr lang="tr-TR" sz="2000" dirty="0" smtClean="0"/>
          </a:p>
          <a:p>
            <a:pPr marL="800100" lvl="1" indent="-342900" algn="just">
              <a:lnSpc>
                <a:spcPct val="150000"/>
              </a:lnSpc>
              <a:buFont typeface="Arial" panose="020B0604020202020204" pitchFamily="34" charset="0"/>
              <a:buChar char="•"/>
            </a:pPr>
            <a:r>
              <a:rPr lang="tr-TR" sz="2000" i="1" dirty="0" smtClean="0"/>
              <a:t>yeni </a:t>
            </a:r>
            <a:r>
              <a:rPr lang="tr-TR" sz="2000" i="1" dirty="0"/>
              <a:t>üretim yöntemlerinin girişi, </a:t>
            </a:r>
            <a:endParaRPr lang="tr-TR" sz="2000" i="1" dirty="0" smtClean="0"/>
          </a:p>
          <a:p>
            <a:pPr marL="800100" lvl="1" indent="-342900" algn="just">
              <a:lnSpc>
                <a:spcPct val="150000"/>
              </a:lnSpc>
              <a:buFont typeface="Arial" panose="020B0604020202020204" pitchFamily="34" charset="0"/>
              <a:buChar char="•"/>
            </a:pPr>
            <a:r>
              <a:rPr lang="tr-TR" sz="2000" i="1" dirty="0" smtClean="0"/>
              <a:t>yeni </a:t>
            </a:r>
            <a:r>
              <a:rPr lang="tr-TR" sz="2000" i="1" dirty="0"/>
              <a:t>pazarların açılması, </a:t>
            </a:r>
            <a:endParaRPr lang="tr-TR" sz="2000" i="1" dirty="0" smtClean="0"/>
          </a:p>
          <a:p>
            <a:pPr marL="800100" lvl="1" indent="-342900" algn="just">
              <a:lnSpc>
                <a:spcPct val="150000"/>
              </a:lnSpc>
              <a:buFont typeface="Arial" panose="020B0604020202020204" pitchFamily="34" charset="0"/>
              <a:buChar char="•"/>
            </a:pPr>
            <a:r>
              <a:rPr lang="tr-TR" sz="2000" i="1" dirty="0" smtClean="0"/>
              <a:t>hammaddeler </a:t>
            </a:r>
            <a:r>
              <a:rPr lang="tr-TR" sz="2000" i="1" dirty="0"/>
              <a:t>ve diğer girdiler için yeni tedarik kaynaklarının </a:t>
            </a:r>
            <a:r>
              <a:rPr lang="tr-TR" sz="2000" i="1" dirty="0" smtClean="0"/>
              <a:t>geliştirilmesi,</a:t>
            </a:r>
          </a:p>
          <a:p>
            <a:pPr marL="800100" lvl="1" indent="-342900" algn="just">
              <a:lnSpc>
                <a:spcPct val="150000"/>
              </a:lnSpc>
              <a:buFont typeface="Arial" panose="020B0604020202020204" pitchFamily="34" charset="0"/>
              <a:buChar char="•"/>
            </a:pPr>
            <a:r>
              <a:rPr lang="tr-TR" sz="2000" i="1" dirty="0" smtClean="0"/>
              <a:t>bir </a:t>
            </a:r>
            <a:r>
              <a:rPr lang="tr-TR" sz="2000" i="1" dirty="0"/>
              <a:t>endüstride yeni pazar yapılarının yaratılması </a:t>
            </a:r>
            <a:r>
              <a:rPr lang="tr-TR" sz="2000" dirty="0"/>
              <a:t>olarak tanımlanmıştır </a:t>
            </a:r>
            <a:r>
              <a:rPr lang="tr-TR" sz="1100" dirty="0"/>
              <a:t>(OECD, Oslo Kılavuzu, 2005, s.33). </a:t>
            </a:r>
          </a:p>
        </p:txBody>
      </p:sp>
      <p:sp>
        <p:nvSpPr>
          <p:cNvPr id="8" name="Dikdörtgen 7"/>
          <p:cNvSpPr/>
          <p:nvPr/>
        </p:nvSpPr>
        <p:spPr>
          <a:xfrm>
            <a:off x="2843345" y="809232"/>
            <a:ext cx="6505307" cy="923330"/>
          </a:xfrm>
          <a:prstGeom prst="rect">
            <a:avLst/>
          </a:prstGeom>
          <a:noFill/>
        </p:spPr>
        <p:txBody>
          <a:bodyPr wrap="none" lIns="91440" tIns="45720" rIns="91440" bIns="45720">
            <a:spAutoFit/>
          </a:bodyPr>
          <a:lstStyle/>
          <a:p>
            <a:pPr algn="ctr"/>
            <a:r>
              <a:rPr lang="tr-TR"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İnovasyon Çeşitleri</a:t>
            </a:r>
            <a:endParaRPr lang="tr-TR"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6028910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lıntı">
  <a:themeElements>
    <a:clrScheme name="Alıntı">
      <a:dk1>
        <a:sysClr val="windowText" lastClr="000000"/>
      </a:dk1>
      <a:lt1>
        <a:sysClr val="window" lastClr="FFFFFF"/>
      </a:lt1>
      <a:dk2>
        <a:srgbClr val="212121"/>
      </a:dk2>
      <a:lt2>
        <a:srgbClr val="636363"/>
      </a:lt2>
      <a:accent1>
        <a:srgbClr val="8664B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Alıntı">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lıntı">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Alıntılanabilir</Template>
  <TotalTime>341</TotalTime>
  <Words>2129</Words>
  <Application>Microsoft Office PowerPoint</Application>
  <PresentationFormat>Geniş ekran</PresentationFormat>
  <Paragraphs>271</Paragraphs>
  <Slides>34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34</vt:i4>
      </vt:variant>
    </vt:vector>
  </HeadingPairs>
  <TitlesOfParts>
    <vt:vector size="39" baseType="lpstr">
      <vt:lpstr>Arial</vt:lpstr>
      <vt:lpstr>Calibri</vt:lpstr>
      <vt:lpstr>Century Gothic</vt:lpstr>
      <vt:lpstr>Wingdings 2</vt:lpstr>
      <vt:lpstr>Alıntı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serkan kelesoglu</dc:creator>
  <cp:lastModifiedBy>Hakem</cp:lastModifiedBy>
  <cp:revision>23</cp:revision>
  <dcterms:created xsi:type="dcterms:W3CDTF">2014-11-19T09:13:44Z</dcterms:created>
  <dcterms:modified xsi:type="dcterms:W3CDTF">2018-01-23T11:56:55Z</dcterms:modified>
</cp:coreProperties>
</file>