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50846C-821D-4FD8-90E3-7E5AC4CFAE5C}" type="doc">
      <dgm:prSet loTypeId="urn:microsoft.com/office/officeart/2005/8/layout/default#1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C58C7EA7-CFE4-43A5-8D74-4760BC41C968}">
      <dgm:prSet/>
      <dgm:spPr/>
      <dgm:t>
        <a:bodyPr/>
        <a:lstStyle/>
        <a:p>
          <a:r>
            <a:rPr lang="tr-TR" smtClean="0"/>
            <a:t>Ulaştırma</a:t>
          </a:r>
          <a:endParaRPr lang="tr-TR"/>
        </a:p>
      </dgm:t>
    </dgm:pt>
    <dgm:pt modelId="{40F298B3-3C7E-4EA9-AFBE-D93E157687C8}" type="parTrans" cxnId="{862BE0DE-EB15-42B2-AA97-288FE2F40CE2}">
      <dgm:prSet/>
      <dgm:spPr/>
      <dgm:t>
        <a:bodyPr/>
        <a:lstStyle/>
        <a:p>
          <a:endParaRPr lang="tr-TR"/>
        </a:p>
      </dgm:t>
    </dgm:pt>
    <dgm:pt modelId="{6964692B-2DAF-457F-BE27-B36097C0BC92}" type="sibTrans" cxnId="{862BE0DE-EB15-42B2-AA97-288FE2F40CE2}">
      <dgm:prSet/>
      <dgm:spPr/>
      <dgm:t>
        <a:bodyPr/>
        <a:lstStyle/>
        <a:p>
          <a:endParaRPr lang="tr-TR"/>
        </a:p>
      </dgm:t>
    </dgm:pt>
    <dgm:pt modelId="{E7CF5D98-F26B-45EF-BC53-2239388E4015}">
      <dgm:prSet/>
      <dgm:spPr/>
      <dgm:t>
        <a:bodyPr/>
        <a:lstStyle/>
        <a:p>
          <a:r>
            <a:rPr lang="tr-TR" smtClean="0"/>
            <a:t>Hammadde</a:t>
          </a:r>
          <a:endParaRPr lang="tr-TR"/>
        </a:p>
      </dgm:t>
    </dgm:pt>
    <dgm:pt modelId="{C00A79C1-72EC-4D66-BB10-7D598D710188}" type="parTrans" cxnId="{A8137209-C2D0-4229-A453-72BE76D36874}">
      <dgm:prSet/>
      <dgm:spPr/>
      <dgm:t>
        <a:bodyPr/>
        <a:lstStyle/>
        <a:p>
          <a:endParaRPr lang="tr-TR"/>
        </a:p>
      </dgm:t>
    </dgm:pt>
    <dgm:pt modelId="{2DC9B5D6-2CE5-4700-8D5C-97ED5F15D57D}" type="sibTrans" cxnId="{A8137209-C2D0-4229-A453-72BE76D36874}">
      <dgm:prSet/>
      <dgm:spPr/>
      <dgm:t>
        <a:bodyPr/>
        <a:lstStyle/>
        <a:p>
          <a:endParaRPr lang="tr-TR"/>
        </a:p>
      </dgm:t>
    </dgm:pt>
    <dgm:pt modelId="{508A490C-10C1-4B3C-B4B7-414B918F033A}">
      <dgm:prSet/>
      <dgm:spPr/>
      <dgm:t>
        <a:bodyPr/>
        <a:lstStyle/>
        <a:p>
          <a:r>
            <a:rPr lang="tr-TR" smtClean="0"/>
            <a:t>Pazar alanı</a:t>
          </a:r>
          <a:endParaRPr lang="tr-TR"/>
        </a:p>
      </dgm:t>
    </dgm:pt>
    <dgm:pt modelId="{95FB099C-7768-4890-8960-336453CD3C0A}" type="parTrans" cxnId="{19BAD7B1-29E7-4661-90A6-7B1B98B34075}">
      <dgm:prSet/>
      <dgm:spPr/>
      <dgm:t>
        <a:bodyPr/>
        <a:lstStyle/>
        <a:p>
          <a:endParaRPr lang="tr-TR"/>
        </a:p>
      </dgm:t>
    </dgm:pt>
    <dgm:pt modelId="{C5F8C4DD-30F0-4149-9181-6324E73870F1}" type="sibTrans" cxnId="{19BAD7B1-29E7-4661-90A6-7B1B98B34075}">
      <dgm:prSet/>
      <dgm:spPr/>
      <dgm:t>
        <a:bodyPr/>
        <a:lstStyle/>
        <a:p>
          <a:endParaRPr lang="tr-TR"/>
        </a:p>
      </dgm:t>
    </dgm:pt>
    <dgm:pt modelId="{109EED6C-7885-4275-BB96-F9271266E1A4}">
      <dgm:prSet/>
      <dgm:spPr/>
      <dgm:t>
        <a:bodyPr/>
        <a:lstStyle/>
        <a:p>
          <a:r>
            <a:rPr lang="tr-TR" smtClean="0"/>
            <a:t>İşgücü</a:t>
          </a:r>
          <a:endParaRPr lang="tr-TR"/>
        </a:p>
      </dgm:t>
    </dgm:pt>
    <dgm:pt modelId="{DA175E7E-3350-450C-8458-B269244661ED}" type="parTrans" cxnId="{7A71DBFE-1CBD-46C8-98AA-F63F5580A67D}">
      <dgm:prSet/>
      <dgm:spPr/>
      <dgm:t>
        <a:bodyPr/>
        <a:lstStyle/>
        <a:p>
          <a:endParaRPr lang="tr-TR"/>
        </a:p>
      </dgm:t>
    </dgm:pt>
    <dgm:pt modelId="{49114B04-13DB-4F2A-A7DE-260A3A0EC73F}" type="sibTrans" cxnId="{7A71DBFE-1CBD-46C8-98AA-F63F5580A67D}">
      <dgm:prSet/>
      <dgm:spPr/>
      <dgm:t>
        <a:bodyPr/>
        <a:lstStyle/>
        <a:p>
          <a:endParaRPr lang="tr-TR"/>
        </a:p>
      </dgm:t>
    </dgm:pt>
    <dgm:pt modelId="{B788B068-5832-4069-9B7C-50ACEDF3170D}">
      <dgm:prSet/>
      <dgm:spPr/>
      <dgm:t>
        <a:bodyPr/>
        <a:lstStyle/>
        <a:p>
          <a:r>
            <a:rPr lang="tr-TR" dirty="0" smtClean="0"/>
            <a:t>Su ve su kaynakları</a:t>
          </a:r>
          <a:endParaRPr lang="tr-TR" dirty="0"/>
        </a:p>
      </dgm:t>
    </dgm:pt>
    <dgm:pt modelId="{B58A2F0A-8E15-4C7B-9B0A-F64DF280477A}" type="parTrans" cxnId="{48DD76B5-58D1-4E61-BDFB-90DDAC5BD797}">
      <dgm:prSet/>
      <dgm:spPr/>
      <dgm:t>
        <a:bodyPr/>
        <a:lstStyle/>
        <a:p>
          <a:endParaRPr lang="tr-TR"/>
        </a:p>
      </dgm:t>
    </dgm:pt>
    <dgm:pt modelId="{C736FEDB-0322-4B23-AEC2-34AA39AC3DAB}" type="sibTrans" cxnId="{48DD76B5-58D1-4E61-BDFB-90DDAC5BD797}">
      <dgm:prSet/>
      <dgm:spPr/>
      <dgm:t>
        <a:bodyPr/>
        <a:lstStyle/>
        <a:p>
          <a:endParaRPr lang="tr-TR"/>
        </a:p>
      </dgm:t>
    </dgm:pt>
    <dgm:pt modelId="{295C2112-66AB-44E3-BF37-0FF8CB1C438C}">
      <dgm:prSet/>
      <dgm:spPr/>
      <dgm:t>
        <a:bodyPr/>
        <a:lstStyle/>
        <a:p>
          <a:r>
            <a:rPr lang="tr-TR" smtClean="0"/>
            <a:t>İklim koşulları</a:t>
          </a:r>
          <a:endParaRPr lang="tr-TR"/>
        </a:p>
      </dgm:t>
    </dgm:pt>
    <dgm:pt modelId="{68BDC153-16B4-4AA9-85EB-001BBB54C72D}" type="parTrans" cxnId="{F1B665CC-36A6-4F48-B48A-899BAFBF0C6E}">
      <dgm:prSet/>
      <dgm:spPr/>
      <dgm:t>
        <a:bodyPr/>
        <a:lstStyle/>
        <a:p>
          <a:endParaRPr lang="tr-TR"/>
        </a:p>
      </dgm:t>
    </dgm:pt>
    <dgm:pt modelId="{33FA6234-CC5D-49C6-8396-E1E658413AA6}" type="sibTrans" cxnId="{F1B665CC-36A6-4F48-B48A-899BAFBF0C6E}">
      <dgm:prSet/>
      <dgm:spPr/>
      <dgm:t>
        <a:bodyPr/>
        <a:lstStyle/>
        <a:p>
          <a:endParaRPr lang="tr-TR"/>
        </a:p>
      </dgm:t>
    </dgm:pt>
    <dgm:pt modelId="{D34952F9-9FF3-4B8D-887C-6267A663FCD9}">
      <dgm:prSet/>
      <dgm:spPr/>
      <dgm:t>
        <a:bodyPr/>
        <a:lstStyle/>
        <a:p>
          <a:r>
            <a:rPr lang="tr-TR" smtClean="0"/>
            <a:t>Sosyal ve kültürel olanaklar</a:t>
          </a:r>
          <a:endParaRPr lang="tr-TR"/>
        </a:p>
      </dgm:t>
    </dgm:pt>
    <dgm:pt modelId="{1ED0C5C3-E362-4BEE-AED8-9D5B44CA80D9}" type="parTrans" cxnId="{271CE4FC-0820-4A61-8B96-2892B6AADDF7}">
      <dgm:prSet/>
      <dgm:spPr/>
      <dgm:t>
        <a:bodyPr/>
        <a:lstStyle/>
        <a:p>
          <a:endParaRPr lang="tr-TR"/>
        </a:p>
      </dgm:t>
    </dgm:pt>
    <dgm:pt modelId="{181ACEF8-FE02-4921-9F61-CEA4BE9BFFF6}" type="sibTrans" cxnId="{271CE4FC-0820-4A61-8B96-2892B6AADDF7}">
      <dgm:prSet/>
      <dgm:spPr/>
      <dgm:t>
        <a:bodyPr/>
        <a:lstStyle/>
        <a:p>
          <a:endParaRPr lang="tr-TR"/>
        </a:p>
      </dgm:t>
    </dgm:pt>
    <dgm:pt modelId="{FBBB9C05-9A34-4480-9341-47B57337CF32}">
      <dgm:prSet/>
      <dgm:spPr/>
      <dgm:t>
        <a:bodyPr/>
        <a:lstStyle/>
        <a:p>
          <a:r>
            <a:rPr lang="tr-TR" dirty="0" smtClean="0"/>
            <a:t>Şehir ve bölge yönetimi</a:t>
          </a:r>
          <a:endParaRPr lang="tr-TR" dirty="0"/>
        </a:p>
      </dgm:t>
    </dgm:pt>
    <dgm:pt modelId="{723409AE-8E2D-4E3A-B6E8-19851C1125DE}" type="parTrans" cxnId="{256C4B58-1F30-4E08-94EB-CC813D87BB58}">
      <dgm:prSet/>
      <dgm:spPr/>
      <dgm:t>
        <a:bodyPr/>
        <a:lstStyle/>
        <a:p>
          <a:endParaRPr lang="tr-TR"/>
        </a:p>
      </dgm:t>
    </dgm:pt>
    <dgm:pt modelId="{902FBE75-CADD-4A09-A5C5-44ED7804DD7A}" type="sibTrans" cxnId="{256C4B58-1F30-4E08-94EB-CC813D87BB58}">
      <dgm:prSet/>
      <dgm:spPr/>
      <dgm:t>
        <a:bodyPr/>
        <a:lstStyle/>
        <a:p>
          <a:endParaRPr lang="tr-TR"/>
        </a:p>
      </dgm:t>
    </dgm:pt>
    <dgm:pt modelId="{490E888F-A985-43E9-8479-60D88D7C9433}">
      <dgm:prSet/>
      <dgm:spPr/>
      <dgm:t>
        <a:bodyPr/>
        <a:lstStyle/>
        <a:p>
          <a:r>
            <a:rPr lang="tr-TR" smtClean="0"/>
            <a:t>Vergi, resim, harçlar ve teşvik ödemeleri</a:t>
          </a:r>
          <a:endParaRPr lang="tr-TR"/>
        </a:p>
      </dgm:t>
    </dgm:pt>
    <dgm:pt modelId="{FA4B3242-F053-42DE-976D-4EE48EF50F0E}" type="parTrans" cxnId="{FFC8832C-F7D1-42D8-AED9-B26A2E2B3040}">
      <dgm:prSet/>
      <dgm:spPr/>
      <dgm:t>
        <a:bodyPr/>
        <a:lstStyle/>
        <a:p>
          <a:endParaRPr lang="tr-TR"/>
        </a:p>
      </dgm:t>
    </dgm:pt>
    <dgm:pt modelId="{E68D5A1D-723F-4672-9ECA-D62E97C0B6AA}" type="sibTrans" cxnId="{FFC8832C-F7D1-42D8-AED9-B26A2E2B3040}">
      <dgm:prSet/>
      <dgm:spPr/>
      <dgm:t>
        <a:bodyPr/>
        <a:lstStyle/>
        <a:p>
          <a:endParaRPr lang="tr-TR"/>
        </a:p>
      </dgm:t>
    </dgm:pt>
    <dgm:pt modelId="{CA48A711-D1A4-44B4-97BB-0E031D8771A9}">
      <dgm:prSet/>
      <dgm:spPr/>
      <dgm:t>
        <a:bodyPr/>
        <a:lstStyle/>
        <a:p>
          <a:r>
            <a:rPr lang="tr-TR" smtClean="0"/>
            <a:t>Enerji kaynakları</a:t>
          </a:r>
          <a:endParaRPr lang="tr-TR"/>
        </a:p>
      </dgm:t>
    </dgm:pt>
    <dgm:pt modelId="{38A4B4D7-DD2B-4E9F-8A30-F259704E9AEA}" type="parTrans" cxnId="{FF31E117-C887-4201-8D2C-24F204CC4972}">
      <dgm:prSet/>
      <dgm:spPr/>
      <dgm:t>
        <a:bodyPr/>
        <a:lstStyle/>
        <a:p>
          <a:endParaRPr lang="tr-TR"/>
        </a:p>
      </dgm:t>
    </dgm:pt>
    <dgm:pt modelId="{80C806D8-F67C-48CC-8BB2-077485107933}" type="sibTrans" cxnId="{FF31E117-C887-4201-8D2C-24F204CC4972}">
      <dgm:prSet/>
      <dgm:spPr/>
      <dgm:t>
        <a:bodyPr/>
        <a:lstStyle/>
        <a:p>
          <a:endParaRPr lang="tr-TR"/>
        </a:p>
      </dgm:t>
    </dgm:pt>
    <dgm:pt modelId="{1AEBCADB-9E55-4431-8BEF-DD88D64C9A41}">
      <dgm:prSet/>
      <dgm:spPr/>
      <dgm:t>
        <a:bodyPr/>
        <a:lstStyle/>
        <a:p>
          <a:r>
            <a:rPr lang="tr-TR" smtClean="0"/>
            <a:t>İşletme dışı artırımlar</a:t>
          </a:r>
          <a:endParaRPr lang="tr-TR"/>
        </a:p>
      </dgm:t>
    </dgm:pt>
    <dgm:pt modelId="{861207B5-7621-46C3-BBFA-F57F71EAEB1C}" type="parTrans" cxnId="{C4616827-1AF0-4857-9C1D-EFCB4E46C729}">
      <dgm:prSet/>
      <dgm:spPr/>
      <dgm:t>
        <a:bodyPr/>
        <a:lstStyle/>
        <a:p>
          <a:endParaRPr lang="tr-TR"/>
        </a:p>
      </dgm:t>
    </dgm:pt>
    <dgm:pt modelId="{48A02F60-F3C8-4851-A927-4C4610BBA281}" type="sibTrans" cxnId="{C4616827-1AF0-4857-9C1D-EFCB4E46C729}">
      <dgm:prSet/>
      <dgm:spPr/>
      <dgm:t>
        <a:bodyPr/>
        <a:lstStyle/>
        <a:p>
          <a:endParaRPr lang="tr-TR"/>
        </a:p>
      </dgm:t>
    </dgm:pt>
    <dgm:pt modelId="{9D33A4FD-852F-4125-90B5-98BC12325DF9}">
      <dgm:prSet/>
      <dgm:spPr/>
      <dgm:t>
        <a:bodyPr/>
        <a:lstStyle/>
        <a:p>
          <a:r>
            <a:rPr lang="tr-TR" smtClean="0"/>
            <a:t>Jeolojik koşullar</a:t>
          </a:r>
          <a:endParaRPr lang="tr-TR"/>
        </a:p>
      </dgm:t>
    </dgm:pt>
    <dgm:pt modelId="{BB413BC2-D731-42A7-9871-D87F0016F941}" type="parTrans" cxnId="{51F39147-9088-4168-A158-456C6646A3C1}">
      <dgm:prSet/>
      <dgm:spPr/>
      <dgm:t>
        <a:bodyPr/>
        <a:lstStyle/>
        <a:p>
          <a:endParaRPr lang="tr-TR"/>
        </a:p>
      </dgm:t>
    </dgm:pt>
    <dgm:pt modelId="{9C4ED487-4816-4BBD-BE51-B4F8A2376E6E}" type="sibTrans" cxnId="{51F39147-9088-4168-A158-456C6646A3C1}">
      <dgm:prSet/>
      <dgm:spPr/>
      <dgm:t>
        <a:bodyPr/>
        <a:lstStyle/>
        <a:p>
          <a:endParaRPr lang="tr-TR"/>
        </a:p>
      </dgm:t>
    </dgm:pt>
    <dgm:pt modelId="{F0B63675-28D2-4F21-AB0F-7E0CEEEB464C}" type="pres">
      <dgm:prSet presAssocID="{A450846C-821D-4FD8-90E3-7E5AC4CFAE5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C454CA-2CC9-49B0-82E0-C4F4E07BAF13}" type="pres">
      <dgm:prSet presAssocID="{C58C7EA7-CFE4-43A5-8D74-4760BC41C968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5873A8-CAA6-460B-9FF6-5121B86DA2FA}" type="pres">
      <dgm:prSet presAssocID="{6964692B-2DAF-457F-BE27-B36097C0BC92}" presName="sibTrans" presStyleCnt="0"/>
      <dgm:spPr/>
    </dgm:pt>
    <dgm:pt modelId="{80B6881A-F42B-47DD-8E26-788231905ED5}" type="pres">
      <dgm:prSet presAssocID="{E7CF5D98-F26B-45EF-BC53-2239388E4015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E17E18-4DA9-4F2C-BC16-54E82249402A}" type="pres">
      <dgm:prSet presAssocID="{2DC9B5D6-2CE5-4700-8D5C-97ED5F15D57D}" presName="sibTrans" presStyleCnt="0"/>
      <dgm:spPr/>
    </dgm:pt>
    <dgm:pt modelId="{123ADBE6-5A9E-4103-8B12-71425B69D2E4}" type="pres">
      <dgm:prSet presAssocID="{508A490C-10C1-4B3C-B4B7-414B918F033A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E69DAC-8816-4D42-B72C-80088B32EE9E}" type="pres">
      <dgm:prSet presAssocID="{C5F8C4DD-30F0-4149-9181-6324E73870F1}" presName="sibTrans" presStyleCnt="0"/>
      <dgm:spPr/>
    </dgm:pt>
    <dgm:pt modelId="{F7E1CAC7-D189-4C44-B5CF-9F55D51A572B}" type="pres">
      <dgm:prSet presAssocID="{109EED6C-7885-4275-BB96-F9271266E1A4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91271E-E6B3-4109-8B3D-623F5B39FA2C}" type="pres">
      <dgm:prSet presAssocID="{49114B04-13DB-4F2A-A7DE-260A3A0EC73F}" presName="sibTrans" presStyleCnt="0"/>
      <dgm:spPr/>
    </dgm:pt>
    <dgm:pt modelId="{A6BC43E1-2409-4E1D-9AB3-72971DDA8514}" type="pres">
      <dgm:prSet presAssocID="{B788B068-5832-4069-9B7C-50ACEDF3170D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CCCE00-A22F-46A3-A456-4096B6368EFF}" type="pres">
      <dgm:prSet presAssocID="{C736FEDB-0322-4B23-AEC2-34AA39AC3DAB}" presName="sibTrans" presStyleCnt="0"/>
      <dgm:spPr/>
    </dgm:pt>
    <dgm:pt modelId="{DFE617ED-F08A-4FCC-A984-63B7A79761F8}" type="pres">
      <dgm:prSet presAssocID="{295C2112-66AB-44E3-BF37-0FF8CB1C438C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919317-2C7B-44CB-9A53-B13321F8CB04}" type="pres">
      <dgm:prSet presAssocID="{33FA6234-CC5D-49C6-8396-E1E658413AA6}" presName="sibTrans" presStyleCnt="0"/>
      <dgm:spPr/>
    </dgm:pt>
    <dgm:pt modelId="{78607DC3-3799-4534-8ACB-7F0AE27DCC30}" type="pres">
      <dgm:prSet presAssocID="{D34952F9-9FF3-4B8D-887C-6267A663FCD9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1CB96B6-EB0E-4278-A1F4-E005D7D48AF2}" type="pres">
      <dgm:prSet presAssocID="{181ACEF8-FE02-4921-9F61-CEA4BE9BFFF6}" presName="sibTrans" presStyleCnt="0"/>
      <dgm:spPr/>
    </dgm:pt>
    <dgm:pt modelId="{130629C3-1AA4-4853-B889-ACC12A5A83A7}" type="pres">
      <dgm:prSet presAssocID="{FBBB9C05-9A34-4480-9341-47B57337CF32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B26965-490E-4FC2-8B4C-ED8B1EC4B7CC}" type="pres">
      <dgm:prSet presAssocID="{902FBE75-CADD-4A09-A5C5-44ED7804DD7A}" presName="sibTrans" presStyleCnt="0"/>
      <dgm:spPr/>
    </dgm:pt>
    <dgm:pt modelId="{BDE5DC86-1E3E-41D1-8634-798652E98470}" type="pres">
      <dgm:prSet presAssocID="{490E888F-A985-43E9-8479-60D88D7C9433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65BE5D-C16A-484D-8242-8F84C04A06A1}" type="pres">
      <dgm:prSet presAssocID="{E68D5A1D-723F-4672-9ECA-D62E97C0B6AA}" presName="sibTrans" presStyleCnt="0"/>
      <dgm:spPr/>
    </dgm:pt>
    <dgm:pt modelId="{D0BE8F58-4C4B-4259-BDFF-AAF5B006E397}" type="pres">
      <dgm:prSet presAssocID="{CA48A711-D1A4-44B4-97BB-0E031D8771A9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344CC3-E392-48F7-8835-2CB1487EFB57}" type="pres">
      <dgm:prSet presAssocID="{80C806D8-F67C-48CC-8BB2-077485107933}" presName="sibTrans" presStyleCnt="0"/>
      <dgm:spPr/>
    </dgm:pt>
    <dgm:pt modelId="{E8EEBB99-B10A-48F7-B04D-CA12CDD1D0B3}" type="pres">
      <dgm:prSet presAssocID="{1AEBCADB-9E55-4431-8BEF-DD88D64C9A41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F1A786-E16B-438C-B7A4-A63F22407772}" type="pres">
      <dgm:prSet presAssocID="{48A02F60-F3C8-4851-A927-4C4610BBA281}" presName="sibTrans" presStyleCnt="0"/>
      <dgm:spPr/>
    </dgm:pt>
    <dgm:pt modelId="{83FCADC1-B9FD-4B4E-99F7-C3ECE727AFB5}" type="pres">
      <dgm:prSet presAssocID="{9D33A4FD-852F-4125-90B5-98BC12325DF9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62BE0DE-EB15-42B2-AA97-288FE2F40CE2}" srcId="{A450846C-821D-4FD8-90E3-7E5AC4CFAE5C}" destId="{C58C7EA7-CFE4-43A5-8D74-4760BC41C968}" srcOrd="0" destOrd="0" parTransId="{40F298B3-3C7E-4EA9-AFBE-D93E157687C8}" sibTransId="{6964692B-2DAF-457F-BE27-B36097C0BC92}"/>
    <dgm:cxn modelId="{81526A90-2A07-4339-A764-28EFC74467A4}" type="presOf" srcId="{A450846C-821D-4FD8-90E3-7E5AC4CFAE5C}" destId="{F0B63675-28D2-4F21-AB0F-7E0CEEEB464C}" srcOrd="0" destOrd="0" presId="urn:microsoft.com/office/officeart/2005/8/layout/default#1"/>
    <dgm:cxn modelId="{48DD76B5-58D1-4E61-BDFB-90DDAC5BD797}" srcId="{A450846C-821D-4FD8-90E3-7E5AC4CFAE5C}" destId="{B788B068-5832-4069-9B7C-50ACEDF3170D}" srcOrd="4" destOrd="0" parTransId="{B58A2F0A-8E15-4C7B-9B0A-F64DF280477A}" sibTransId="{C736FEDB-0322-4B23-AEC2-34AA39AC3DAB}"/>
    <dgm:cxn modelId="{FDB6423D-9054-4507-BA2D-8127AB267873}" type="presOf" srcId="{1AEBCADB-9E55-4431-8BEF-DD88D64C9A41}" destId="{E8EEBB99-B10A-48F7-B04D-CA12CDD1D0B3}" srcOrd="0" destOrd="0" presId="urn:microsoft.com/office/officeart/2005/8/layout/default#1"/>
    <dgm:cxn modelId="{A8137209-C2D0-4229-A453-72BE76D36874}" srcId="{A450846C-821D-4FD8-90E3-7E5AC4CFAE5C}" destId="{E7CF5D98-F26B-45EF-BC53-2239388E4015}" srcOrd="1" destOrd="0" parTransId="{C00A79C1-72EC-4D66-BB10-7D598D710188}" sibTransId="{2DC9B5D6-2CE5-4700-8D5C-97ED5F15D57D}"/>
    <dgm:cxn modelId="{51F39147-9088-4168-A158-456C6646A3C1}" srcId="{A450846C-821D-4FD8-90E3-7E5AC4CFAE5C}" destId="{9D33A4FD-852F-4125-90B5-98BC12325DF9}" srcOrd="11" destOrd="0" parTransId="{BB413BC2-D731-42A7-9871-D87F0016F941}" sibTransId="{9C4ED487-4816-4BBD-BE51-B4F8A2376E6E}"/>
    <dgm:cxn modelId="{C58EF58F-D910-4D6D-AE39-13CB7DEA33D3}" type="presOf" srcId="{D34952F9-9FF3-4B8D-887C-6267A663FCD9}" destId="{78607DC3-3799-4534-8ACB-7F0AE27DCC30}" srcOrd="0" destOrd="0" presId="urn:microsoft.com/office/officeart/2005/8/layout/default#1"/>
    <dgm:cxn modelId="{256C4B58-1F30-4E08-94EB-CC813D87BB58}" srcId="{A450846C-821D-4FD8-90E3-7E5AC4CFAE5C}" destId="{FBBB9C05-9A34-4480-9341-47B57337CF32}" srcOrd="7" destOrd="0" parTransId="{723409AE-8E2D-4E3A-B6E8-19851C1125DE}" sibTransId="{902FBE75-CADD-4A09-A5C5-44ED7804DD7A}"/>
    <dgm:cxn modelId="{5CA207E4-9A3E-4B0C-8076-41EEFA6DC12C}" type="presOf" srcId="{CA48A711-D1A4-44B4-97BB-0E031D8771A9}" destId="{D0BE8F58-4C4B-4259-BDFF-AAF5B006E397}" srcOrd="0" destOrd="0" presId="urn:microsoft.com/office/officeart/2005/8/layout/default#1"/>
    <dgm:cxn modelId="{6AD99643-233E-4A19-86B9-2A15651B0450}" type="presOf" srcId="{B788B068-5832-4069-9B7C-50ACEDF3170D}" destId="{A6BC43E1-2409-4E1D-9AB3-72971DDA8514}" srcOrd="0" destOrd="0" presId="urn:microsoft.com/office/officeart/2005/8/layout/default#1"/>
    <dgm:cxn modelId="{249034B7-171E-4810-9908-A220B07E4FFD}" type="presOf" srcId="{295C2112-66AB-44E3-BF37-0FF8CB1C438C}" destId="{DFE617ED-F08A-4FCC-A984-63B7A79761F8}" srcOrd="0" destOrd="0" presId="urn:microsoft.com/office/officeart/2005/8/layout/default#1"/>
    <dgm:cxn modelId="{6A5BC0CC-3A26-45E8-B9B2-DB7A7BA2788F}" type="presOf" srcId="{490E888F-A985-43E9-8479-60D88D7C9433}" destId="{BDE5DC86-1E3E-41D1-8634-798652E98470}" srcOrd="0" destOrd="0" presId="urn:microsoft.com/office/officeart/2005/8/layout/default#1"/>
    <dgm:cxn modelId="{F1B665CC-36A6-4F48-B48A-899BAFBF0C6E}" srcId="{A450846C-821D-4FD8-90E3-7E5AC4CFAE5C}" destId="{295C2112-66AB-44E3-BF37-0FF8CB1C438C}" srcOrd="5" destOrd="0" parTransId="{68BDC153-16B4-4AA9-85EB-001BBB54C72D}" sibTransId="{33FA6234-CC5D-49C6-8396-E1E658413AA6}"/>
    <dgm:cxn modelId="{7A71DBFE-1CBD-46C8-98AA-F63F5580A67D}" srcId="{A450846C-821D-4FD8-90E3-7E5AC4CFAE5C}" destId="{109EED6C-7885-4275-BB96-F9271266E1A4}" srcOrd="3" destOrd="0" parTransId="{DA175E7E-3350-450C-8458-B269244661ED}" sibTransId="{49114B04-13DB-4F2A-A7DE-260A3A0EC73F}"/>
    <dgm:cxn modelId="{271CE4FC-0820-4A61-8B96-2892B6AADDF7}" srcId="{A450846C-821D-4FD8-90E3-7E5AC4CFAE5C}" destId="{D34952F9-9FF3-4B8D-887C-6267A663FCD9}" srcOrd="6" destOrd="0" parTransId="{1ED0C5C3-E362-4BEE-AED8-9D5B44CA80D9}" sibTransId="{181ACEF8-FE02-4921-9F61-CEA4BE9BFFF6}"/>
    <dgm:cxn modelId="{CE6C08D5-A378-4A0D-92C4-A390F04D0BD4}" type="presOf" srcId="{9D33A4FD-852F-4125-90B5-98BC12325DF9}" destId="{83FCADC1-B9FD-4B4E-99F7-C3ECE727AFB5}" srcOrd="0" destOrd="0" presId="urn:microsoft.com/office/officeart/2005/8/layout/default#1"/>
    <dgm:cxn modelId="{FFC8832C-F7D1-42D8-AED9-B26A2E2B3040}" srcId="{A450846C-821D-4FD8-90E3-7E5AC4CFAE5C}" destId="{490E888F-A985-43E9-8479-60D88D7C9433}" srcOrd="8" destOrd="0" parTransId="{FA4B3242-F053-42DE-976D-4EE48EF50F0E}" sibTransId="{E68D5A1D-723F-4672-9ECA-D62E97C0B6AA}"/>
    <dgm:cxn modelId="{C4616827-1AF0-4857-9C1D-EFCB4E46C729}" srcId="{A450846C-821D-4FD8-90E3-7E5AC4CFAE5C}" destId="{1AEBCADB-9E55-4431-8BEF-DD88D64C9A41}" srcOrd="10" destOrd="0" parTransId="{861207B5-7621-46C3-BBFA-F57F71EAEB1C}" sibTransId="{48A02F60-F3C8-4851-A927-4C4610BBA281}"/>
    <dgm:cxn modelId="{4F6EC513-E5BF-40E3-9578-201C7B202DE0}" type="presOf" srcId="{508A490C-10C1-4B3C-B4B7-414B918F033A}" destId="{123ADBE6-5A9E-4103-8B12-71425B69D2E4}" srcOrd="0" destOrd="0" presId="urn:microsoft.com/office/officeart/2005/8/layout/default#1"/>
    <dgm:cxn modelId="{59551D8B-DA13-4510-AD22-8E72809252D2}" type="presOf" srcId="{109EED6C-7885-4275-BB96-F9271266E1A4}" destId="{F7E1CAC7-D189-4C44-B5CF-9F55D51A572B}" srcOrd="0" destOrd="0" presId="urn:microsoft.com/office/officeart/2005/8/layout/default#1"/>
    <dgm:cxn modelId="{1274FC76-7DA3-4F66-8007-B3F41A3E78A2}" type="presOf" srcId="{FBBB9C05-9A34-4480-9341-47B57337CF32}" destId="{130629C3-1AA4-4853-B889-ACC12A5A83A7}" srcOrd="0" destOrd="0" presId="urn:microsoft.com/office/officeart/2005/8/layout/default#1"/>
    <dgm:cxn modelId="{2E85E30F-FA09-4D57-A5B8-131E176060F4}" type="presOf" srcId="{E7CF5D98-F26B-45EF-BC53-2239388E4015}" destId="{80B6881A-F42B-47DD-8E26-788231905ED5}" srcOrd="0" destOrd="0" presId="urn:microsoft.com/office/officeart/2005/8/layout/default#1"/>
    <dgm:cxn modelId="{600C78EB-FA2A-40F3-B256-3D88D1B7711D}" type="presOf" srcId="{C58C7EA7-CFE4-43A5-8D74-4760BC41C968}" destId="{8AC454CA-2CC9-49B0-82E0-C4F4E07BAF13}" srcOrd="0" destOrd="0" presId="urn:microsoft.com/office/officeart/2005/8/layout/default#1"/>
    <dgm:cxn modelId="{FF31E117-C887-4201-8D2C-24F204CC4972}" srcId="{A450846C-821D-4FD8-90E3-7E5AC4CFAE5C}" destId="{CA48A711-D1A4-44B4-97BB-0E031D8771A9}" srcOrd="9" destOrd="0" parTransId="{38A4B4D7-DD2B-4E9F-8A30-F259704E9AEA}" sibTransId="{80C806D8-F67C-48CC-8BB2-077485107933}"/>
    <dgm:cxn modelId="{19BAD7B1-29E7-4661-90A6-7B1B98B34075}" srcId="{A450846C-821D-4FD8-90E3-7E5AC4CFAE5C}" destId="{508A490C-10C1-4B3C-B4B7-414B918F033A}" srcOrd="2" destOrd="0" parTransId="{95FB099C-7768-4890-8960-336453CD3C0A}" sibTransId="{C5F8C4DD-30F0-4149-9181-6324E73870F1}"/>
    <dgm:cxn modelId="{1EC2BECD-BD37-464E-8616-73B018B67129}" type="presParOf" srcId="{F0B63675-28D2-4F21-AB0F-7E0CEEEB464C}" destId="{8AC454CA-2CC9-49B0-82E0-C4F4E07BAF13}" srcOrd="0" destOrd="0" presId="urn:microsoft.com/office/officeart/2005/8/layout/default#1"/>
    <dgm:cxn modelId="{047B3CAC-E9A7-4794-A8D1-B95D147446D5}" type="presParOf" srcId="{F0B63675-28D2-4F21-AB0F-7E0CEEEB464C}" destId="{855873A8-CAA6-460B-9FF6-5121B86DA2FA}" srcOrd="1" destOrd="0" presId="urn:microsoft.com/office/officeart/2005/8/layout/default#1"/>
    <dgm:cxn modelId="{DEE55204-B8B6-434C-9E63-4BD8F807C797}" type="presParOf" srcId="{F0B63675-28D2-4F21-AB0F-7E0CEEEB464C}" destId="{80B6881A-F42B-47DD-8E26-788231905ED5}" srcOrd="2" destOrd="0" presId="urn:microsoft.com/office/officeart/2005/8/layout/default#1"/>
    <dgm:cxn modelId="{F5A7B98B-2BCB-46D8-A100-622EA2AF3CF2}" type="presParOf" srcId="{F0B63675-28D2-4F21-AB0F-7E0CEEEB464C}" destId="{FAE17E18-4DA9-4F2C-BC16-54E82249402A}" srcOrd="3" destOrd="0" presId="urn:microsoft.com/office/officeart/2005/8/layout/default#1"/>
    <dgm:cxn modelId="{A63D2E42-A691-4995-9911-A487D8792F81}" type="presParOf" srcId="{F0B63675-28D2-4F21-AB0F-7E0CEEEB464C}" destId="{123ADBE6-5A9E-4103-8B12-71425B69D2E4}" srcOrd="4" destOrd="0" presId="urn:microsoft.com/office/officeart/2005/8/layout/default#1"/>
    <dgm:cxn modelId="{09C27844-FE25-48BC-A24F-96B8D9A93198}" type="presParOf" srcId="{F0B63675-28D2-4F21-AB0F-7E0CEEEB464C}" destId="{DEE69DAC-8816-4D42-B72C-80088B32EE9E}" srcOrd="5" destOrd="0" presId="urn:microsoft.com/office/officeart/2005/8/layout/default#1"/>
    <dgm:cxn modelId="{41E353FE-4E83-4DBE-8B11-93524694B6C1}" type="presParOf" srcId="{F0B63675-28D2-4F21-AB0F-7E0CEEEB464C}" destId="{F7E1CAC7-D189-4C44-B5CF-9F55D51A572B}" srcOrd="6" destOrd="0" presId="urn:microsoft.com/office/officeart/2005/8/layout/default#1"/>
    <dgm:cxn modelId="{A2E9762D-A32C-47EC-8872-CA8AF9CBAD74}" type="presParOf" srcId="{F0B63675-28D2-4F21-AB0F-7E0CEEEB464C}" destId="{A791271E-E6B3-4109-8B3D-623F5B39FA2C}" srcOrd="7" destOrd="0" presId="urn:microsoft.com/office/officeart/2005/8/layout/default#1"/>
    <dgm:cxn modelId="{35661147-BE90-4A05-82E0-5B37BED0AABC}" type="presParOf" srcId="{F0B63675-28D2-4F21-AB0F-7E0CEEEB464C}" destId="{A6BC43E1-2409-4E1D-9AB3-72971DDA8514}" srcOrd="8" destOrd="0" presId="urn:microsoft.com/office/officeart/2005/8/layout/default#1"/>
    <dgm:cxn modelId="{650D4696-734B-4CDA-B0CF-B48AF04CE981}" type="presParOf" srcId="{F0B63675-28D2-4F21-AB0F-7E0CEEEB464C}" destId="{BECCCE00-A22F-46A3-A456-4096B6368EFF}" srcOrd="9" destOrd="0" presId="urn:microsoft.com/office/officeart/2005/8/layout/default#1"/>
    <dgm:cxn modelId="{7414FE6A-61E9-40D5-B5C4-47AEEED601A4}" type="presParOf" srcId="{F0B63675-28D2-4F21-AB0F-7E0CEEEB464C}" destId="{DFE617ED-F08A-4FCC-A984-63B7A79761F8}" srcOrd="10" destOrd="0" presId="urn:microsoft.com/office/officeart/2005/8/layout/default#1"/>
    <dgm:cxn modelId="{EB42ED15-D040-4E54-ACB8-ADAF9F9F5019}" type="presParOf" srcId="{F0B63675-28D2-4F21-AB0F-7E0CEEEB464C}" destId="{F0919317-2C7B-44CB-9A53-B13321F8CB04}" srcOrd="11" destOrd="0" presId="urn:microsoft.com/office/officeart/2005/8/layout/default#1"/>
    <dgm:cxn modelId="{BE12CAC7-25BF-4B72-A3A7-F04C3F3528A7}" type="presParOf" srcId="{F0B63675-28D2-4F21-AB0F-7E0CEEEB464C}" destId="{78607DC3-3799-4534-8ACB-7F0AE27DCC30}" srcOrd="12" destOrd="0" presId="urn:microsoft.com/office/officeart/2005/8/layout/default#1"/>
    <dgm:cxn modelId="{4A926A73-10DD-4F8A-8688-56AB7422A382}" type="presParOf" srcId="{F0B63675-28D2-4F21-AB0F-7E0CEEEB464C}" destId="{F1CB96B6-EB0E-4278-A1F4-E005D7D48AF2}" srcOrd="13" destOrd="0" presId="urn:microsoft.com/office/officeart/2005/8/layout/default#1"/>
    <dgm:cxn modelId="{03DAA41B-1719-4172-8577-CE9F819158D5}" type="presParOf" srcId="{F0B63675-28D2-4F21-AB0F-7E0CEEEB464C}" destId="{130629C3-1AA4-4853-B889-ACC12A5A83A7}" srcOrd="14" destOrd="0" presId="urn:microsoft.com/office/officeart/2005/8/layout/default#1"/>
    <dgm:cxn modelId="{3225A611-ED1C-46A3-88F1-6772D42AC1AE}" type="presParOf" srcId="{F0B63675-28D2-4F21-AB0F-7E0CEEEB464C}" destId="{A3B26965-490E-4FC2-8B4C-ED8B1EC4B7CC}" srcOrd="15" destOrd="0" presId="urn:microsoft.com/office/officeart/2005/8/layout/default#1"/>
    <dgm:cxn modelId="{896B19DC-A320-46B6-97A0-38BF87A43E02}" type="presParOf" srcId="{F0B63675-28D2-4F21-AB0F-7E0CEEEB464C}" destId="{BDE5DC86-1E3E-41D1-8634-798652E98470}" srcOrd="16" destOrd="0" presId="urn:microsoft.com/office/officeart/2005/8/layout/default#1"/>
    <dgm:cxn modelId="{E6299DD1-1524-4BB6-A0E5-4DD230C22B66}" type="presParOf" srcId="{F0B63675-28D2-4F21-AB0F-7E0CEEEB464C}" destId="{B865BE5D-C16A-484D-8242-8F84C04A06A1}" srcOrd="17" destOrd="0" presId="urn:microsoft.com/office/officeart/2005/8/layout/default#1"/>
    <dgm:cxn modelId="{361EB6AD-C196-40A1-B00E-7B8819844B4C}" type="presParOf" srcId="{F0B63675-28D2-4F21-AB0F-7E0CEEEB464C}" destId="{D0BE8F58-4C4B-4259-BDFF-AAF5B006E397}" srcOrd="18" destOrd="0" presId="urn:microsoft.com/office/officeart/2005/8/layout/default#1"/>
    <dgm:cxn modelId="{7CCBBA03-2066-464B-B6CD-A896E31597A1}" type="presParOf" srcId="{F0B63675-28D2-4F21-AB0F-7E0CEEEB464C}" destId="{D5344CC3-E392-48F7-8835-2CB1487EFB57}" srcOrd="19" destOrd="0" presId="urn:microsoft.com/office/officeart/2005/8/layout/default#1"/>
    <dgm:cxn modelId="{BEADCE15-7B0D-41E4-984C-CFFEF261B9EC}" type="presParOf" srcId="{F0B63675-28D2-4F21-AB0F-7E0CEEEB464C}" destId="{E8EEBB99-B10A-48F7-B04D-CA12CDD1D0B3}" srcOrd="20" destOrd="0" presId="urn:microsoft.com/office/officeart/2005/8/layout/default#1"/>
    <dgm:cxn modelId="{53949E20-FAE3-46C5-9226-C74C79B314AF}" type="presParOf" srcId="{F0B63675-28D2-4F21-AB0F-7E0CEEEB464C}" destId="{41F1A786-E16B-438C-B7A4-A63F22407772}" srcOrd="21" destOrd="0" presId="urn:microsoft.com/office/officeart/2005/8/layout/default#1"/>
    <dgm:cxn modelId="{13FEB03A-A1E6-40E5-AC8B-D442AFD2D986}" type="presParOf" srcId="{F0B63675-28D2-4F21-AB0F-7E0CEEEB464C}" destId="{83FCADC1-B9FD-4B4E-99F7-C3ECE727AFB5}" srcOrd="2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454CA-2CC9-49B0-82E0-C4F4E07BAF13}">
      <dsp:nvSpPr>
        <dsp:cNvPr id="0" name=""/>
        <dsp:cNvSpPr/>
      </dsp:nvSpPr>
      <dsp:spPr>
        <a:xfrm>
          <a:off x="2573" y="587079"/>
          <a:ext cx="2041820" cy="12250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Ulaştırma</a:t>
          </a:r>
          <a:endParaRPr lang="tr-TR" sz="2200" kern="1200"/>
        </a:p>
      </dsp:txBody>
      <dsp:txXfrm>
        <a:off x="2573" y="587079"/>
        <a:ext cx="2041820" cy="1225092"/>
      </dsp:txXfrm>
    </dsp:sp>
    <dsp:sp modelId="{80B6881A-F42B-47DD-8E26-788231905ED5}">
      <dsp:nvSpPr>
        <dsp:cNvPr id="0" name=""/>
        <dsp:cNvSpPr/>
      </dsp:nvSpPr>
      <dsp:spPr>
        <a:xfrm>
          <a:off x="2248576" y="587079"/>
          <a:ext cx="2041820" cy="122509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Hammadde</a:t>
          </a:r>
          <a:endParaRPr lang="tr-TR" sz="2200" kern="1200"/>
        </a:p>
      </dsp:txBody>
      <dsp:txXfrm>
        <a:off x="2248576" y="587079"/>
        <a:ext cx="2041820" cy="1225092"/>
      </dsp:txXfrm>
    </dsp:sp>
    <dsp:sp modelId="{123ADBE6-5A9E-4103-8B12-71425B69D2E4}">
      <dsp:nvSpPr>
        <dsp:cNvPr id="0" name=""/>
        <dsp:cNvSpPr/>
      </dsp:nvSpPr>
      <dsp:spPr>
        <a:xfrm>
          <a:off x="4494579" y="587079"/>
          <a:ext cx="2041820" cy="12250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Pazar alanı</a:t>
          </a:r>
          <a:endParaRPr lang="tr-TR" sz="2200" kern="1200"/>
        </a:p>
      </dsp:txBody>
      <dsp:txXfrm>
        <a:off x="4494579" y="587079"/>
        <a:ext cx="2041820" cy="1225092"/>
      </dsp:txXfrm>
    </dsp:sp>
    <dsp:sp modelId="{F7E1CAC7-D189-4C44-B5CF-9F55D51A572B}">
      <dsp:nvSpPr>
        <dsp:cNvPr id="0" name=""/>
        <dsp:cNvSpPr/>
      </dsp:nvSpPr>
      <dsp:spPr>
        <a:xfrm>
          <a:off x="6740581" y="587079"/>
          <a:ext cx="2041820" cy="122509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İşgücü</a:t>
          </a:r>
          <a:endParaRPr lang="tr-TR" sz="2200" kern="1200"/>
        </a:p>
      </dsp:txBody>
      <dsp:txXfrm>
        <a:off x="6740581" y="587079"/>
        <a:ext cx="2041820" cy="1225092"/>
      </dsp:txXfrm>
    </dsp:sp>
    <dsp:sp modelId="{A6BC43E1-2409-4E1D-9AB3-72971DDA8514}">
      <dsp:nvSpPr>
        <dsp:cNvPr id="0" name=""/>
        <dsp:cNvSpPr/>
      </dsp:nvSpPr>
      <dsp:spPr>
        <a:xfrm>
          <a:off x="2573" y="2016353"/>
          <a:ext cx="2041820" cy="12250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Su ve su kaynakları</a:t>
          </a:r>
          <a:endParaRPr lang="tr-TR" sz="2200" kern="1200" dirty="0"/>
        </a:p>
      </dsp:txBody>
      <dsp:txXfrm>
        <a:off x="2573" y="2016353"/>
        <a:ext cx="2041820" cy="1225092"/>
      </dsp:txXfrm>
    </dsp:sp>
    <dsp:sp modelId="{DFE617ED-F08A-4FCC-A984-63B7A79761F8}">
      <dsp:nvSpPr>
        <dsp:cNvPr id="0" name=""/>
        <dsp:cNvSpPr/>
      </dsp:nvSpPr>
      <dsp:spPr>
        <a:xfrm>
          <a:off x="2248576" y="2016353"/>
          <a:ext cx="2041820" cy="12250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İklim koşulları</a:t>
          </a:r>
          <a:endParaRPr lang="tr-TR" sz="2200" kern="1200"/>
        </a:p>
      </dsp:txBody>
      <dsp:txXfrm>
        <a:off x="2248576" y="2016353"/>
        <a:ext cx="2041820" cy="1225092"/>
      </dsp:txXfrm>
    </dsp:sp>
    <dsp:sp modelId="{78607DC3-3799-4534-8ACB-7F0AE27DCC30}">
      <dsp:nvSpPr>
        <dsp:cNvPr id="0" name=""/>
        <dsp:cNvSpPr/>
      </dsp:nvSpPr>
      <dsp:spPr>
        <a:xfrm>
          <a:off x="4494579" y="2016353"/>
          <a:ext cx="2041820" cy="122509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Sosyal ve kültürel olanaklar</a:t>
          </a:r>
          <a:endParaRPr lang="tr-TR" sz="2200" kern="1200"/>
        </a:p>
      </dsp:txBody>
      <dsp:txXfrm>
        <a:off x="4494579" y="2016353"/>
        <a:ext cx="2041820" cy="1225092"/>
      </dsp:txXfrm>
    </dsp:sp>
    <dsp:sp modelId="{130629C3-1AA4-4853-B889-ACC12A5A83A7}">
      <dsp:nvSpPr>
        <dsp:cNvPr id="0" name=""/>
        <dsp:cNvSpPr/>
      </dsp:nvSpPr>
      <dsp:spPr>
        <a:xfrm>
          <a:off x="6740581" y="2016353"/>
          <a:ext cx="2041820" cy="12250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Şehir ve bölge yönetimi</a:t>
          </a:r>
          <a:endParaRPr lang="tr-TR" sz="2200" kern="1200" dirty="0"/>
        </a:p>
      </dsp:txBody>
      <dsp:txXfrm>
        <a:off x="6740581" y="2016353"/>
        <a:ext cx="2041820" cy="1225092"/>
      </dsp:txXfrm>
    </dsp:sp>
    <dsp:sp modelId="{BDE5DC86-1E3E-41D1-8634-798652E98470}">
      <dsp:nvSpPr>
        <dsp:cNvPr id="0" name=""/>
        <dsp:cNvSpPr/>
      </dsp:nvSpPr>
      <dsp:spPr>
        <a:xfrm>
          <a:off x="2573" y="3445628"/>
          <a:ext cx="2041820" cy="122509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Vergi, resim, harçlar ve teşvik ödemeleri</a:t>
          </a:r>
          <a:endParaRPr lang="tr-TR" sz="2200" kern="1200"/>
        </a:p>
      </dsp:txBody>
      <dsp:txXfrm>
        <a:off x="2573" y="3445628"/>
        <a:ext cx="2041820" cy="1225092"/>
      </dsp:txXfrm>
    </dsp:sp>
    <dsp:sp modelId="{D0BE8F58-4C4B-4259-BDFF-AAF5B006E397}">
      <dsp:nvSpPr>
        <dsp:cNvPr id="0" name=""/>
        <dsp:cNvSpPr/>
      </dsp:nvSpPr>
      <dsp:spPr>
        <a:xfrm>
          <a:off x="2248576" y="3445628"/>
          <a:ext cx="2041820" cy="12250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Enerji kaynakları</a:t>
          </a:r>
          <a:endParaRPr lang="tr-TR" sz="2200" kern="1200"/>
        </a:p>
      </dsp:txBody>
      <dsp:txXfrm>
        <a:off x="2248576" y="3445628"/>
        <a:ext cx="2041820" cy="1225092"/>
      </dsp:txXfrm>
    </dsp:sp>
    <dsp:sp modelId="{E8EEBB99-B10A-48F7-B04D-CA12CDD1D0B3}">
      <dsp:nvSpPr>
        <dsp:cNvPr id="0" name=""/>
        <dsp:cNvSpPr/>
      </dsp:nvSpPr>
      <dsp:spPr>
        <a:xfrm>
          <a:off x="4494579" y="3445628"/>
          <a:ext cx="2041820" cy="12250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İşletme dışı artırımlar</a:t>
          </a:r>
          <a:endParaRPr lang="tr-TR" sz="2200" kern="1200"/>
        </a:p>
      </dsp:txBody>
      <dsp:txXfrm>
        <a:off x="4494579" y="3445628"/>
        <a:ext cx="2041820" cy="1225092"/>
      </dsp:txXfrm>
    </dsp:sp>
    <dsp:sp modelId="{83FCADC1-B9FD-4B4E-99F7-C3ECE727AFB5}">
      <dsp:nvSpPr>
        <dsp:cNvPr id="0" name=""/>
        <dsp:cNvSpPr/>
      </dsp:nvSpPr>
      <dsp:spPr>
        <a:xfrm>
          <a:off x="6740581" y="3445628"/>
          <a:ext cx="2041820" cy="122509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Jeolojik koşullar</a:t>
          </a:r>
          <a:endParaRPr lang="tr-TR" sz="2200" kern="1200"/>
        </a:p>
      </dsp:txBody>
      <dsp:txXfrm>
        <a:off x="6740581" y="3445628"/>
        <a:ext cx="2041820" cy="1225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49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1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0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7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8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5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9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7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4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23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1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0B3C1-392F-4775-A877-BB118BE0B98C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CA061-4B5B-4A5B-956C-F03944E47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6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İşletmelerde Kuruluş Yeri Seçimi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İşletme Biliminin Temel Kavramları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56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EKONOMİK </a:t>
            </a:r>
            <a:r>
              <a:rPr lang="tr-TR" dirty="0"/>
              <a:t>ARAŞTIRMALAR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İşletmenin ekonomik anlamda yapılabilir olup olmadığını inceler</a:t>
            </a:r>
          </a:p>
          <a:p>
            <a:r>
              <a:rPr lang="tr-TR"/>
              <a:t>3 kısımdan oluşur:</a:t>
            </a:r>
          </a:p>
          <a:p>
            <a:pPr lvl="1"/>
            <a:r>
              <a:rPr lang="tr-TR"/>
              <a:t>Piyasa Etüdü ve Talep Tahmini</a:t>
            </a:r>
          </a:p>
          <a:p>
            <a:pPr lvl="1"/>
            <a:r>
              <a:rPr lang="tr-TR"/>
              <a:t>Kuruluş Yeri Seçimi</a:t>
            </a:r>
          </a:p>
          <a:p>
            <a:pPr lvl="1"/>
            <a:r>
              <a:rPr lang="tr-TR"/>
              <a:t>Kapasite Seçimi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1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1. EKONOMİK ARAŞTIRMALAR</a:t>
            </a:r>
            <a:br>
              <a:rPr lang="tr-TR" dirty="0" smtClean="0"/>
            </a:br>
            <a:r>
              <a:rPr lang="tr-TR" sz="3600" dirty="0" smtClean="0"/>
              <a:t>1. 1. Piyasa Etüdü ve Talep Tahmini:</a:t>
            </a:r>
            <a:endParaRPr lang="en-US" sz="36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84784"/>
            <a:ext cx="7313612" cy="4841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mal </a:t>
            </a:r>
            <a:r>
              <a:rPr lang="tr-TR" dirty="0"/>
              <a:t>ve hizmetlerin miktar ve nitelikleri</a:t>
            </a:r>
          </a:p>
          <a:p>
            <a:pPr>
              <a:lnSpc>
                <a:spcPct val="90000"/>
              </a:lnSpc>
            </a:pPr>
            <a:r>
              <a:rPr lang="tr-TR" dirty="0"/>
              <a:t>tüketici sayısı, tüketicilerin beklentileri </a:t>
            </a:r>
          </a:p>
          <a:p>
            <a:pPr>
              <a:lnSpc>
                <a:spcPct val="90000"/>
              </a:lnSpc>
            </a:pPr>
            <a:r>
              <a:rPr lang="tr-TR" dirty="0"/>
              <a:t>satın alma güç ve arzuları tahmin edilmek istenir.</a:t>
            </a:r>
          </a:p>
          <a:p>
            <a:pPr>
              <a:lnSpc>
                <a:spcPct val="90000"/>
              </a:lnSpc>
            </a:pPr>
            <a:r>
              <a:rPr lang="tr-TR" dirty="0"/>
              <a:t>Bunun için gerekli verilerden bazıları: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tüketim, fiyat ve mevsimsel değişiklikler, mal ve hizmetlerin nasıl kullanıldığı, maliyetleri veya ülkenin genel ekonomik durumu, rakiplerin üretimi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791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1. EKONOMİK ARAŞTIRMALAR</a:t>
            </a:r>
            <a:br>
              <a:rPr lang="tr-TR" sz="4400" dirty="0" smtClean="0"/>
            </a:br>
            <a:r>
              <a:rPr lang="tr-TR" sz="3600" dirty="0" smtClean="0"/>
              <a:t>1</a:t>
            </a:r>
            <a:r>
              <a:rPr lang="tr-TR" sz="4400" dirty="0" smtClean="0"/>
              <a:t>.</a:t>
            </a:r>
            <a:r>
              <a:rPr lang="tr-TR" sz="3600" dirty="0" smtClean="0"/>
              <a:t>2. Kuruluş Yeri Seçimi:</a:t>
            </a:r>
            <a:endParaRPr lang="tr-TR" sz="41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İşletmenin amaçlarına ulaşmasını en etkin ve verimli biçimde sağlayacak yer</a:t>
            </a:r>
          </a:p>
          <a:p>
            <a:r>
              <a:rPr lang="tr-TR" dirty="0" smtClean="0"/>
              <a:t>Uzun vadeli, maliyetli ve faaliyetler üzerinde doğrudan etkili bir karar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273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 smtClean="0"/>
              <a:t>1. EKONOMİK ARAŞTIRMALAR</a:t>
            </a:r>
            <a:br>
              <a:rPr lang="tr-TR" sz="4800" dirty="0" smtClean="0"/>
            </a:br>
            <a:r>
              <a:rPr lang="tr-TR" sz="3600" dirty="0" smtClean="0"/>
              <a:t>Kuruluş Yeri Etmenleri</a:t>
            </a:r>
            <a:endParaRPr lang="tr-TR" sz="36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79512" y="1600200"/>
          <a:ext cx="8784976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676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700" dirty="0" smtClean="0"/>
              <a:t>1. EKONOMİK ARAŞTIRMALAR</a:t>
            </a:r>
            <a:r>
              <a:rPr lang="tr-TR" sz="6000" dirty="0" smtClean="0"/>
              <a:t/>
            </a:r>
            <a:br>
              <a:rPr lang="tr-TR" sz="6000" dirty="0" smtClean="0"/>
            </a:br>
            <a:r>
              <a:rPr lang="tr-TR" sz="3600" dirty="0" smtClean="0"/>
              <a:t>1.3. Kapasite Seçimi: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Kapasite</a:t>
            </a:r>
            <a:r>
              <a:rPr lang="tr-TR" dirty="0" smtClean="0"/>
              <a:t>: işletmenin üretim faktörlerini en iyi şekilde kullanarak üretim yapabilecekleri nokta.</a:t>
            </a:r>
          </a:p>
          <a:p>
            <a:pPr lvl="1"/>
            <a:r>
              <a:rPr lang="tr-TR" sz="3000" dirty="0" smtClean="0"/>
              <a:t>Teorik Kapasite (Maksimum Kapasite)</a:t>
            </a:r>
          </a:p>
          <a:p>
            <a:pPr lvl="1"/>
            <a:r>
              <a:rPr lang="tr-TR" sz="3000" dirty="0" smtClean="0"/>
              <a:t>Pratik Kapasite (Normal/ Gerçekleştirilebilir Kapasite)</a:t>
            </a:r>
          </a:p>
          <a:p>
            <a:pPr lvl="1"/>
            <a:r>
              <a:rPr lang="tr-TR" sz="3000" dirty="0" smtClean="0"/>
              <a:t>Fiili Kapasite (Gerçekleşen Kapasite)</a:t>
            </a:r>
          </a:p>
          <a:p>
            <a:pPr lvl="1"/>
            <a:r>
              <a:rPr lang="tr-TR" sz="3000" dirty="0" smtClean="0"/>
              <a:t>Optimum Kapasite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34740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1. EKONOMİK ARAŞTIRMALAR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3200" dirty="0" smtClean="0"/>
              <a:t>1.3. Kapasite Seçimi: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Pratik Kapasite &gt; Fiili Kapasite 		Boş Kapasite</a:t>
            </a:r>
          </a:p>
          <a:p>
            <a:r>
              <a:rPr lang="tr-TR" sz="2800" dirty="0" smtClean="0"/>
              <a:t>Pratik Kapasite = Fiili Kapasite		Tam Kapasite</a:t>
            </a:r>
          </a:p>
          <a:p>
            <a:r>
              <a:rPr lang="tr-TR" sz="2800" dirty="0" smtClean="0"/>
              <a:t>Pratik Kapasite &lt; Fiili Kapasite 		Aşırı Kapasite</a:t>
            </a:r>
          </a:p>
          <a:p>
            <a:r>
              <a:rPr lang="tr-TR" sz="2800" dirty="0" smtClean="0"/>
              <a:t>Çalışma Derecesi (Kapasite Kullanım Oranı) = </a:t>
            </a:r>
          </a:p>
          <a:p>
            <a:pPr>
              <a:buNone/>
            </a:pPr>
            <a:r>
              <a:rPr lang="tr-TR" sz="2800" dirty="0" smtClean="0"/>
              <a:t>	Fiili K./ Pratik K.</a:t>
            </a:r>
          </a:p>
          <a:p>
            <a:r>
              <a:rPr lang="tr-TR" sz="2800" dirty="0" smtClean="0"/>
              <a:t>Optimum Kapasite = </a:t>
            </a:r>
            <a:r>
              <a:rPr lang="tr-TR" sz="2800" dirty="0" err="1" smtClean="0"/>
              <a:t>Br</a:t>
            </a:r>
            <a:r>
              <a:rPr lang="tr-TR" sz="2800" dirty="0" smtClean="0"/>
              <a:t> başına </a:t>
            </a:r>
            <a:r>
              <a:rPr lang="tr-TR" sz="2800" dirty="0" err="1" smtClean="0"/>
              <a:t>min</a:t>
            </a:r>
            <a:r>
              <a:rPr lang="tr-TR" sz="2800" dirty="0" smtClean="0"/>
              <a:t> sabit ve değişken maliyet</a:t>
            </a:r>
          </a:p>
          <a:p>
            <a:endParaRPr lang="tr-TR" sz="2800" dirty="0"/>
          </a:p>
        </p:txBody>
      </p:sp>
      <p:sp>
        <p:nvSpPr>
          <p:cNvPr id="4" name="3 Sağ Ok"/>
          <p:cNvSpPr/>
          <p:nvPr/>
        </p:nvSpPr>
        <p:spPr>
          <a:xfrm>
            <a:off x="5436096" y="1700808"/>
            <a:ext cx="864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5436096" y="2204864"/>
            <a:ext cx="864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5436096" y="2708920"/>
            <a:ext cx="864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30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 smtClean="0"/>
              <a:t>1. EKONOMİK ARAŞTIRMALAR</a:t>
            </a:r>
            <a:r>
              <a:rPr lang="tr-TR" sz="6000" dirty="0" smtClean="0"/>
              <a:t/>
            </a:r>
            <a:br>
              <a:rPr lang="tr-TR" sz="6000" dirty="0" smtClean="0"/>
            </a:br>
            <a:r>
              <a:rPr lang="tr-TR" sz="3600" dirty="0" smtClean="0"/>
              <a:t>1.3. Kapasite Seçimi: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Maliyetler dışında kapasite seçimini etkileyen diğer etmenler:</a:t>
            </a:r>
          </a:p>
          <a:p>
            <a:pPr lvl="1"/>
            <a:r>
              <a:rPr lang="tr-TR" dirty="0" smtClean="0"/>
              <a:t>Talep</a:t>
            </a:r>
          </a:p>
          <a:p>
            <a:pPr lvl="1"/>
            <a:r>
              <a:rPr lang="tr-TR" dirty="0" smtClean="0"/>
              <a:t>Teknoloji/ standartlar</a:t>
            </a:r>
          </a:p>
          <a:p>
            <a:pPr lvl="1"/>
            <a:r>
              <a:rPr lang="tr-TR" dirty="0" smtClean="0"/>
              <a:t>Kuruluş yeri (hammadde miktarı)</a:t>
            </a:r>
          </a:p>
          <a:p>
            <a:pPr lvl="1"/>
            <a:r>
              <a:rPr lang="tr-TR" dirty="0" smtClean="0"/>
              <a:t>Finansman</a:t>
            </a:r>
          </a:p>
          <a:p>
            <a:pPr lvl="1"/>
            <a:r>
              <a:rPr lang="tr-TR" dirty="0" smtClean="0"/>
              <a:t>Devletin sınırlama ve destekleri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162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TEKNİK ARAŞTIRMALAR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Kuruluş yerinin inşaata uygunluğu,</a:t>
            </a:r>
          </a:p>
          <a:p>
            <a:r>
              <a:rPr lang="tr-TR" dirty="0" smtClean="0"/>
              <a:t>Ürün nitelikleri</a:t>
            </a:r>
          </a:p>
          <a:p>
            <a:r>
              <a:rPr lang="tr-TR" dirty="0" smtClean="0"/>
              <a:t>Üretim yerleşim planı, gerekli makine ve teçhizatların türü,</a:t>
            </a:r>
          </a:p>
          <a:p>
            <a:r>
              <a:rPr lang="tr-TR" dirty="0" smtClean="0"/>
              <a:t>Çalışan sayısı ve niteliği</a:t>
            </a:r>
          </a:p>
          <a:p>
            <a:r>
              <a:rPr lang="tr-TR" dirty="0" smtClean="0"/>
              <a:t>Çevre ve güvenlik araştırmaları</a:t>
            </a:r>
          </a:p>
          <a:p>
            <a:r>
              <a:rPr lang="tr-TR" dirty="0" smtClean="0"/>
              <a:t>Lisans, patent vb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2909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MALİ ARAŞTIRMALAR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Kuruluş ve sabit sermaye ihtiyacı</a:t>
            </a:r>
          </a:p>
          <a:p>
            <a:r>
              <a:rPr lang="tr-TR" dirty="0" smtClean="0"/>
              <a:t>Faaliyetleri sırasındaki fon ihtiyacı</a:t>
            </a:r>
          </a:p>
          <a:p>
            <a:r>
              <a:rPr lang="tr-TR" dirty="0" smtClean="0"/>
              <a:t>Fon kaynakları:</a:t>
            </a:r>
          </a:p>
          <a:p>
            <a:pPr lvl="1"/>
            <a:r>
              <a:rPr lang="tr-TR" dirty="0" err="1" smtClean="0"/>
              <a:t>Özkaynaklar</a:t>
            </a:r>
            <a:endParaRPr lang="tr-TR" dirty="0" smtClean="0"/>
          </a:p>
          <a:p>
            <a:pPr lvl="1"/>
            <a:r>
              <a:rPr lang="tr-TR" dirty="0" smtClean="0"/>
              <a:t>Yabancı kaynaklar</a:t>
            </a:r>
          </a:p>
          <a:p>
            <a:pPr lvl="1"/>
            <a:r>
              <a:rPr lang="tr-TR" dirty="0" err="1" smtClean="0"/>
              <a:t>Otofinansman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7384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YASAL ARAŞTIRMALAR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Kurulacak işletmenin hukuki şekli belirlenir.</a:t>
            </a:r>
          </a:p>
          <a:p>
            <a:r>
              <a:rPr lang="tr-TR" dirty="0" smtClean="0"/>
              <a:t>Kuruluş fikrinden, işletme kurulana kadar gerekli tüm yasal gereklilikler belirlenir.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085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İşletmelerde Kuruluş Yeri Seçimi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Kuruluş yeri seçimi, işletme faaliyetlerini uzun dönemde etkileyen önemli bir karardır.</a:t>
            </a:r>
          </a:p>
          <a:p>
            <a:r>
              <a:rPr lang="tr-TR" smtClean="0"/>
              <a:t>Bu nedenle öncelikle kuruluş çalışmaları, çeşitli kriterlre göre değerlendirilmeli ve alternatifler arasından en iyi olan seçilmelidir.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97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5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KURULUŞ ÇALIŞMALARININ DEĞERLENDİRİLMESİ</a:t>
            </a:r>
            <a:endParaRPr lang="en-US" sz="32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Kuruluş yeri çalışmalarını değerlendirme ölçütleri aşağıdaki gibi sayılabilir:</a:t>
            </a:r>
          </a:p>
          <a:p>
            <a:pPr lvl="1"/>
            <a:r>
              <a:rPr lang="tr-TR" smtClean="0"/>
              <a:t>Verimlilik </a:t>
            </a:r>
            <a:r>
              <a:rPr lang="tr-TR"/>
              <a:t>(Prodüktivite)</a:t>
            </a:r>
          </a:p>
          <a:p>
            <a:pPr lvl="1"/>
            <a:r>
              <a:rPr lang="tr-TR"/>
              <a:t>İktisadilik (Ekonomiklik)</a:t>
            </a:r>
          </a:p>
          <a:p>
            <a:pPr lvl="1"/>
            <a:r>
              <a:rPr lang="tr-TR"/>
              <a:t>Karlılık (Rantabilite)</a:t>
            </a:r>
          </a:p>
          <a:p>
            <a:pPr lvl="1"/>
            <a:r>
              <a:rPr lang="tr-TR"/>
              <a:t>Etkenlik (Efficiency)</a:t>
            </a:r>
          </a:p>
          <a:p>
            <a:pPr lvl="1"/>
            <a:r>
              <a:rPr lang="tr-TR"/>
              <a:t>Etkililik (Effectiveness)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77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DEĞERLENDİRME ÖLÇÜTLERİ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Verimlilik = Çıktı / Girdi</a:t>
            </a:r>
          </a:p>
          <a:p>
            <a:r>
              <a:rPr lang="tr-TR" smtClean="0"/>
              <a:t>Verimlilik, iktisadilik prensibinin alt prensibi olan tutumluluk ile doğrudan ilişkilidir.</a:t>
            </a:r>
            <a:endParaRPr lang="tr-TR"/>
          </a:p>
          <a:p>
            <a:r>
              <a:rPr lang="tr-TR"/>
              <a:t>Verimlilik, fiziksel birimlerin ele alındığı bir ölçüttür.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55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DEĞERLENDİRME ÖLÇÜTLERİ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Toplam Verimlilik = Üretim sonucunda elde edilen fiziksel çıktı / Üretim sonucunda elde edilen fiziksel girdi</a:t>
            </a:r>
          </a:p>
          <a:p>
            <a:r>
              <a:rPr lang="tr-TR"/>
              <a:t>Kısmi Verimlilik = Bir üretim faktörüne göre hesaplanır.</a:t>
            </a:r>
          </a:p>
          <a:p>
            <a:r>
              <a:rPr lang="tr-TR"/>
              <a:t>Örn: İşgücü verimliliği = ürün miktarı / kullanılan işgücü saati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4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DEĞERLENDİRME ÖLÇÜTLERİ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Ekonomiklik (İktisadilik) = Satış Geliri / </a:t>
            </a:r>
            <a:r>
              <a:rPr lang="tr-TR" smtClean="0"/>
              <a:t>Maliyetler</a:t>
            </a:r>
            <a:endParaRPr lang="tr-TR"/>
          </a:p>
          <a:p>
            <a:r>
              <a:rPr lang="tr-TR" smtClean="0"/>
              <a:t>Ekonomiklik, i</a:t>
            </a:r>
            <a:r>
              <a:rPr lang="tr-TR" smtClean="0"/>
              <a:t>ktisadilik prensibinin tutumluluk ve talebe dönüklük alt dallarının ikisi ile de ilişkilidir.</a:t>
            </a:r>
          </a:p>
          <a:p>
            <a:r>
              <a:rPr lang="tr-TR" smtClean="0"/>
              <a:t>Bunun yanı sıra, verimlilik ölçütü ile de ilişkilidir.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08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DEĞERLENDİRME ÖLÇÜTLERİ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Karlılık (Rantabilite) = Kar / Sermaye</a:t>
            </a:r>
          </a:p>
          <a:p>
            <a:r>
              <a:rPr lang="tr-TR" sz="3600"/>
              <a:t>Kuruluş araştırmalarında ve diğer faaliyet dönemlerinde kullanılır.</a:t>
            </a:r>
          </a:p>
          <a:p>
            <a:r>
              <a:rPr lang="tr-TR" sz="3600"/>
              <a:t>İşletmeye getirilen sermayenin verimliliğini ifade eder.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886054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DEĞERLENDİRME ÖLÇÜTLERİ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Etkenlik (Efficiency): Girdilerin verimlilik derecesini ölçer.</a:t>
            </a:r>
          </a:p>
          <a:p>
            <a:r>
              <a:rPr lang="tr-TR"/>
              <a:t>Etkenlik = St. Değer / Fiili Değer &gt;= 1 olması beklenir.</a:t>
            </a:r>
          </a:p>
          <a:p>
            <a:r>
              <a:rPr lang="tr-TR"/>
              <a:t>Etkililik (Effectiveness): Amaçlara ulaşma derecesi</a:t>
            </a:r>
          </a:p>
          <a:p>
            <a:r>
              <a:rPr lang="tr-TR"/>
              <a:t>Etkililik = Fiili Değer (gerçekleşen çıktı) / St. Değer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5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KURULUŞ ARAŞTIRMALARI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52450" indent="-552450">
              <a:buFont typeface="Wingdings" pitchFamily="2" charset="2"/>
              <a:buAutoNum type="arabicPeriod"/>
            </a:pPr>
            <a:r>
              <a:rPr lang="tr-TR" dirty="0"/>
              <a:t>Ekonomik Araştırmalar</a:t>
            </a:r>
          </a:p>
          <a:p>
            <a:pPr marL="933450" lvl="1" indent="-476250">
              <a:buFont typeface="Wingdings" pitchFamily="2" charset="2"/>
              <a:buAutoNum type="arabicPeriod"/>
            </a:pPr>
            <a:r>
              <a:rPr lang="tr-TR" dirty="0"/>
              <a:t>Piyasa Etüdü ve Talep Tahmini</a:t>
            </a:r>
          </a:p>
          <a:p>
            <a:pPr marL="933450" lvl="1" indent="-476250">
              <a:buFont typeface="Wingdings" pitchFamily="2" charset="2"/>
              <a:buAutoNum type="arabicPeriod"/>
            </a:pPr>
            <a:r>
              <a:rPr lang="tr-TR" dirty="0"/>
              <a:t>Kuruluş Yeri Seçimi</a:t>
            </a:r>
          </a:p>
          <a:p>
            <a:pPr marL="933450" lvl="1" indent="-476250">
              <a:buFont typeface="Wingdings" pitchFamily="2" charset="2"/>
              <a:buAutoNum type="arabicPeriod"/>
            </a:pPr>
            <a:r>
              <a:rPr lang="tr-TR" dirty="0"/>
              <a:t>Kapasite Seçimi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tr-TR" dirty="0"/>
              <a:t>Teknik Araştırmalar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tr-TR" dirty="0"/>
              <a:t>Mali Araştırmalar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tr-TR" dirty="0"/>
              <a:t>Yasal </a:t>
            </a:r>
            <a:r>
              <a:rPr lang="tr-TR" dirty="0" smtClean="0"/>
              <a:t>Araştırmalar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1012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595</Words>
  <Application>Microsoft Office PowerPoint</Application>
  <PresentationFormat>Ekran Gösterisi (4:3)</PresentationFormat>
  <Paragraphs>109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İşletmelerde Kuruluş Yeri Seçimi</vt:lpstr>
      <vt:lpstr>İşletmelerde Kuruluş Yeri Seçimi</vt:lpstr>
      <vt:lpstr>KURULUŞ ÇALIŞMALARININ DEĞERLENDİRİLMESİ</vt:lpstr>
      <vt:lpstr>DEĞERLENDİRME ÖLÇÜTLERİ</vt:lpstr>
      <vt:lpstr>DEĞERLENDİRME ÖLÇÜTLERİ</vt:lpstr>
      <vt:lpstr>DEĞERLENDİRME ÖLÇÜTLERİ</vt:lpstr>
      <vt:lpstr>DEĞERLENDİRME ÖLÇÜTLERİ</vt:lpstr>
      <vt:lpstr>DEĞERLENDİRME ÖLÇÜTLERİ</vt:lpstr>
      <vt:lpstr>KURULUŞ ARAŞTIRMALARI</vt:lpstr>
      <vt:lpstr>1. EKONOMİK ARAŞTIRMALAR</vt:lpstr>
      <vt:lpstr>1. EKONOMİK ARAŞTIRMALAR 1. 1. Piyasa Etüdü ve Talep Tahmini:</vt:lpstr>
      <vt:lpstr>1. EKONOMİK ARAŞTIRMALAR 1.2. Kuruluş Yeri Seçimi:</vt:lpstr>
      <vt:lpstr>1. EKONOMİK ARAŞTIRMALAR Kuruluş Yeri Etmenleri</vt:lpstr>
      <vt:lpstr>1. EKONOMİK ARAŞTIRMALAR 1.3. Kapasite Seçimi:</vt:lpstr>
      <vt:lpstr>1. EKONOMİK ARAŞTIRMALAR 1.3. Kapasite Seçimi:</vt:lpstr>
      <vt:lpstr>1. EKONOMİK ARAŞTIRMALAR 1.3. Kapasite Seçimi:</vt:lpstr>
      <vt:lpstr>2. TEKNİK ARAŞTIRMALAR</vt:lpstr>
      <vt:lpstr>3. MALİ ARAŞTIRMALAR</vt:lpstr>
      <vt:lpstr>4. YASAL ARAŞTIRMALAR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İşletmelerde Kuruluş Yeri Seçimi</dc:title>
  <dc:creator>Sevgi Eda Tuzcu</dc:creator>
  <cp:lastModifiedBy>Sevgi Eda Tuzcu</cp:lastModifiedBy>
  <cp:revision>3</cp:revision>
  <dcterms:created xsi:type="dcterms:W3CDTF">2018-08-01T17:22:22Z</dcterms:created>
  <dcterms:modified xsi:type="dcterms:W3CDTF">2018-08-01T17:29:55Z</dcterms:modified>
</cp:coreProperties>
</file>