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2" r:id="rId8"/>
    <p:sldId id="261"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493CD23-A0F2-4E33-9931-C90EE1D989CE}"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4200344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93CD23-A0F2-4E33-9931-C90EE1D989CE}"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208295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93CD23-A0F2-4E33-9931-C90EE1D989CE}"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149353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93CD23-A0F2-4E33-9931-C90EE1D989CE}"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1262626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493CD23-A0F2-4E33-9931-C90EE1D989CE}"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1058679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93CD23-A0F2-4E33-9931-C90EE1D989CE}"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3352605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93CD23-A0F2-4E33-9931-C90EE1D989CE}"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4055727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93CD23-A0F2-4E33-9931-C90EE1D989CE}"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2196351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93CD23-A0F2-4E33-9931-C90EE1D989CE}"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2204713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93CD23-A0F2-4E33-9931-C90EE1D989CE}"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1567767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93CD23-A0F2-4E33-9931-C90EE1D989CE}"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E333FF-CF83-4C9E-8460-C027777188C2}" type="slidenum">
              <a:rPr lang="tr-TR" smtClean="0"/>
              <a:t>‹#›</a:t>
            </a:fld>
            <a:endParaRPr lang="tr-TR"/>
          </a:p>
        </p:txBody>
      </p:sp>
    </p:spTree>
    <p:extLst>
      <p:ext uri="{BB962C8B-B14F-4D97-AF65-F5344CB8AC3E}">
        <p14:creationId xmlns:p14="http://schemas.microsoft.com/office/powerpoint/2010/main" val="200168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93CD23-A0F2-4E33-9931-C90EE1D989CE}"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333FF-CF83-4C9E-8460-C027777188C2}" type="slidenum">
              <a:rPr lang="tr-TR" smtClean="0"/>
              <a:t>‹#›</a:t>
            </a:fld>
            <a:endParaRPr lang="tr-TR"/>
          </a:p>
        </p:txBody>
      </p:sp>
    </p:spTree>
    <p:extLst>
      <p:ext uri="{BB962C8B-B14F-4D97-AF65-F5344CB8AC3E}">
        <p14:creationId xmlns:p14="http://schemas.microsoft.com/office/powerpoint/2010/main" val="3609908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Germen Göçleri</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3923307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80080" y="1825625"/>
            <a:ext cx="5631840" cy="4351338"/>
          </a:xfrm>
        </p:spPr>
      </p:pic>
    </p:spTree>
    <p:extLst>
      <p:ext uri="{BB962C8B-B14F-4D97-AF65-F5344CB8AC3E}">
        <p14:creationId xmlns:p14="http://schemas.microsoft.com/office/powerpoint/2010/main" val="402607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1026" name="Picture 2" descr="germanic migration ile ilgili gö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38869" y="2096429"/>
            <a:ext cx="8017726" cy="3891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345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Yüzölçümü bakımından Okyanusya’dan sonra en küçük kıta olan Avrupa, Eski Dünya kara kütlesinin (Avrasya), kuzeybatısında Asya’dan yarımada şeklinde ayrılan küçük bir kısmıdır. Aslında Asya ile Avrupa kıtaları bir bütünsellik gösterir ve Avrasya adını taşımaktadır.</a:t>
            </a:r>
          </a:p>
          <a:p>
            <a:r>
              <a:rPr lang="tr-TR" dirty="0" smtClean="0"/>
              <a:t>Kuzeyde Kuzey Buz Denizi, batıda Atlas Okyanusu ve güneyde Akdeniz ile çevrilen olan kıta, Afrika’ya çok yaklaşır</a:t>
            </a:r>
          </a:p>
          <a:p>
            <a:r>
              <a:rPr lang="tr-TR" dirty="0" smtClean="0"/>
              <a:t>Örneğin bu uzaklıklar, Cebelitarık Boğazı’nda 14 km, Sicilya Boğazı’nda ise 140 km kadardır. Güneydoğuda ise, Ege Denizi, Marmara ve İstanbul - Çanakkale boğazları ile Asya Kıtası ve Ortadoğu topraklarından ayrılır</a:t>
            </a:r>
          </a:p>
          <a:p>
            <a:endParaRPr lang="tr-TR" dirty="0"/>
          </a:p>
        </p:txBody>
      </p:sp>
    </p:spTree>
    <p:extLst>
      <p:ext uri="{BB962C8B-B14F-4D97-AF65-F5344CB8AC3E}">
        <p14:creationId xmlns:p14="http://schemas.microsoft.com/office/powerpoint/2010/main" val="1638415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Doğuda, Asya Kıtası ile olan sının kesinlik taşımasa da Ural Dağları ile Ural Nehri’nin bu iki kıta arasında doğal bir sınır oluşturdukları kabul edilmektedir</a:t>
            </a:r>
          </a:p>
          <a:p>
            <a:r>
              <a:rPr lang="tr-TR" dirty="0" smtClean="0"/>
              <a:t>Güneydoğuda ise Kafkas Dağları’nın su bölüm çizgisinin Asya ile Avrupa arasında ikinci bir doğal sınır oluşturduğu varsayılmaktadır.</a:t>
            </a:r>
          </a:p>
          <a:p>
            <a:r>
              <a:rPr lang="tr-TR" dirty="0" smtClean="0"/>
              <a:t>Ural Dağları ile Hazar Denizi arasındaki sınır ya Ural nehri, ya da bunun daha doğusundaki </a:t>
            </a:r>
            <a:r>
              <a:rPr lang="tr-TR" dirty="0" err="1" smtClean="0"/>
              <a:t>Emba</a:t>
            </a:r>
            <a:r>
              <a:rPr lang="tr-TR" dirty="0" smtClean="0"/>
              <a:t> Nehri’ni takip etmektedir.</a:t>
            </a:r>
          </a:p>
          <a:p>
            <a:endParaRPr lang="tr-TR" dirty="0"/>
          </a:p>
        </p:txBody>
      </p:sp>
    </p:spTree>
    <p:extLst>
      <p:ext uri="{BB962C8B-B14F-4D97-AF65-F5344CB8AC3E}">
        <p14:creationId xmlns:p14="http://schemas.microsoft.com/office/powerpoint/2010/main" val="271988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Hazar Denizi ile Karadeniz arasında ise üç ayrı sınır çizgisi kullanılabilir: Birisi en kuzeyde Hazar ve Azak denizleri arasındaki Kuma </a:t>
            </a:r>
            <a:r>
              <a:rPr lang="tr-TR" dirty="0" err="1" smtClean="0"/>
              <a:t>Maniç</a:t>
            </a:r>
            <a:r>
              <a:rPr lang="tr-TR" dirty="0" smtClean="0"/>
              <a:t> Vadi Çukurluğu; </a:t>
            </a:r>
            <a:r>
              <a:rPr lang="tr-TR" dirty="0" err="1" smtClean="0"/>
              <a:t>ikincisi.güneyde</a:t>
            </a:r>
            <a:r>
              <a:rPr lang="tr-TR" dirty="0" smtClean="0"/>
              <a:t> Kafkas Dağları’nın su bölümü çizgisi; nihayet üçüncüsü, Rusya ile İran ve Türkiye arasındaki siyasi sınırdır. Bu değişken sınırlar sonucunda, bazı coğrafyacılar Azerbaycan, Ermenistan ye Gürcistan’ı Avrupa kıtasına dahil etmektedir bazıları, bu ülkeleri Asya topraklarında varsaymaktadır.</a:t>
            </a:r>
          </a:p>
          <a:p>
            <a:r>
              <a:rPr lang="tr-TR" dirty="0" smtClean="0"/>
              <a:t>Avrupa’nın doğu sınırlarından hiç birisi kesin sınır karakteri taşımamakla birlikte, günümüzde bu sınır, genellikle Ural Dağları, Ural Nehri ve Kafkas Dağları’nın su bölüm çizgisinden geçirilmektedir.</a:t>
            </a:r>
            <a:endParaRPr lang="tr-TR" dirty="0"/>
          </a:p>
        </p:txBody>
      </p:sp>
    </p:spTree>
    <p:extLst>
      <p:ext uri="{BB962C8B-B14F-4D97-AF65-F5344CB8AC3E}">
        <p14:creationId xmlns:p14="http://schemas.microsoft.com/office/powerpoint/2010/main" val="3944409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nedenle Doğu Avrupa, asıl Avrupa’nın gerçek bir parçası olmaktan çok onunla Asya arasında </a:t>
            </a:r>
          </a:p>
          <a:p>
            <a:r>
              <a:rPr lang="tr-TR" dirty="0" smtClean="0"/>
              <a:t>Ortalama yüksekliği çok az (330 m.) olan Avrupa, geniş çöl arazilerine sahip olmayan tek kıtadır. Akarsu ulaşımının en yoğun ve ülkeler arası göçlerin en fazla olduğu </a:t>
            </a:r>
            <a:r>
              <a:rPr lang="tr-TR" dirty="0" err="1" smtClean="0"/>
              <a:t>kıtadır.geniş</a:t>
            </a:r>
            <a:r>
              <a:rPr lang="tr-TR" dirty="0" smtClean="0"/>
              <a:t> bir geçit alanı durumundadır.</a:t>
            </a:r>
          </a:p>
          <a:p>
            <a:r>
              <a:rPr lang="tr-TR" dirty="0" smtClean="0"/>
              <a:t>Genel görünüm itibari ile büyük bir yarımadayı andıran kıta, yüzlerce ada ve yarımadayı kapsamaktadır. Özetle, kıyılarındaki girinti ve çıkıntılarının fazla olmasından dolayı, Avrupa’da iç deniz, yarımada, ada, körfez ve koy sayısı çok fazladır.</a:t>
            </a:r>
          </a:p>
          <a:p>
            <a:endParaRPr lang="tr-TR" dirty="0"/>
          </a:p>
        </p:txBody>
      </p:sp>
    </p:spTree>
    <p:extLst>
      <p:ext uri="{BB962C8B-B14F-4D97-AF65-F5344CB8AC3E}">
        <p14:creationId xmlns:p14="http://schemas.microsoft.com/office/powerpoint/2010/main" val="2567525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Roma İmparatorluğu’nun çöküşünün ardından(Elbette buna Büyük Hun İmparatorluğu’nun çöküşünü de eklemek gerekir) Britanya, </a:t>
            </a:r>
            <a:r>
              <a:rPr lang="tr-TR" dirty="0" err="1" smtClean="0"/>
              <a:t>Galya</a:t>
            </a:r>
            <a:r>
              <a:rPr lang="tr-TR" dirty="0" smtClean="0"/>
              <a:t> ve tüm Akdeniz topraklarında Roma’dan kalan bütün örgütlenmiş düzen çökmüştür. </a:t>
            </a:r>
          </a:p>
          <a:p>
            <a:r>
              <a:rPr lang="tr-TR" dirty="0" smtClean="0"/>
              <a:t>Bu boşluktan faydalanan Germen kabileleri yüzyıllar boyunca bazen göçebe olarak girdikleri topraklara artık kalıcı bir şekilde yerleşme fırsatı bulmuşlardır. </a:t>
            </a:r>
          </a:p>
          <a:p>
            <a:endParaRPr lang="tr-TR" dirty="0"/>
          </a:p>
        </p:txBody>
      </p:sp>
    </p:spTree>
    <p:extLst>
      <p:ext uri="{BB962C8B-B14F-4D97-AF65-F5344CB8AC3E}">
        <p14:creationId xmlns:p14="http://schemas.microsoft.com/office/powerpoint/2010/main" val="3433958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descr="http://w160842-freya.php5.dittdomene.no/wp-content/uploads/2013/10/Central_Europe_5th_Century.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91000" y="2663031"/>
            <a:ext cx="3810000" cy="2676525"/>
          </a:xfrm>
          <a:prstGeom prst="rect">
            <a:avLst/>
          </a:prstGeom>
          <a:noFill/>
          <a:ln>
            <a:noFill/>
          </a:ln>
        </p:spPr>
      </p:pic>
    </p:spTree>
    <p:extLst>
      <p:ext uri="{BB962C8B-B14F-4D97-AF65-F5344CB8AC3E}">
        <p14:creationId xmlns:p14="http://schemas.microsoft.com/office/powerpoint/2010/main" val="1329549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Haritada görüldüğü üzere bu boşluktan sözü geçen bölgelerde yoğun bir şekilde Germen kökenli devletlerinin kurulduğu görülmüştür. Yani eski dünyanın kontrolü bir manada Germenlerin eline geçmiş durumdadır. Frankların </a:t>
            </a:r>
            <a:r>
              <a:rPr lang="tr-TR" dirty="0" err="1" smtClean="0"/>
              <a:t>opurtunist</a:t>
            </a:r>
            <a:r>
              <a:rPr lang="tr-TR" dirty="0" smtClean="0"/>
              <a:t> bir davranış göstererek Roma-Katolikliğini seçmesinin ardından bölgede gittikçe güçlenen ciddi bir devlet konumuna yükselmiştir</a:t>
            </a:r>
          </a:p>
          <a:p>
            <a:endParaRPr lang="tr-TR" dirty="0"/>
          </a:p>
        </p:txBody>
      </p:sp>
    </p:spTree>
    <p:extLst>
      <p:ext uri="{BB962C8B-B14F-4D97-AF65-F5344CB8AC3E}">
        <p14:creationId xmlns:p14="http://schemas.microsoft.com/office/powerpoint/2010/main" val="2186155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447</Words>
  <Application>Microsoft Office PowerPoint</Application>
  <PresentationFormat>Geniş ekran</PresentationFormat>
  <Paragraphs>16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Germen Göçleri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Germen Göçleri</dc:title>
  <dc:creator>Mert</dc:creator>
  <cp:lastModifiedBy>Mert</cp:lastModifiedBy>
  <cp:revision>1</cp:revision>
  <dcterms:created xsi:type="dcterms:W3CDTF">2018-01-31T11:30:34Z</dcterms:created>
  <dcterms:modified xsi:type="dcterms:W3CDTF">2018-01-31T11:38:41Z</dcterms:modified>
</cp:coreProperties>
</file>