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5" r:id="rId12"/>
    <p:sldId id="266" r:id="rId13"/>
    <p:sldId id="267" r:id="rId14"/>
    <p:sldId id="280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76E6EF-5245-4781-A082-E32FB41AAC08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B29299-7DA7-40F8-A6A3-D04B4491CB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509120"/>
            <a:ext cx="6400800" cy="1752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2400" cy="1470025"/>
          </a:xfrm>
        </p:spPr>
        <p:txBody>
          <a:bodyPr/>
          <a:lstStyle/>
          <a:p>
            <a:r>
              <a:rPr lang="tr-TR" dirty="0" smtClean="0"/>
              <a:t>Kilimde restorasyon ve restitüsyon</a:t>
            </a:r>
            <a:endParaRPr lang="tr-TR" dirty="0"/>
          </a:p>
        </p:txBody>
      </p:sp>
      <p:pic>
        <p:nvPicPr>
          <p:cNvPr id="4" name="Picture 3" descr="restora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760720" cy="35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LL\Desktop\Un44555vvvvvvvvvvvvv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90" r="9552" b="5514"/>
          <a:stretch>
            <a:fillRect/>
          </a:stretch>
        </p:blipFill>
        <p:spPr bwMode="auto">
          <a:xfrm>
            <a:off x="4355976" y="2564904"/>
            <a:ext cx="4032448" cy="3528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DELL\Desktop\Un44555vv.png"/>
          <p:cNvPicPr>
            <a:picLocks noChangeAspect="1" noChangeArrowheads="1"/>
          </p:cNvPicPr>
          <p:nvPr/>
        </p:nvPicPr>
        <p:blipFill>
          <a:blip r:embed="rId3" cstate="print"/>
          <a:srcRect l="2891" t="1919" r="26280" b="2143"/>
          <a:stretch>
            <a:fillRect/>
          </a:stretch>
        </p:blipFill>
        <p:spPr bwMode="auto">
          <a:xfrm>
            <a:off x="611560" y="404664"/>
            <a:ext cx="352839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DELL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DELL\Desktop\Untitledvvv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DELL\Desktop\Untitledvvv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371975" cy="4391025"/>
          </a:xfrm>
          <a:prstGeom prst="rect">
            <a:avLst/>
          </a:prstGeom>
          <a:noFill/>
        </p:spPr>
      </p:pic>
      <p:pic>
        <p:nvPicPr>
          <p:cNvPr id="3075" name="Picture 3" descr="C:\Users\DELL\Desktop\Untitledvv4444v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238625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servation of a rug before/afte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848872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servati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Kirkitli dokumanın </a:t>
            </a:r>
            <a:r>
              <a:rPr lang="tr-TR" dirty="0" smtClean="0"/>
              <a:t>konservasyon/restorasyon </a:t>
            </a:r>
            <a:r>
              <a:rPr lang="tr-TR" dirty="0"/>
              <a:t>işlemine</a:t>
            </a:r>
            <a:br>
              <a:rPr lang="tr-TR" dirty="0"/>
            </a:br>
            <a:r>
              <a:rPr lang="tr-TR" dirty="0"/>
              <a:t>başlamadan önce üzerinde işlem yapılacak olan eser hakkında araştırma, inceleme,</a:t>
            </a:r>
            <a:br>
              <a:rPr lang="tr-TR" dirty="0"/>
            </a:br>
            <a:r>
              <a:rPr lang="tr-TR" dirty="0"/>
              <a:t>belgeleme ve envanter çalışmalarının yapılması gereklidir.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Restorasyon </a:t>
            </a:r>
            <a:r>
              <a:rPr lang="tr-TR" dirty="0"/>
              <a:t>işleminden </a:t>
            </a:r>
            <a:r>
              <a:rPr lang="tr-TR" dirty="0" smtClean="0"/>
              <a:t>önce eserin </a:t>
            </a:r>
            <a:r>
              <a:rPr lang="tr-TR" dirty="0"/>
              <a:t>mevcut durumunun fotoğrafları çekilmeli ve teknik çizimi yapılmalıdır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Dokumanın durumu bütün ayrıntılarıyla kayıt altına alınmalıdır.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Belgelemenin </a:t>
            </a:r>
            <a:r>
              <a:rPr lang="tr-TR" dirty="0"/>
              <a:t>amacı eseri en ince ayrıntısına</a:t>
            </a:r>
            <a:br>
              <a:rPr lang="tr-TR" dirty="0"/>
            </a:br>
            <a:r>
              <a:rPr lang="tr-TR" dirty="0"/>
              <a:t>kadar tanımayı sağlamaktır.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Belgeleme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Tekstil eseri hakkında kimlik bilgileri oluşturulmalıdır. Bu formda: eserin ait</a:t>
            </a:r>
            <a:br>
              <a:rPr lang="tr-TR" dirty="0"/>
            </a:br>
            <a:r>
              <a:rPr lang="tr-TR" dirty="0"/>
              <a:t>olduğu dönem, eserin kime ait olduğu bilgisi, teknik-sanatsal özelliklerini ve mevcut</a:t>
            </a:r>
            <a:br>
              <a:rPr lang="tr-TR" dirty="0"/>
            </a:br>
            <a:r>
              <a:rPr lang="tr-TR" dirty="0"/>
              <a:t>durumu içermelidir. </a:t>
            </a:r>
            <a:endParaRPr lang="tr-TR" dirty="0" smtClean="0"/>
          </a:p>
          <a:p>
            <a:r>
              <a:rPr lang="tr-TR" dirty="0" smtClean="0"/>
              <a:t>Koruması </a:t>
            </a:r>
            <a:r>
              <a:rPr lang="tr-TR" dirty="0"/>
              <a:t>planlanan dokumanın görsel ve yazılı belgeleri bir </a:t>
            </a:r>
            <a:r>
              <a:rPr lang="tr-TR" dirty="0" smtClean="0"/>
              <a:t>arada toplanmalıdır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Halı ve düz dokumaların mevcut durumları hakkında bilgi veren belgeleme</a:t>
            </a:r>
            <a:br>
              <a:rPr lang="tr-TR" dirty="0"/>
            </a:br>
            <a:r>
              <a:rPr lang="tr-TR" dirty="0"/>
              <a:t>aşaması koruma sürecinin merkezini </a:t>
            </a:r>
            <a:r>
              <a:rPr lang="tr-TR" dirty="0" smtClean="0"/>
              <a:t>oluşturmaktadı</a:t>
            </a:r>
            <a:r>
              <a:rPr lang="tr-TR" dirty="0"/>
              <a:t>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Onarımı biten dokuma için yeni kimlik bilgileri oluşturularak dokuma üzerinde</a:t>
            </a:r>
            <a:br>
              <a:rPr lang="tr-TR" dirty="0"/>
            </a:br>
            <a:r>
              <a:rPr lang="tr-TR" dirty="0"/>
              <a:t>yapılan işlemler tek tek ayrıntılı bir şekilde kayıt altına alınmalıdır. Ayrıca onarımdan</a:t>
            </a:r>
            <a:r>
              <a:rPr lang="tr-TR" dirty="0" smtClean="0"/>
              <a:t> </a:t>
            </a:r>
            <a:r>
              <a:rPr lang="tr-TR" dirty="0"/>
              <a:t>sonra da eserin fotoğrafları çekilmelidir. Bu fotoğraflar dokumanın hangi durumdan</a:t>
            </a:r>
            <a:br>
              <a:rPr lang="tr-TR" dirty="0"/>
            </a:br>
            <a:r>
              <a:rPr lang="tr-TR" dirty="0"/>
              <a:t>hangi aşamaya geldiğinin bir kanıtı niteliğindedir.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Hemen hemen insanlık tarihî boyunca değerli görülen eşyaların veya </a:t>
            </a:r>
            <a:r>
              <a:rPr lang="tr-TR" dirty="0" smtClean="0"/>
              <a:t>sanat eserlerinin </a:t>
            </a:r>
            <a:r>
              <a:rPr lang="tr-TR" dirty="0"/>
              <a:t>koruması insanlar için önemli olmuştur.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Avrupa</a:t>
            </a:r>
            <a:r>
              <a:rPr lang="tr-TR" dirty="0"/>
              <a:t>’ da 1789 yılında </a:t>
            </a:r>
            <a:r>
              <a:rPr lang="tr-TR" dirty="0" smtClean="0"/>
              <a:t>yapılanFransız </a:t>
            </a:r>
            <a:r>
              <a:rPr lang="tr-TR" dirty="0"/>
              <a:t>İhtilâli’nden sonra insanlar koruma bilincinin önemini anlamıştır ve günümüz</a:t>
            </a:r>
            <a:br>
              <a:rPr lang="tr-TR" dirty="0"/>
            </a:br>
            <a:r>
              <a:rPr lang="tr-TR" dirty="0"/>
              <a:t>koruma bilincinin temelleri bu yıllarda atılmaya başlamıştır.</a:t>
            </a:r>
            <a:br>
              <a:rPr lang="tr-TR" dirty="0"/>
            </a:br>
            <a:r>
              <a:rPr lang="tr-TR" dirty="0"/>
              <a:t>Avrupa’da savaşlardan sonra tarihî eserlerin korumasında yeni bir </a:t>
            </a:r>
            <a:r>
              <a:rPr lang="tr-TR" dirty="0" smtClean="0"/>
              <a:t>anlayış gelişmiştir</a:t>
            </a:r>
            <a:r>
              <a:rPr lang="tr-TR" dirty="0"/>
              <a:t>. Tarihî eser niteliğinde olan bir anıt, hangi devlet, hangi millet ve </a:t>
            </a:r>
            <a:r>
              <a:rPr lang="tr-TR" dirty="0" smtClean="0"/>
              <a:t>hangi dönemde </a:t>
            </a:r>
            <a:r>
              <a:rPr lang="tr-TR" dirty="0"/>
              <a:t>yapıldığına bakılmaksızın, o eser millî bir değer olarak görülmeye </a:t>
            </a:r>
            <a:r>
              <a:rPr lang="tr-TR" dirty="0" smtClean="0"/>
              <a:t>başlanmış ve </a:t>
            </a:r>
            <a:r>
              <a:rPr lang="tr-TR" dirty="0"/>
              <a:t>korumaya alınmıştır.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Yapılan çalışmaların iş akışını belirten bir dosya hazırlanmalıdır. Bu bilgilerin</a:t>
            </a:r>
            <a:br>
              <a:rPr lang="tr-TR" dirty="0"/>
            </a:br>
            <a:r>
              <a:rPr lang="tr-TR" dirty="0"/>
              <a:t>kayıt altında tutulmasıyla dokuma hakkında bir arşiv dosyası oluşturulmuş olacaktır.</a:t>
            </a:r>
            <a:br>
              <a:rPr lang="tr-TR" dirty="0"/>
            </a:br>
            <a:r>
              <a:rPr lang="tr-TR" dirty="0"/>
              <a:t>Oluşturulan bu dosya, dokumanın zaman içinde tekrar herhangi bir işlem görmesi</a:t>
            </a:r>
            <a:br>
              <a:rPr lang="tr-TR" dirty="0"/>
            </a:br>
            <a:r>
              <a:rPr lang="tr-TR" dirty="0"/>
              <a:t>gerektiği takdirde </a:t>
            </a:r>
            <a:r>
              <a:rPr lang="tr-TR" dirty="0" smtClean="0"/>
              <a:t>konservatöre </a:t>
            </a:r>
            <a:r>
              <a:rPr lang="tr-TR" dirty="0"/>
              <a:t>kolaylık sağlayacaktır. Dokuma üzerinde yapılan işlemler</a:t>
            </a:r>
            <a:br>
              <a:rPr lang="tr-TR" dirty="0"/>
            </a:br>
            <a:r>
              <a:rPr lang="tr-TR" dirty="0"/>
              <a:t>hakkında bilgi verecektir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Analiz (Restore Edilecek Yerin Tespiti, Kullanılan Boya, Kullanılan Malzemenin</a:t>
            </a:r>
            <a:br>
              <a:rPr lang="tr-TR" b="1" dirty="0"/>
            </a:br>
            <a:r>
              <a:rPr lang="tr-TR" b="1" dirty="0"/>
              <a:t>Cinsi, </a:t>
            </a:r>
            <a:r>
              <a:rPr lang="tr-TR" b="1" dirty="0" smtClean="0"/>
              <a:t>Kullanılan teknik): </a:t>
            </a:r>
          </a:p>
          <a:p>
            <a:r>
              <a:rPr lang="tr-TR" dirty="0" smtClean="0"/>
              <a:t>Belgeleme </a:t>
            </a:r>
            <a:r>
              <a:rPr lang="tr-TR" dirty="0"/>
              <a:t>çalışması </a:t>
            </a:r>
            <a:r>
              <a:rPr lang="tr-TR" dirty="0" smtClean="0"/>
              <a:t>yapıldıktan sonra </a:t>
            </a:r>
            <a:r>
              <a:rPr lang="tr-TR" dirty="0"/>
              <a:t>dokuma üzerinde analiz çalışması yapılmalıdır. Analiz dokumayı </a:t>
            </a:r>
            <a:r>
              <a:rPr lang="tr-TR" dirty="0" smtClean="0"/>
              <a:t>tanımaya,  çözümlemeye </a:t>
            </a:r>
            <a:r>
              <a:rPr lang="tr-TR" dirty="0"/>
              <a:t>ve değerlendirmeye yardımcı olur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Analizde dokumanın yapım tarihî, kullanılan dokuma tekniği, atkı ve </a:t>
            </a:r>
            <a:r>
              <a:rPr lang="tr-TR" dirty="0" smtClean="0"/>
              <a:t>çözgü ipliklerinin </a:t>
            </a:r>
            <a:r>
              <a:rPr lang="tr-TR" dirty="0"/>
              <a:t>malzeme çeşidi, iplik büküm sayısı, kullanılan düğüm çeşidi, </a:t>
            </a:r>
            <a:r>
              <a:rPr lang="tr-TR" dirty="0" smtClean="0"/>
              <a:t>kullanılan renkler</a:t>
            </a:r>
            <a:r>
              <a:rPr lang="tr-TR" dirty="0"/>
              <a:t>, kullanılan motifler ve kompozisyon özellikleri tek tek araştırılmalıdır.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Çözgü, atkı ve ilme ipliklerinde kullanılan malzeme yapısının tespiti</a:t>
            </a:r>
            <a:br>
              <a:rPr lang="tr-TR" dirty="0"/>
            </a:br>
            <a:r>
              <a:rPr lang="tr-TR" dirty="0"/>
              <a:t>x Çözgü, atkı ve ilme ipliklerinin büküm sayısının ve yönünün tespiti</a:t>
            </a:r>
            <a:br>
              <a:rPr lang="tr-TR" dirty="0"/>
            </a:br>
            <a:r>
              <a:rPr lang="tr-TR" dirty="0"/>
              <a:t>x 10 cm x 10 cm de kullanılan düğüm sıklığının tespiti</a:t>
            </a:r>
            <a:br>
              <a:rPr lang="tr-TR" dirty="0"/>
            </a:br>
            <a:r>
              <a:rPr lang="tr-TR" dirty="0"/>
              <a:t>x 10 cm x 10 cm atılan atkı ipliğinin adedinin tespiti</a:t>
            </a:r>
            <a:br>
              <a:rPr lang="tr-TR" dirty="0"/>
            </a:br>
            <a:r>
              <a:rPr lang="tr-TR" dirty="0"/>
              <a:t>x Düğüm çeşidinin belirlenmesi</a:t>
            </a:r>
            <a:br>
              <a:rPr lang="tr-TR" dirty="0"/>
            </a:br>
            <a:r>
              <a:rPr lang="tr-TR" dirty="0"/>
              <a:t>x Dokumanın boyutunun belirlenmesi</a:t>
            </a:r>
            <a:br>
              <a:rPr lang="tr-TR" dirty="0"/>
            </a:br>
            <a:r>
              <a:rPr lang="tr-TR" dirty="0"/>
              <a:t>x Kilim örgü çeşidinin tespiti</a:t>
            </a:r>
            <a:br>
              <a:rPr lang="tr-TR" dirty="0"/>
            </a:br>
            <a:r>
              <a:rPr lang="tr-TR" dirty="0"/>
              <a:t>x Dokumanın genel durumunun belirlenmesi</a:t>
            </a:r>
            <a:br>
              <a:rPr lang="tr-TR" dirty="0"/>
            </a:br>
            <a:r>
              <a:rPr lang="tr-TR" dirty="0"/>
              <a:t>x Tasarım özelliklerinin tespiti</a:t>
            </a:r>
            <a:br>
              <a:rPr lang="tr-TR" dirty="0"/>
            </a:br>
            <a:r>
              <a:rPr lang="tr-TR" dirty="0"/>
              <a:t>x Kullanılan renklerin tespiti</a:t>
            </a:r>
            <a:br>
              <a:rPr lang="tr-TR" dirty="0"/>
            </a:br>
            <a:r>
              <a:rPr lang="tr-TR" dirty="0"/>
              <a:t>x Hasar durum tespiti</a:t>
            </a:r>
            <a:br>
              <a:rPr lang="tr-TR" dirty="0"/>
            </a:br>
            <a:r>
              <a:rPr lang="tr-TR" dirty="0"/>
              <a:t>x Dokumanın orijinalinin </a:t>
            </a:r>
            <a:r>
              <a:rPr lang="tr-TR" dirty="0" smtClean="0"/>
              <a:t>belirlenmesi</a:t>
            </a:r>
          </a:p>
          <a:p>
            <a:r>
              <a:rPr lang="tr-TR" dirty="0" smtClean="0"/>
              <a:t> </a:t>
            </a:r>
            <a:r>
              <a:rPr lang="tr-TR" dirty="0"/>
              <a:t>Dokumanın daha önce onarım görüp görmediğinin saptanması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Restitüsyon işlemine başlanmadan önce dokuma hakkında araştırmaların</a:t>
            </a:r>
            <a:br>
              <a:rPr lang="tr-TR" dirty="0"/>
            </a:br>
            <a:r>
              <a:rPr lang="tr-TR" dirty="0"/>
              <a:t>yapılması gerekmektedir. Dokumanın önceden çekilmiş fotoğraflarına ve dokumanın</a:t>
            </a:r>
            <a:br>
              <a:rPr lang="tr-TR" dirty="0"/>
            </a:br>
            <a:r>
              <a:rPr lang="tr-TR" dirty="0"/>
              <a:t>kendi üzerinden bakılarak dokuma hakkında bilgilere ulaşılmaya çalışılır. Bu bilgiler</a:t>
            </a:r>
            <a:br>
              <a:rPr lang="tr-TR" dirty="0"/>
            </a:br>
            <a:r>
              <a:rPr lang="tr-TR" dirty="0"/>
              <a:t>içinde dikkat edilmesi hususlar arasında dokumanın tasarım ve kompozisyon özellikleri</a:t>
            </a:r>
            <a:br>
              <a:rPr lang="tr-TR" dirty="0"/>
            </a:br>
            <a:r>
              <a:rPr lang="tr-TR" dirty="0"/>
              <a:t>yer almalıdır. Daha sonra dokumanın teknik çizimi kendi tasarım ve kompozisyon</a:t>
            </a:r>
            <a:br>
              <a:rPr lang="tr-TR" dirty="0"/>
            </a:br>
            <a:r>
              <a:rPr lang="tr-TR" dirty="0"/>
              <a:t>özelliklerine göre yapılır.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Tekstil eseri mevcut hali ile gösterilerek, mevcut bulunan eksiklikler ve</a:t>
            </a:r>
            <a:br>
              <a:rPr lang="tr-TR" dirty="0"/>
            </a:br>
            <a:r>
              <a:rPr lang="tr-TR" dirty="0"/>
              <a:t>hasarlar düzeltilmez ve boş </a:t>
            </a:r>
            <a:r>
              <a:rPr lang="tr-TR" dirty="0" smtClean="0"/>
              <a:t>bırakılır.</a:t>
            </a:r>
          </a:p>
          <a:p>
            <a:r>
              <a:rPr lang="tr-TR" dirty="0" smtClean="0"/>
              <a:t>Hasarlı </a:t>
            </a:r>
            <a:r>
              <a:rPr lang="tr-TR" dirty="0"/>
              <a:t>ve eksik bölge kompozisyon özelliklerine göre tamamlanarak çizilir ve</a:t>
            </a:r>
            <a:br>
              <a:rPr lang="tr-TR" dirty="0"/>
            </a:br>
            <a:r>
              <a:rPr lang="tr-TR" dirty="0"/>
              <a:t>alanda yer alması gereken motifler kontur şeklinde çizilerek </a:t>
            </a:r>
            <a:r>
              <a:rPr lang="tr-TR" dirty="0" smtClean="0"/>
              <a:t>bırakılır.</a:t>
            </a:r>
          </a:p>
          <a:p>
            <a:r>
              <a:rPr lang="tr-TR" dirty="0" smtClean="0"/>
              <a:t>Hasarlı </a:t>
            </a:r>
            <a:r>
              <a:rPr lang="tr-TR" dirty="0"/>
              <a:t>ve eksik kısımları tamamlanan eser orijinal renklerinden ayırt edilecek</a:t>
            </a:r>
            <a:br>
              <a:rPr lang="tr-TR" dirty="0"/>
            </a:br>
            <a:r>
              <a:rPr lang="tr-TR" dirty="0"/>
              <a:t>şekilde daha açık tonda boyanarak böylece orijinalinden ayırt edilir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Restitüsyon Teknikleri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9520" y="1718970"/>
            <a:ext cx="7944959" cy="41820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Untitle2222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1888" y="1809470"/>
            <a:ext cx="8040223" cy="40010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Untccccccitle2222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3309" y="2071444"/>
            <a:ext cx="8097381" cy="34771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DELL\Desktop\Untitbbbbbbb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600450" cy="5591175"/>
          </a:xfrm>
          <a:prstGeom prst="rect">
            <a:avLst/>
          </a:prstGeom>
          <a:noFill/>
        </p:spPr>
      </p:pic>
      <p:pic>
        <p:nvPicPr>
          <p:cNvPr id="4099" name="Picture 3" descr="C:\Users\DELL\Desktop\Untitbbbvvvvvbbbb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4861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DELL\Desktop\777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752850" cy="3638550"/>
          </a:xfrm>
          <a:prstGeom prst="rect">
            <a:avLst/>
          </a:prstGeom>
          <a:noFill/>
        </p:spPr>
      </p:pic>
      <p:pic>
        <p:nvPicPr>
          <p:cNvPr id="5123" name="Picture 3" descr="C:\Users\DELL\Desktop\8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78882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Restorasyon ve konservasyon kavramlarının yanına ek olarak restitüsyon kavramı</a:t>
            </a:r>
            <a:br>
              <a:rPr lang="tr-TR" dirty="0"/>
            </a:br>
            <a:r>
              <a:rPr lang="tr-TR" dirty="0"/>
              <a:t>da eklenmiştir.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eserde restorasyon veya konservasyon işlemlerinin herhangi </a:t>
            </a:r>
            <a:r>
              <a:rPr lang="tr-TR" dirty="0" smtClean="0"/>
              <a:t>birine karar </a:t>
            </a:r>
            <a:r>
              <a:rPr lang="tr-TR" dirty="0"/>
              <a:t>verildikten sonra eser üzerinde hiçbir işlem yapılmadan önce o eser hakkında</a:t>
            </a:r>
            <a:br>
              <a:rPr lang="tr-TR" dirty="0"/>
            </a:br>
            <a:r>
              <a:rPr lang="tr-TR" dirty="0"/>
              <a:t>araştırma, inceleme ve veri toplama işlemlerinin yapılması gereklidir. Eserin çürümüş,</a:t>
            </a:r>
            <a:br>
              <a:rPr lang="tr-TR" dirty="0"/>
            </a:br>
            <a:r>
              <a:rPr lang="tr-TR" dirty="0"/>
              <a:t>yırtılmış, kopmuş, hasarlı olan kısımlarını teknik çizim ile tamamlayarak eser hakkında</a:t>
            </a:r>
            <a:br>
              <a:rPr lang="tr-TR" dirty="0"/>
            </a:br>
            <a:r>
              <a:rPr lang="tr-TR" dirty="0"/>
              <a:t>genel bir görünüm ve bilgi elde edilir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ELL\Desktop\888559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758234" cy="5544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DELL\Desktop\888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371475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Yerel ve sivil yönetimlerde 1990 yılının sonunda tarihî eserlerin korumasına daha</a:t>
            </a:r>
            <a:br>
              <a:rPr lang="tr-TR" dirty="0"/>
            </a:br>
            <a:r>
              <a:rPr lang="tr-TR" dirty="0"/>
              <a:t>fazla ilgi göstererek halkı bilinçlendirmişler ve bu sayede duyarlılık giderek yükselen</a:t>
            </a:r>
            <a:br>
              <a:rPr lang="tr-TR" dirty="0"/>
            </a:br>
            <a:r>
              <a:rPr lang="tr-TR" dirty="0"/>
              <a:t>bir ivme çizmiştir. Cumhuriyetle birlikte müzecilik, koleksiyonculuk ve koruma</a:t>
            </a:r>
            <a:br>
              <a:rPr lang="tr-TR" dirty="0"/>
            </a:br>
            <a:r>
              <a:rPr lang="tr-TR" dirty="0"/>
              <a:t>kavramları önem kazanmış olup toplumda yaygınlaşmaya başlanmıştır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Dokuma restorasyonu (onarım) tarihsel niteliğini ve yapısal özelliğini kaybetmeye</a:t>
            </a:r>
            <a:br>
              <a:rPr lang="tr-TR" dirty="0"/>
            </a:br>
            <a:r>
              <a:rPr lang="tr-TR" dirty="0"/>
              <a:t>yüz tutmuş yıpranmış, eskimiş veya hasara uğramış onarılmaya değer tekstil eserlerinin</a:t>
            </a:r>
            <a:br>
              <a:rPr lang="tr-TR" dirty="0"/>
            </a:br>
            <a:r>
              <a:rPr lang="tr-TR" dirty="0"/>
              <a:t>kendi kimliğine zarar vermeden eski özelliklerine kazandırmak için yapılan işlemlerdir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Dokuma eserlerinde kullanılan ipliklerin bozulması çok kolaydır. Yaşam süreçleri</a:t>
            </a:r>
            <a:br>
              <a:rPr lang="tr-TR" dirty="0"/>
            </a:br>
            <a:r>
              <a:rPr lang="tr-TR" dirty="0"/>
              <a:t>taş, seramik ve cam eserlere göre daha kısadır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Restoratör bir kirkitli dokumanın restorasyonuna başlamadan önce eserin iplik</a:t>
            </a:r>
            <a:br>
              <a:rPr lang="tr-TR" dirty="0"/>
            </a:br>
            <a:r>
              <a:rPr lang="tr-TR" dirty="0"/>
              <a:t>büküm sayısına, iplik numarasına, kullanılan iplik çeşitlerinin aynı olmasına, eserde</a:t>
            </a:r>
            <a:br>
              <a:rPr lang="tr-TR" dirty="0"/>
            </a:br>
            <a:r>
              <a:rPr lang="tr-TR" dirty="0"/>
              <a:t>kullanılan düğüm çeşidine ve dokuma tekniğine dikkat etmek zorundadır.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x Zamanla oluşabilecek aşınmalara ve yırtılmalara karşı tekstil </a:t>
            </a:r>
            <a:r>
              <a:rPr lang="tr-TR" dirty="0" smtClean="0"/>
              <a:t>eserinin dokumasını </a:t>
            </a:r>
            <a:r>
              <a:rPr lang="tr-TR" dirty="0"/>
              <a:t>sağlamlaştırmak </a:t>
            </a:r>
            <a:r>
              <a:rPr lang="tr-TR" dirty="0" smtClean="0"/>
              <a:t>gerekli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x Tekstil eserinin kendi özelliklerini devam ettirmesi için eseri </a:t>
            </a:r>
            <a:r>
              <a:rPr lang="tr-TR" dirty="0" smtClean="0"/>
              <a:t>hazırlama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x Tekstil eserini önceki görümüne </a:t>
            </a:r>
            <a:r>
              <a:rPr lang="tr-TR" dirty="0" smtClean="0"/>
              <a:t>ulaştırma</a:t>
            </a:r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Restorasyonu yapılacak </a:t>
            </a:r>
            <a:r>
              <a:rPr lang="tr-TR" dirty="0" smtClean="0"/>
              <a:t>olan tekslinin ne olduğu (halı mı, dokuma mı, kilim mi (cicim, sumak, zili vb.))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x Restorasyonu yapılacak olan eser hangi </a:t>
            </a:r>
            <a:r>
              <a:rPr lang="tr-TR" dirty="0" smtClean="0"/>
              <a:t>hammaddeden yapıldığı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x Restorasyonu yapılacak olan eserin ipliklerinin ve temel örgüsünün </a:t>
            </a:r>
            <a:r>
              <a:rPr lang="tr-TR" dirty="0" smtClean="0"/>
              <a:t>durumunun ne olduğu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x Eser üzerinde daha önce herhangi bir onarım çalışması </a:t>
            </a:r>
            <a:r>
              <a:rPr lang="tr-TR" dirty="0" smtClean="0"/>
              <a:t>yapılıp yapılmadığı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x Restorasyonu yapılacak olan </a:t>
            </a:r>
            <a:r>
              <a:rPr lang="tr-TR" dirty="0" smtClean="0"/>
              <a:t>eser temizlik yapılıp yapılmayacağı ya da ıslak mı kuru temizlik mi eserin durumuna göre karar verilmesi gerektiği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LL\Desktop\Un44555v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2204864"/>
            <a:ext cx="4963218" cy="40867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DELL\Desktop\Un44v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995936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179</Words>
  <Application>Microsoft Office PowerPoint</Application>
  <PresentationFormat>On-screen Show (4:3)</PresentationFormat>
  <Paragraphs>39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Kilimde restorasyon ve restitüsyon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Belgeleme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Restitüsyon Teknikleri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Aysem Yanar</dc:creator>
  <cp:lastModifiedBy>Aysem Yanar</cp:lastModifiedBy>
  <cp:revision>8</cp:revision>
  <dcterms:created xsi:type="dcterms:W3CDTF">2019-03-12T19:42:24Z</dcterms:created>
  <dcterms:modified xsi:type="dcterms:W3CDTF">2019-03-12T20:41:50Z</dcterms:modified>
</cp:coreProperties>
</file>