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AB15-05D8-4F9A-A7A8-E8824408F6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48A4-AF25-4B95-AC3F-DD65921622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746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AB15-05D8-4F9A-A7A8-E8824408F6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48A4-AF25-4B95-AC3F-DD65921622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9588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AB15-05D8-4F9A-A7A8-E8824408F6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48A4-AF25-4B95-AC3F-DD659216229A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02861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AB15-05D8-4F9A-A7A8-E8824408F6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48A4-AF25-4B95-AC3F-DD65921622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7632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AB15-05D8-4F9A-A7A8-E8824408F6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48A4-AF25-4B95-AC3F-DD659216229A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3980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AB15-05D8-4F9A-A7A8-E8824408F6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48A4-AF25-4B95-AC3F-DD65921622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065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AB15-05D8-4F9A-A7A8-E8824408F6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48A4-AF25-4B95-AC3F-DD65921622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24851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AB15-05D8-4F9A-A7A8-E8824408F6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48A4-AF25-4B95-AC3F-DD65921622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9935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AB15-05D8-4F9A-A7A8-E8824408F6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48A4-AF25-4B95-AC3F-DD65921622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339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AB15-05D8-4F9A-A7A8-E8824408F6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48A4-AF25-4B95-AC3F-DD65921622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667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AB15-05D8-4F9A-A7A8-E8824408F6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48A4-AF25-4B95-AC3F-DD65921622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3298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AB15-05D8-4F9A-A7A8-E8824408F6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48A4-AF25-4B95-AC3F-DD65921622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111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AB15-05D8-4F9A-A7A8-E8824408F6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48A4-AF25-4B95-AC3F-DD65921622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978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AB15-05D8-4F9A-A7A8-E8824408F6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48A4-AF25-4B95-AC3F-DD65921622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1152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AB15-05D8-4F9A-A7A8-E8824408F6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48A4-AF25-4B95-AC3F-DD65921622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6652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AB15-05D8-4F9A-A7A8-E8824408F6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F48A4-AF25-4B95-AC3F-DD65921622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679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2AB15-05D8-4F9A-A7A8-E8824408F65E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81F48A4-AF25-4B95-AC3F-DD65921622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8698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0EAE9E-95C2-4639-843C-F6ECC28EE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581818"/>
            <a:ext cx="8077200" cy="2555082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HİN 413 ÇEŞİTLİ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METİNLERDEN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 HİNTÇE ÇEVİRİLER I</a:t>
            </a: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hi-IN" sz="2700" dirty="0">
                <a:solidFill>
                  <a:schemeClr val="accent1">
                    <a:lumMod val="50000"/>
                  </a:schemeClr>
                </a:solidFill>
              </a:rPr>
              <a:t>गोमती</a:t>
            </a:r>
            <a:br>
              <a:rPr lang="tr-TR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7. Hafta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Trebuchet MS" panose="020B06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CEBE555-7A45-41A8-B65A-B5597F62B4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3314700"/>
            <a:ext cx="7827434" cy="1783774"/>
          </a:xfrm>
        </p:spPr>
        <p:txBody>
          <a:bodyPr>
            <a:normAutofit/>
          </a:bodyPr>
          <a:lstStyle/>
          <a:p>
            <a:r>
              <a:rPr lang="tr-TR" sz="1400" dirty="0">
                <a:solidFill>
                  <a:schemeClr val="accent1">
                    <a:lumMod val="50000"/>
                  </a:schemeClr>
                </a:solidFill>
              </a:rPr>
              <a:t>Prof. Dr. H. Derya CAN</a:t>
            </a:r>
          </a:p>
          <a:p>
            <a:r>
              <a:rPr lang="tr-TR" sz="1400" dirty="0">
                <a:solidFill>
                  <a:schemeClr val="accent1">
                    <a:lumMod val="50000"/>
                  </a:schemeClr>
                </a:solidFill>
              </a:rPr>
              <a:t>Ankara Üniversitesi</a:t>
            </a:r>
          </a:p>
          <a:p>
            <a:r>
              <a:rPr lang="tr-TR" sz="1400" dirty="0">
                <a:solidFill>
                  <a:schemeClr val="accent1">
                    <a:lumMod val="50000"/>
                  </a:schemeClr>
                </a:solidFill>
              </a:rPr>
              <a:t>Dil ve Tarih-Coğrafya Fakültesi</a:t>
            </a:r>
          </a:p>
          <a:p>
            <a:r>
              <a:rPr lang="tr-TR" sz="1400" dirty="0">
                <a:solidFill>
                  <a:schemeClr val="accent1">
                    <a:lumMod val="50000"/>
                  </a:schemeClr>
                </a:solidFill>
              </a:rPr>
              <a:t>Doğu Dilleri Ve Edebiyatları Bölümü</a:t>
            </a:r>
          </a:p>
          <a:p>
            <a:r>
              <a:rPr lang="tr-TR" sz="1400" dirty="0">
                <a:solidFill>
                  <a:schemeClr val="accent1">
                    <a:lumMod val="50000"/>
                  </a:schemeClr>
                </a:solidFill>
              </a:rPr>
              <a:t>Hindoloji Anabilim Dalı</a:t>
            </a:r>
          </a:p>
          <a:p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170136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59F756A-2968-4190-9931-B6AFC72A63B6}"/>
              </a:ext>
            </a:extLst>
          </p:cNvPr>
          <p:cNvSpPr/>
          <p:nvPr/>
        </p:nvSpPr>
        <p:spPr>
          <a:xfrm>
            <a:off x="1523999" y="457199"/>
            <a:ext cx="7342909" cy="4573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tr-T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गोमती</a:t>
            </a:r>
            <a:endParaRPr lang="tr-TR" sz="2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20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	यह एक प्रसिद्ध नदी है जो कुमऊँ में बहती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है | यह अल्मोड़ा में बागीश्वर के पास सरसू नदी में मिल जाती है | इसके पट पर कई छोटे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बड़े तीर्थ हैं जिनमें वैद्यनाथ का मन्दिर सवान्धिक महत्त्वपूर्ण है | 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99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2EFFD8BD-40F6-43F5-BF88-C179744E0D8A}"/>
              </a:ext>
            </a:extLst>
          </p:cNvPr>
          <p:cNvSpPr/>
          <p:nvPr/>
        </p:nvSpPr>
        <p:spPr>
          <a:xfrm>
            <a:off x="2327564" y="942110"/>
            <a:ext cx="6816436" cy="4396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कुछ लोग इस मन्दिर के शिवलिंग को द्वादश ज्योतिर्लिगों में एक मानते हैं </a:t>
            </a:r>
            <a:r>
              <a:rPr lang="tr-TR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–</a:t>
            </a:r>
            <a:r>
              <a:rPr lang="hi-IN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पर यह ज्योतिर्लिगों वास्तुः झारखंड के देवघर </a:t>
            </a:r>
            <a:r>
              <a:rPr lang="tr-TR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(</a:t>
            </a:r>
            <a:r>
              <a:rPr lang="hi-IN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बैजनाथ</a:t>
            </a:r>
            <a:r>
              <a:rPr lang="tr-TR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)</a:t>
            </a:r>
            <a:r>
              <a:rPr lang="hi-IN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स्थान में </a:t>
            </a:r>
            <a:endParaRPr lang="tr-TR" sz="2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है |</a:t>
            </a:r>
            <a:endParaRPr lang="tr-TR" sz="28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763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F455A4D-81BB-437F-A6A4-E5FFC06C33AD}"/>
              </a:ext>
            </a:extLst>
          </p:cNvPr>
          <p:cNvSpPr/>
          <p:nvPr/>
        </p:nvSpPr>
        <p:spPr>
          <a:xfrm>
            <a:off x="2161309" y="997527"/>
            <a:ext cx="6982691" cy="3429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hi-IN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गोमती का वर्णन ऋग्वैदिक साहित्य में मिलता है | ऋग्वेद में मात्र तीन वेगवती नदियों</a:t>
            </a:r>
            <a:r>
              <a:rPr lang="tr-TR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सरयू</a:t>
            </a:r>
            <a:r>
              <a:rPr lang="tr-TR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सिन्ध और गोमती</a:t>
            </a:r>
            <a:r>
              <a:rPr lang="tr-TR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का उल्लेख है और इन्हें यज्ञों की रक्षा का भार दिया गया है | </a:t>
            </a:r>
            <a:endParaRPr lang="tr-T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189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A4CAD87-52C6-4A61-B419-53DD3D66D21F}"/>
              </a:ext>
            </a:extLst>
          </p:cNvPr>
          <p:cNvSpPr/>
          <p:nvPr/>
        </p:nvSpPr>
        <p:spPr>
          <a:xfrm>
            <a:off x="1828800" y="1246909"/>
            <a:ext cx="7218218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उपर्युक्त सूत्र ने इन तीनों को आमंत्री क</a:t>
            </a:r>
            <a:r>
              <a:rPr lang="tr-TR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’</a:t>
            </a:r>
            <a:r>
              <a:rPr lang="hi-IN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या है यज्ञों के रक्षार्थ| महाभारत में भी इस नदी का उल्लेख है |</a:t>
            </a:r>
            <a:endParaRPr lang="tr-TR" sz="28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236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21A648AD-E51E-42D6-B764-C1A480B77DE5}"/>
              </a:ext>
            </a:extLst>
          </p:cNvPr>
          <p:cNvSpPr/>
          <p:nvPr/>
        </p:nvSpPr>
        <p:spPr>
          <a:xfrm>
            <a:off x="1482436" y="1177637"/>
            <a:ext cx="7661564" cy="2567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hi-IN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इसके अतिरिक्त वामनपुराण</a:t>
            </a:r>
            <a:r>
              <a:rPr lang="tr-TR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पद्मपुराण</a:t>
            </a:r>
            <a:r>
              <a:rPr lang="tr-TR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मत्स्यपुराण तथा ब्रह्मंद्पुरण में भी इसका उल्लेख आता है | </a:t>
            </a:r>
            <a:endParaRPr lang="tr-T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333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6944AC50-BCA2-4693-AF08-51889A537350}"/>
              </a:ext>
            </a:extLst>
          </p:cNvPr>
          <p:cNvSpPr/>
          <p:nvPr/>
        </p:nvSpPr>
        <p:spPr>
          <a:xfrm>
            <a:off x="1607127" y="762000"/>
            <a:ext cx="7675418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200000"/>
              </a:lnSpc>
              <a:spcAft>
                <a:spcPts val="800"/>
              </a:spcAft>
            </a:pPr>
            <a:r>
              <a:rPr lang="hi-IN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महाभारत के अनुसार नृप दिवोदास की राजधानी का एक चोर गंगा के उत्तरी तट पर था और दूसरा गोमती की साक्षिणी दिशा में |</a:t>
            </a:r>
            <a:endParaRPr lang="tr-TR" sz="28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49328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</TotalTime>
  <Words>209</Words>
  <Application>Microsoft Office PowerPoint</Application>
  <PresentationFormat>Geniş ekran</PresentationFormat>
  <Paragraphs>16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Trebuchet MS</vt:lpstr>
      <vt:lpstr>Wingdings 3</vt:lpstr>
      <vt:lpstr>Yüzeyler</vt:lpstr>
      <vt:lpstr>HİN 413 ÇEŞİTLİ METİNLERDEN HİNTÇE ÇEVİRİLER I  गोमती  7.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413 ÇEŞİTLİ METİNLERDEN HİNTÇE ÇEVİRİLER I  गोमती  7. Hafta</dc:title>
  <dc:creator>Casper</dc:creator>
  <cp:lastModifiedBy>Casper</cp:lastModifiedBy>
  <cp:revision>5</cp:revision>
  <dcterms:created xsi:type="dcterms:W3CDTF">2020-05-06T05:00:11Z</dcterms:created>
  <dcterms:modified xsi:type="dcterms:W3CDTF">2020-05-10T02:56:00Z</dcterms:modified>
</cp:coreProperties>
</file>