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1"/>
    <p:restoredTop sz="94718"/>
  </p:normalViewPr>
  <p:slideViewPr>
    <p:cSldViewPr snapToGrid="0" snapToObjects="1">
      <p:cViewPr varScale="1">
        <p:scale>
          <a:sx n="117" d="100"/>
          <a:sy n="117" d="100"/>
        </p:scale>
        <p:origin x="149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ACDB3CC-F982-40F9-8DD6-BCC9AFBF44BD}" type="datetime1">
              <a:rPr lang="en-US" smtClean="0"/>
              <a:pPr/>
              <a:t>12/24/20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Click to edit Master text styles</a:t>
            </a:r>
          </a:p>
          <a:p>
            <a:pPr lvl="1" eaLnBrk="1" latinLnBrk="0" hangingPunct="1"/>
            <a:r>
              <a:rPr lang="tr-TR"/>
              <a:t>Second level</a:t>
            </a:r>
          </a:p>
          <a:p>
            <a:pPr lvl="2" eaLnBrk="1" latinLnBrk="0" hangingPunct="1"/>
            <a:r>
              <a:rPr lang="tr-TR"/>
              <a:t>Third level</a:t>
            </a:r>
          </a:p>
          <a:p>
            <a:pPr lvl="3" eaLnBrk="1" latinLnBrk="0" hangingPunct="1"/>
            <a:r>
              <a:rPr lang="tr-TR"/>
              <a:t>Fourth level</a:t>
            </a:r>
          </a:p>
          <a:p>
            <a:pPr lvl="4" eaLnBrk="1" latinLnBrk="0" hangingPunct="1"/>
            <a:r>
              <a:rPr lang="tr-TR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/>
              <a:pPr/>
              <a:t>12/24/20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Click to edit Master text styles</a:t>
            </a:r>
          </a:p>
          <a:p>
            <a:pPr lvl="1" eaLnBrk="1" latinLnBrk="0" hangingPunct="1"/>
            <a:r>
              <a:rPr lang="tr-TR"/>
              <a:t>Second level</a:t>
            </a:r>
          </a:p>
          <a:p>
            <a:pPr lvl="2" eaLnBrk="1" latinLnBrk="0" hangingPunct="1"/>
            <a:r>
              <a:rPr lang="tr-TR"/>
              <a:t>Third level</a:t>
            </a:r>
          </a:p>
          <a:p>
            <a:pPr lvl="3" eaLnBrk="1" latinLnBrk="0" hangingPunct="1"/>
            <a:r>
              <a:rPr lang="tr-TR"/>
              <a:t>Fourth level</a:t>
            </a:r>
          </a:p>
          <a:p>
            <a:pPr lvl="4" eaLnBrk="1" latinLnBrk="0" hangingPunct="1"/>
            <a:r>
              <a:rPr lang="tr-TR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27571FF-D602-4BB6-9683-7A1E909D4296}" type="datetime1">
              <a:rPr lang="en-US" smtClean="0"/>
              <a:pPr/>
              <a:t>12/24/20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/>
              <a:pPr/>
              <a:t>12/24/20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/>
              <a:t>Click to edit Master text styles</a:t>
            </a:r>
          </a:p>
          <a:p>
            <a:pPr lvl="1" eaLnBrk="1" latinLnBrk="0" hangingPunct="1"/>
            <a:r>
              <a:rPr lang="tr-TR"/>
              <a:t>Second level</a:t>
            </a:r>
          </a:p>
          <a:p>
            <a:pPr lvl="2" eaLnBrk="1" latinLnBrk="0" hangingPunct="1"/>
            <a:r>
              <a:rPr lang="tr-TR"/>
              <a:t>Third level</a:t>
            </a:r>
          </a:p>
          <a:p>
            <a:pPr lvl="3" eaLnBrk="1" latinLnBrk="0" hangingPunct="1"/>
            <a:r>
              <a:rPr lang="tr-TR"/>
              <a:t>Fourth level</a:t>
            </a:r>
          </a:p>
          <a:p>
            <a:pPr lvl="4" eaLnBrk="1" latinLnBrk="0" hangingPunct="1"/>
            <a:r>
              <a:rPr lang="tr-TR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AE5B-B07C-441A-8026-C23A427A74DC}" type="datetime1">
              <a:rPr lang="en-US" smtClean="0"/>
              <a:pPr/>
              <a:t>12/24/20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Click to edit Master text styles</a:t>
            </a:r>
          </a:p>
          <a:p>
            <a:pPr lvl="1" eaLnBrk="1" latinLnBrk="0" hangingPunct="1"/>
            <a:r>
              <a:rPr lang="tr-TR"/>
              <a:t>Second level</a:t>
            </a:r>
          </a:p>
          <a:p>
            <a:pPr lvl="2" eaLnBrk="1" latinLnBrk="0" hangingPunct="1"/>
            <a:r>
              <a:rPr lang="tr-TR"/>
              <a:t>Third level</a:t>
            </a:r>
          </a:p>
          <a:p>
            <a:pPr lvl="3" eaLnBrk="1" latinLnBrk="0" hangingPunct="1"/>
            <a:r>
              <a:rPr lang="tr-TR"/>
              <a:t>Fourth level</a:t>
            </a:r>
          </a:p>
          <a:p>
            <a:pPr lvl="4" eaLnBrk="1" latinLnBrk="0" hangingPunct="1"/>
            <a:r>
              <a:rPr lang="tr-TR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Click to edit Master text styles</a:t>
            </a:r>
          </a:p>
          <a:p>
            <a:pPr lvl="1" eaLnBrk="1" latinLnBrk="0" hangingPunct="1"/>
            <a:r>
              <a:rPr lang="tr-TR"/>
              <a:t>Second level</a:t>
            </a:r>
          </a:p>
          <a:p>
            <a:pPr lvl="2" eaLnBrk="1" latinLnBrk="0" hangingPunct="1"/>
            <a:r>
              <a:rPr lang="tr-TR"/>
              <a:t>Third level</a:t>
            </a:r>
          </a:p>
          <a:p>
            <a:pPr lvl="3" eaLnBrk="1" latinLnBrk="0" hangingPunct="1"/>
            <a:r>
              <a:rPr lang="tr-TR"/>
              <a:t>Fourth level</a:t>
            </a:r>
          </a:p>
          <a:p>
            <a:pPr lvl="4" eaLnBrk="1" latinLnBrk="0" hangingPunct="1"/>
            <a:r>
              <a:rPr lang="tr-TR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847B31-A4E1-4FCE-8661-5EC33A675437}" type="datetime1">
              <a:rPr lang="en-US" smtClean="0"/>
              <a:pPr/>
              <a:t>12/24/20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Click to edit Master text styles</a:t>
            </a:r>
          </a:p>
          <a:p>
            <a:pPr lvl="1" eaLnBrk="1" latinLnBrk="0" hangingPunct="1"/>
            <a:r>
              <a:rPr lang="tr-TR"/>
              <a:t>Second level</a:t>
            </a:r>
          </a:p>
          <a:p>
            <a:pPr lvl="2" eaLnBrk="1" latinLnBrk="0" hangingPunct="1"/>
            <a:r>
              <a:rPr lang="tr-TR"/>
              <a:t>Third level</a:t>
            </a:r>
          </a:p>
          <a:p>
            <a:pPr lvl="3" eaLnBrk="1" latinLnBrk="0" hangingPunct="1"/>
            <a:r>
              <a:rPr lang="tr-TR"/>
              <a:t>Fourth level</a:t>
            </a:r>
          </a:p>
          <a:p>
            <a:pPr lvl="4" eaLnBrk="1" latinLnBrk="0" hangingPunct="1"/>
            <a:r>
              <a:rPr lang="tr-TR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Click to edit Master text styles</a:t>
            </a:r>
          </a:p>
          <a:p>
            <a:pPr lvl="1" eaLnBrk="1" latinLnBrk="0" hangingPunct="1"/>
            <a:r>
              <a:rPr lang="tr-TR"/>
              <a:t>Second level</a:t>
            </a:r>
          </a:p>
          <a:p>
            <a:pPr lvl="2" eaLnBrk="1" latinLnBrk="0" hangingPunct="1"/>
            <a:r>
              <a:rPr lang="tr-TR"/>
              <a:t>Third level</a:t>
            </a:r>
          </a:p>
          <a:p>
            <a:pPr lvl="3" eaLnBrk="1" latinLnBrk="0" hangingPunct="1"/>
            <a:r>
              <a:rPr lang="tr-TR"/>
              <a:t>Fourth level</a:t>
            </a:r>
          </a:p>
          <a:p>
            <a:pPr lvl="4" eaLnBrk="1" latinLnBrk="0" hangingPunct="1"/>
            <a:r>
              <a:rPr lang="tr-TR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CAD832D-B7F8-4A85-B115-3F84BE9AC26D}" type="datetime1">
              <a:rPr lang="en-US" smtClean="0"/>
              <a:pPr/>
              <a:t>12/24/20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/>
              <a:pPr/>
              <a:t>12/24/20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/>
              <a:pPr/>
              <a:t>12/24/20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/>
              <a:pPr/>
              <a:t>12/24/20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/>
              <a:t>Click to edit Master text styles</a:t>
            </a:r>
          </a:p>
          <a:p>
            <a:pPr lvl="1" eaLnBrk="1" latinLnBrk="0" hangingPunct="1"/>
            <a:r>
              <a:rPr lang="tr-TR"/>
              <a:t>Second level</a:t>
            </a:r>
          </a:p>
          <a:p>
            <a:pPr lvl="2" eaLnBrk="1" latinLnBrk="0" hangingPunct="1"/>
            <a:r>
              <a:rPr lang="tr-TR"/>
              <a:t>Third level</a:t>
            </a:r>
          </a:p>
          <a:p>
            <a:pPr lvl="3" eaLnBrk="1" latinLnBrk="0" hangingPunct="1"/>
            <a:r>
              <a:rPr lang="tr-TR"/>
              <a:t>Fourth level</a:t>
            </a:r>
          </a:p>
          <a:p>
            <a:pPr lvl="4" eaLnBrk="1" latinLnBrk="0" hangingPunct="1"/>
            <a:r>
              <a:rPr lang="tr-TR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600D5EF-7D26-425F-8C45-B9312ACE18BC}" type="datetime1">
              <a:rPr lang="en-US" smtClean="0"/>
              <a:pPr/>
              <a:t>12/24/20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dirty="0" err="1"/>
              <a:t>Drag</a:t>
            </a:r>
            <a:r>
              <a:rPr kumimoji="0" lang="tr-TR" dirty="0"/>
              <a:t> </a:t>
            </a:r>
            <a:r>
              <a:rPr kumimoji="0" lang="tr-TR" dirty="0" err="1"/>
              <a:t>picture</a:t>
            </a:r>
            <a:r>
              <a:rPr kumimoji="0" lang="tr-TR" dirty="0"/>
              <a:t> </a:t>
            </a:r>
            <a:r>
              <a:rPr kumimoji="0" lang="tr-TR" dirty="0" err="1"/>
              <a:t>to</a:t>
            </a:r>
            <a:r>
              <a:rPr kumimoji="0" lang="tr-TR" dirty="0"/>
              <a:t> </a:t>
            </a:r>
            <a:r>
              <a:rPr kumimoji="0" lang="tr-TR" dirty="0" err="1"/>
              <a:t>placeholder</a:t>
            </a:r>
            <a:r>
              <a:rPr kumimoji="0" lang="tr-TR" dirty="0"/>
              <a:t> </a:t>
            </a:r>
            <a:r>
              <a:rPr kumimoji="0" lang="tr-TR" dirty="0" err="1"/>
              <a:t>or</a:t>
            </a:r>
            <a:r>
              <a:rPr kumimoji="0" lang="tr-TR" dirty="0"/>
              <a:t> </a:t>
            </a:r>
            <a:r>
              <a:rPr kumimoji="0" lang="tr-TR" dirty="0" err="1"/>
              <a:t>click</a:t>
            </a:r>
            <a:r>
              <a:rPr kumimoji="0" lang="tr-TR" dirty="0"/>
              <a:t> </a:t>
            </a:r>
            <a:r>
              <a:rPr kumimoji="0" lang="tr-TR" dirty="0" err="1"/>
              <a:t>icon</a:t>
            </a:r>
            <a:r>
              <a:rPr kumimoji="0" lang="tr-TR" dirty="0"/>
              <a:t> </a:t>
            </a:r>
            <a:r>
              <a:rPr kumimoji="0" lang="tr-TR" dirty="0" err="1"/>
              <a:t>to</a:t>
            </a:r>
            <a:r>
              <a:rPr kumimoji="0" lang="tr-TR" dirty="0"/>
              <a:t> </a:t>
            </a:r>
            <a:r>
              <a:rPr kumimoji="0" lang="tr-TR" dirty="0" err="1"/>
              <a:t>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Click to edit Master text styles</a:t>
            </a:r>
          </a:p>
          <a:p>
            <a:pPr lvl="1" eaLnBrk="1" latinLnBrk="0" hangingPunct="1"/>
            <a:r>
              <a:rPr kumimoji="0" lang="tr-TR"/>
              <a:t>Second level</a:t>
            </a:r>
          </a:p>
          <a:p>
            <a:pPr lvl="2" eaLnBrk="1" latinLnBrk="0" hangingPunct="1"/>
            <a:r>
              <a:rPr kumimoji="0" lang="tr-TR"/>
              <a:t>Third level</a:t>
            </a:r>
          </a:p>
          <a:p>
            <a:pPr lvl="3" eaLnBrk="1" latinLnBrk="0" hangingPunct="1"/>
            <a:r>
              <a:rPr kumimoji="0" lang="tr-TR"/>
              <a:t>Fourth level</a:t>
            </a:r>
          </a:p>
          <a:p>
            <a:pPr lvl="4" eaLnBrk="1" latinLnBrk="0" hangingPunct="1"/>
            <a:r>
              <a:rPr kumimoji="0" lang="tr-TR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/>
              <a:pPr/>
              <a:t>12/24/20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8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9357" y="1988467"/>
            <a:ext cx="6726336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noProof="1"/>
              <a:t>Dİn Sosyolojİsİ</a:t>
            </a:r>
            <a:br>
              <a:rPr lang="en-US" u="sng" noProof="1"/>
            </a:br>
            <a:br>
              <a:rPr lang="en-US" u="sng" noProof="1"/>
            </a:br>
            <a:r>
              <a:rPr lang="en-US" sz="1800" noProof="1"/>
              <a:t>II. Hafta</a:t>
            </a:r>
            <a:br>
              <a:rPr lang="en-US" sz="1800" noProof="1"/>
            </a:br>
            <a:endParaRPr lang="en-US" sz="1800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err="1"/>
              <a:t>Doç</a:t>
            </a:r>
            <a:r>
              <a:rPr lang="en-US" dirty="0"/>
              <a:t>. Dr. Selman </a:t>
            </a:r>
            <a:r>
              <a:rPr lang="en-US" dirty="0" err="1"/>
              <a:t>Yılmaz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691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 Social Construction of Reality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Presenting of reality</a:t>
            </a:r>
          </a:p>
        </p:txBody>
      </p:sp>
    </p:spTree>
    <p:extLst>
      <p:ext uri="{BB962C8B-B14F-4D97-AF65-F5344CB8AC3E}">
        <p14:creationId xmlns:p14="http://schemas.microsoft.com/office/powerpoint/2010/main" val="2608635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9.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Görüşleri</a:t>
            </a:r>
            <a:r>
              <a:rPr lang="en-US" dirty="0"/>
              <a:t> </a:t>
            </a:r>
            <a:r>
              <a:rPr lang="en-US" dirty="0" err="1"/>
              <a:t>Sorgulama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oluşturulmuş</a:t>
            </a:r>
            <a:r>
              <a:rPr lang="en-US" dirty="0"/>
              <a:t> </a:t>
            </a:r>
            <a:r>
              <a:rPr lang="en-US" dirty="0" err="1"/>
              <a:t>gerçeklikleri</a:t>
            </a:r>
            <a:r>
              <a:rPr lang="en-US" dirty="0"/>
              <a:t> </a:t>
            </a:r>
            <a:r>
              <a:rPr lang="en-US" dirty="0" err="1"/>
              <a:t>sorgulama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Kadının</a:t>
            </a:r>
            <a:r>
              <a:rPr lang="en-US" dirty="0"/>
              <a:t> </a:t>
            </a:r>
            <a:r>
              <a:rPr lang="en-US" dirty="0" err="1"/>
              <a:t>yeri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570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10. </a:t>
            </a:r>
            <a:r>
              <a:rPr lang="en-US" dirty="0" err="1"/>
              <a:t>Dünyayı</a:t>
            </a:r>
            <a:r>
              <a:rPr lang="en-US" dirty="0"/>
              <a:t> </a:t>
            </a:r>
            <a:r>
              <a:rPr lang="en-US" dirty="0" err="1"/>
              <a:t>Anlama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Irkçılık</a:t>
            </a:r>
            <a:r>
              <a:rPr lang="en-US" dirty="0"/>
              <a:t>, </a:t>
            </a:r>
            <a:r>
              <a:rPr lang="en-US" dirty="0" err="1"/>
              <a:t>sömürgecilik</a:t>
            </a:r>
            <a:r>
              <a:rPr lang="en-US" dirty="0"/>
              <a:t>,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, vb. </a:t>
            </a:r>
          </a:p>
        </p:txBody>
      </p:sp>
    </p:spTree>
    <p:extLst>
      <p:ext uri="{BB962C8B-B14F-4D97-AF65-F5344CB8AC3E}">
        <p14:creationId xmlns:p14="http://schemas.microsoft.com/office/powerpoint/2010/main" val="265796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Değerlendirme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Yorum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Öneriler</a:t>
            </a:r>
            <a:r>
              <a:rPr lang="en-US" dirty="0"/>
              <a:t>?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161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Zuckerman, Phil (2003). Invitation to the Sociology of Religion. New York: Routledge.</a:t>
            </a:r>
          </a:p>
        </p:txBody>
      </p:sp>
    </p:spTree>
    <p:extLst>
      <p:ext uri="{BB962C8B-B14F-4D97-AF65-F5344CB8AC3E}">
        <p14:creationId xmlns:p14="http://schemas.microsoft.com/office/powerpoint/2010/main" val="165787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Din Sosyolojisi Nedir?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Din </a:t>
            </a:r>
            <a:r>
              <a:rPr lang="tr-TR" dirty="0"/>
              <a:t>Sosyolojisinin İlgi Alanları:</a:t>
            </a:r>
          </a:p>
        </p:txBody>
      </p:sp>
    </p:spTree>
    <p:extLst>
      <p:ext uri="{BB962C8B-B14F-4D97-AF65-F5344CB8AC3E}">
        <p14:creationId xmlns:p14="http://schemas.microsoft.com/office/powerpoint/2010/main" val="915203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1. Sosyal Gruplar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Dini Gruplar</a:t>
            </a:r>
          </a:p>
          <a:p>
            <a:pPr lvl="1"/>
            <a:r>
              <a:rPr lang="tr-TR" dirty="0"/>
              <a:t>Cemaat, tarikat, mezhep, vb.</a:t>
            </a:r>
          </a:p>
        </p:txBody>
      </p:sp>
    </p:spTree>
    <p:extLst>
      <p:ext uri="{BB962C8B-B14F-4D97-AF65-F5344CB8AC3E}">
        <p14:creationId xmlns:p14="http://schemas.microsoft.com/office/powerpoint/2010/main" val="96472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Etkileşim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Dini </a:t>
            </a:r>
            <a:r>
              <a:rPr lang="en-US" dirty="0" err="1"/>
              <a:t>seremoniler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047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3.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Yapı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Kurumlar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Okul</a:t>
            </a:r>
            <a:r>
              <a:rPr lang="en-US" dirty="0"/>
              <a:t>, </a:t>
            </a:r>
            <a:r>
              <a:rPr lang="en-US" dirty="0" err="1"/>
              <a:t>hükümet</a:t>
            </a:r>
            <a:r>
              <a:rPr lang="en-US" dirty="0"/>
              <a:t>, </a:t>
            </a:r>
            <a:r>
              <a:rPr lang="en-US" dirty="0" err="1"/>
              <a:t>ordu</a:t>
            </a:r>
            <a:r>
              <a:rPr lang="en-US" dirty="0"/>
              <a:t>, </a:t>
            </a:r>
            <a:r>
              <a:rPr lang="en-US" dirty="0" err="1"/>
              <a:t>hapishane</a:t>
            </a:r>
            <a:r>
              <a:rPr lang="en-US" dirty="0"/>
              <a:t>, </a:t>
            </a:r>
            <a:r>
              <a:rPr lang="en-US" dirty="0" err="1"/>
              <a:t>kilise</a:t>
            </a:r>
            <a:r>
              <a:rPr lang="en-US" dirty="0"/>
              <a:t>, vb. </a:t>
            </a:r>
          </a:p>
        </p:txBody>
      </p:sp>
    </p:spTree>
    <p:extLst>
      <p:ext uri="{BB962C8B-B14F-4D97-AF65-F5344CB8AC3E}">
        <p14:creationId xmlns:p14="http://schemas.microsoft.com/office/powerpoint/2010/main" val="3299465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Örüntüler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Damgalama</a:t>
            </a:r>
            <a:r>
              <a:rPr lang="en-US" dirty="0"/>
              <a:t>, oy </a:t>
            </a:r>
            <a:r>
              <a:rPr lang="en-US" dirty="0" err="1"/>
              <a:t>davranışları</a:t>
            </a:r>
            <a:r>
              <a:rPr lang="en-US" dirty="0"/>
              <a:t>, </a:t>
            </a:r>
            <a:r>
              <a:rPr lang="en-US" dirty="0" err="1"/>
              <a:t>dindarlık</a:t>
            </a:r>
            <a:r>
              <a:rPr lang="en-US" dirty="0"/>
              <a:t>, vb. </a:t>
            </a:r>
          </a:p>
        </p:txBody>
      </p:sp>
    </p:spTree>
    <p:extLst>
      <p:ext uri="{BB962C8B-B14F-4D97-AF65-F5344CB8AC3E}">
        <p14:creationId xmlns:p14="http://schemas.microsoft.com/office/powerpoint/2010/main" val="1144637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</a:t>
            </a:r>
            <a:r>
              <a:rPr lang="en-US" dirty="0" err="1"/>
              <a:t>Sosyo-tarihsel</a:t>
            </a:r>
            <a:r>
              <a:rPr lang="en-US" dirty="0"/>
              <a:t> </a:t>
            </a:r>
            <a:r>
              <a:rPr lang="en-US" dirty="0" err="1"/>
              <a:t>Bağlam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Aile</a:t>
            </a:r>
            <a:r>
              <a:rPr lang="en-US" dirty="0"/>
              <a:t>, </a:t>
            </a:r>
            <a:r>
              <a:rPr lang="en-US" dirty="0" err="1"/>
              <a:t>devlet</a:t>
            </a:r>
            <a:r>
              <a:rPr lang="en-US" dirty="0"/>
              <a:t>, din, vb.</a:t>
            </a:r>
          </a:p>
        </p:txBody>
      </p:sp>
    </p:spTree>
    <p:extLst>
      <p:ext uri="{BB962C8B-B14F-4D97-AF65-F5344CB8AC3E}">
        <p14:creationId xmlns:p14="http://schemas.microsoft.com/office/powerpoint/2010/main" val="421463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Aile</a:t>
            </a:r>
            <a:r>
              <a:rPr lang="en-US" dirty="0"/>
              <a:t>, </a:t>
            </a:r>
            <a:r>
              <a:rPr lang="en-US" dirty="0" err="1"/>
              <a:t>arkadaşlar</a:t>
            </a:r>
            <a:r>
              <a:rPr lang="en-US" dirty="0"/>
              <a:t>, </a:t>
            </a:r>
            <a:r>
              <a:rPr lang="en-US" dirty="0" err="1"/>
              <a:t>kimlik</a:t>
            </a:r>
            <a:r>
              <a:rPr lang="en-US" dirty="0"/>
              <a:t>, vb. </a:t>
            </a:r>
          </a:p>
        </p:txBody>
      </p:sp>
    </p:spTree>
    <p:extLst>
      <p:ext uri="{BB962C8B-B14F-4D97-AF65-F5344CB8AC3E}">
        <p14:creationId xmlns:p14="http://schemas.microsoft.com/office/powerpoint/2010/main" val="1914118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 Deviance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Rebelling against established order</a:t>
            </a:r>
          </a:p>
        </p:txBody>
      </p:sp>
    </p:spTree>
    <p:extLst>
      <p:ext uri="{BB962C8B-B14F-4D97-AF65-F5344CB8AC3E}">
        <p14:creationId xmlns:p14="http://schemas.microsoft.com/office/powerpoint/2010/main" val="23796992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85</TotalTime>
  <Words>163</Words>
  <Application>Microsoft Macintosh PowerPoint</Application>
  <PresentationFormat>Ekran Gösterisi (4:3)</PresentationFormat>
  <Paragraphs>36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Tw Cen MT</vt:lpstr>
      <vt:lpstr>Wingdings</vt:lpstr>
      <vt:lpstr>Wingdings 2</vt:lpstr>
      <vt:lpstr>Median</vt:lpstr>
      <vt:lpstr>Dİn Sosyolojİsİ  II. Hafta </vt:lpstr>
      <vt:lpstr>Din Sosyolojisi Nedir?</vt:lpstr>
      <vt:lpstr>1. Sosyal Gruplar</vt:lpstr>
      <vt:lpstr>2. Sosyal Etkileşim</vt:lpstr>
      <vt:lpstr>3. Sosyal Yapı ve Kurumlar</vt:lpstr>
      <vt:lpstr>4. Sosyal Örüntüler</vt:lpstr>
      <vt:lpstr>5. Sosyo-tarihsel Bağlam</vt:lpstr>
      <vt:lpstr>6. Sosyal Çevre</vt:lpstr>
      <vt:lpstr>7. Deviance</vt:lpstr>
      <vt:lpstr>8. Social Construction of Reality</vt:lpstr>
      <vt:lpstr>9. Ortak Görüşleri Sorgulama</vt:lpstr>
      <vt:lpstr>10. Dünyayı Anlama</vt:lpstr>
      <vt:lpstr>Değerlendirme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deneme</dc:title>
  <dc:creator>S Y</dc:creator>
  <cp:lastModifiedBy>Selman.Yilmaz</cp:lastModifiedBy>
  <cp:revision>18</cp:revision>
  <dcterms:created xsi:type="dcterms:W3CDTF">2018-01-09T17:49:12Z</dcterms:created>
  <dcterms:modified xsi:type="dcterms:W3CDTF">2020-12-24T16:40:43Z</dcterms:modified>
</cp:coreProperties>
</file>