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92" d="100"/>
          <a:sy n="92" d="100"/>
        </p:scale>
        <p:origin x="25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D1C4AE-4F3E-45DF-9E75-B21744A0FB93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977ADF-E35D-495A-8399-8E83EE0E70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2539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F991F7E-6980-4259-AF60-4D38C4CE6705}" type="slidenum">
              <a:rPr lang="tr-TR" altLang="en-US"/>
              <a:pPr eaLnBrk="1" hangingPunct="1"/>
              <a:t>3</a:t>
            </a:fld>
            <a:endParaRPr lang="tr-TR" altLang="en-US"/>
          </a:p>
        </p:txBody>
      </p:sp>
      <p:sp>
        <p:nvSpPr>
          <p:cNvPr id="241667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1668" name="2 Not Yer Tutucusu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1669" name="3 Slayt Numarası Yer Tutucusu"/>
          <p:cNvSpPr txBox="1">
            <a:spLocks noGrp="1"/>
          </p:cNvSpPr>
          <p:nvPr/>
        </p:nvSpPr>
        <p:spPr bwMode="auto">
          <a:xfrm>
            <a:off x="3829050" y="9432925"/>
            <a:ext cx="2930525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EB53B9BB-4584-4B09-B89F-C9D6871F6DB0}" type="slidenum">
              <a:rPr lang="tr-TR" altLang="en-US" sz="1200"/>
              <a:pPr algn="r" eaLnBrk="1" hangingPunct="1"/>
              <a:t>3</a:t>
            </a:fld>
            <a:endParaRPr lang="tr-TR" altLang="en-US" sz="1200"/>
          </a:p>
        </p:txBody>
      </p:sp>
    </p:spTree>
    <p:extLst>
      <p:ext uri="{BB962C8B-B14F-4D97-AF65-F5344CB8AC3E}">
        <p14:creationId xmlns:p14="http://schemas.microsoft.com/office/powerpoint/2010/main" val="20700951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05EAB3B-88DC-492A-8E9D-B0918360E832}" type="slidenum">
              <a:rPr lang="tr-TR" altLang="en-US"/>
              <a:pPr eaLnBrk="1" hangingPunct="1"/>
              <a:t>4</a:t>
            </a:fld>
            <a:endParaRPr lang="tr-TR" altLang="en-US"/>
          </a:p>
        </p:txBody>
      </p:sp>
      <p:sp>
        <p:nvSpPr>
          <p:cNvPr id="242691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2692" name="2 Not Yer Tutucusu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2693" name="3 Slayt Numarası Yer Tutucusu"/>
          <p:cNvSpPr txBox="1">
            <a:spLocks noGrp="1"/>
          </p:cNvSpPr>
          <p:nvPr/>
        </p:nvSpPr>
        <p:spPr bwMode="auto">
          <a:xfrm>
            <a:off x="3829050" y="9432925"/>
            <a:ext cx="2930525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6E90D115-B8F5-405C-AC97-F9082266EC6C}" type="slidenum">
              <a:rPr lang="tr-TR" altLang="en-US" sz="1200"/>
              <a:pPr algn="r" eaLnBrk="1" hangingPunct="1"/>
              <a:t>4</a:t>
            </a:fld>
            <a:endParaRPr lang="tr-TR" altLang="en-US" sz="1200"/>
          </a:p>
        </p:txBody>
      </p:sp>
    </p:spTree>
    <p:extLst>
      <p:ext uri="{BB962C8B-B14F-4D97-AF65-F5344CB8AC3E}">
        <p14:creationId xmlns:p14="http://schemas.microsoft.com/office/powerpoint/2010/main" val="21648737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438E744-B0A2-487F-B3B0-8B84CB340048}" type="slidenum">
              <a:rPr lang="tr-TR" altLang="en-US"/>
              <a:pPr eaLnBrk="1" hangingPunct="1"/>
              <a:t>5</a:t>
            </a:fld>
            <a:endParaRPr lang="tr-TR" altLang="en-US"/>
          </a:p>
        </p:txBody>
      </p:sp>
      <p:sp>
        <p:nvSpPr>
          <p:cNvPr id="243715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3716" name="2 Not Yer Tutucusu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3717" name="3 Slayt Numarası Yer Tutucusu"/>
          <p:cNvSpPr txBox="1">
            <a:spLocks noGrp="1"/>
          </p:cNvSpPr>
          <p:nvPr/>
        </p:nvSpPr>
        <p:spPr bwMode="auto">
          <a:xfrm>
            <a:off x="3829050" y="9432925"/>
            <a:ext cx="2930525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256283F8-6A49-4093-9BBE-15BF73B11970}" type="slidenum">
              <a:rPr lang="tr-TR" altLang="en-US" sz="1200"/>
              <a:pPr algn="r" eaLnBrk="1" hangingPunct="1"/>
              <a:t>5</a:t>
            </a:fld>
            <a:endParaRPr lang="tr-TR" altLang="en-US" sz="1200"/>
          </a:p>
        </p:txBody>
      </p:sp>
    </p:spTree>
    <p:extLst>
      <p:ext uri="{BB962C8B-B14F-4D97-AF65-F5344CB8AC3E}">
        <p14:creationId xmlns:p14="http://schemas.microsoft.com/office/powerpoint/2010/main" val="21629685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5FD2B16-AD4E-4B64-BDA7-97BED5A44A88}" type="slidenum">
              <a:rPr lang="tr-TR" altLang="en-US"/>
              <a:pPr eaLnBrk="1" hangingPunct="1"/>
              <a:t>6</a:t>
            </a:fld>
            <a:endParaRPr lang="tr-TR" altLang="en-US"/>
          </a:p>
        </p:txBody>
      </p:sp>
      <p:sp>
        <p:nvSpPr>
          <p:cNvPr id="244739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4740" name="2 Not Yer Tutucusu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4741" name="3 Slayt Numarası Yer Tutucusu"/>
          <p:cNvSpPr txBox="1">
            <a:spLocks noGrp="1"/>
          </p:cNvSpPr>
          <p:nvPr/>
        </p:nvSpPr>
        <p:spPr bwMode="auto">
          <a:xfrm>
            <a:off x="3829050" y="9432925"/>
            <a:ext cx="2930525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BC3D392A-73E6-494F-B31D-C270EFB147FE}" type="slidenum">
              <a:rPr lang="tr-TR" altLang="en-US" sz="1200"/>
              <a:pPr algn="r" eaLnBrk="1" hangingPunct="1"/>
              <a:t>6</a:t>
            </a:fld>
            <a:endParaRPr lang="tr-TR" altLang="en-US" sz="1200"/>
          </a:p>
        </p:txBody>
      </p:sp>
    </p:spTree>
    <p:extLst>
      <p:ext uri="{BB962C8B-B14F-4D97-AF65-F5344CB8AC3E}">
        <p14:creationId xmlns:p14="http://schemas.microsoft.com/office/powerpoint/2010/main" val="1263586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EBD9FF6-0702-4808-8356-1D9357845747}" type="slidenum">
              <a:rPr lang="tr-TR" altLang="en-US"/>
              <a:pPr eaLnBrk="1" hangingPunct="1"/>
              <a:t>7</a:t>
            </a:fld>
            <a:endParaRPr lang="tr-TR" altLang="en-US"/>
          </a:p>
        </p:txBody>
      </p:sp>
      <p:sp>
        <p:nvSpPr>
          <p:cNvPr id="245763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64" name="2 Not Yer Tutucusu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5765" name="3 Slayt Numarası Yer Tutucusu"/>
          <p:cNvSpPr txBox="1">
            <a:spLocks noGrp="1"/>
          </p:cNvSpPr>
          <p:nvPr/>
        </p:nvSpPr>
        <p:spPr bwMode="auto">
          <a:xfrm>
            <a:off x="3829050" y="9432925"/>
            <a:ext cx="2930525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677FF5A5-02F9-44E8-BEE5-7A9BB98604C8}" type="slidenum">
              <a:rPr lang="tr-TR" altLang="en-US" sz="1200"/>
              <a:pPr algn="r" eaLnBrk="1" hangingPunct="1"/>
              <a:t>7</a:t>
            </a:fld>
            <a:endParaRPr lang="tr-TR" altLang="en-US" sz="1200"/>
          </a:p>
        </p:txBody>
      </p:sp>
    </p:spTree>
    <p:extLst>
      <p:ext uri="{BB962C8B-B14F-4D97-AF65-F5344CB8AC3E}">
        <p14:creationId xmlns:p14="http://schemas.microsoft.com/office/powerpoint/2010/main" val="21816632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17A8B-B118-41CB-9675-3D6B6618C11F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E5AB3-BC91-4AE2-812B-AB61B6865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8851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17A8B-B118-41CB-9675-3D6B6618C11F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E5AB3-BC91-4AE2-812B-AB61B6865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470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17A8B-B118-41CB-9675-3D6B6618C11F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E5AB3-BC91-4AE2-812B-AB61B6865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671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17A8B-B118-41CB-9675-3D6B6618C11F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E5AB3-BC91-4AE2-812B-AB61B6865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704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17A8B-B118-41CB-9675-3D6B6618C11F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E5AB3-BC91-4AE2-812B-AB61B6865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47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17A8B-B118-41CB-9675-3D6B6618C11F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E5AB3-BC91-4AE2-812B-AB61B6865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6720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17A8B-B118-41CB-9675-3D6B6618C11F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E5AB3-BC91-4AE2-812B-AB61B6865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7672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17A8B-B118-41CB-9675-3D6B6618C11F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E5AB3-BC91-4AE2-812B-AB61B6865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0820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17A8B-B118-41CB-9675-3D6B6618C11F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E5AB3-BC91-4AE2-812B-AB61B6865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521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17A8B-B118-41CB-9675-3D6B6618C11F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E5AB3-BC91-4AE2-812B-AB61B6865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928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17A8B-B118-41CB-9675-3D6B6618C11F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E5AB3-BC91-4AE2-812B-AB61B6865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810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D17A8B-B118-41CB-9675-3D6B6618C11F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DE5AB3-BC91-4AE2-812B-AB61B6865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368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dirty="0" smtClean="0"/>
              <a:t>Deney hayvanlarının refahı</a:t>
            </a:r>
            <a:endParaRPr lang="en-US" altLang="en-US" dirty="0" smtClean="0"/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8954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tr-TR" altLang="en-US" smtClean="0"/>
              <a:t>7. </a:t>
            </a:r>
            <a:r>
              <a:rPr lang="tr-TR" altLang="en-US" smtClean="0">
                <a:solidFill>
                  <a:schemeClr val="folHlink"/>
                </a:solidFill>
              </a:rPr>
              <a:t>Metodoloji yönünden</a:t>
            </a:r>
            <a:r>
              <a:rPr lang="tr-TR" altLang="en-US" smtClean="0"/>
              <a:t> sağlam olmayan veya </a:t>
            </a:r>
            <a:r>
              <a:rPr lang="tr-TR" altLang="en-US" smtClean="0">
                <a:solidFill>
                  <a:schemeClr val="folHlink"/>
                </a:solidFill>
              </a:rPr>
              <a:t>hatalı olan</a:t>
            </a:r>
            <a:r>
              <a:rPr lang="tr-TR" altLang="en-US" smtClean="0"/>
              <a:t> denemeler etik açıdan kabul edilemez.</a:t>
            </a:r>
          </a:p>
          <a:p>
            <a:pPr eaLnBrk="1" hangingPunct="1">
              <a:buFontTx/>
              <a:buNone/>
            </a:pPr>
            <a:r>
              <a:rPr lang="tr-TR" altLang="en-US" smtClean="0"/>
              <a:t>8. Alternatif bir yöntem var ise daha pahalı bile olsa hayvan kullanımı yasaktır.</a:t>
            </a:r>
          </a:p>
        </p:txBody>
      </p:sp>
    </p:spTree>
    <p:extLst>
      <p:ext uri="{BB962C8B-B14F-4D97-AF65-F5344CB8AC3E}">
        <p14:creationId xmlns:p14="http://schemas.microsoft.com/office/powerpoint/2010/main" val="7873189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smtClean="0">
                <a:solidFill>
                  <a:schemeClr val="folHlink"/>
                </a:solidFill>
              </a:rPr>
              <a:t>Üretici yönünden;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None/>
            </a:pPr>
            <a:r>
              <a:rPr lang="tr-TR" altLang="en-US">
                <a:solidFill>
                  <a:schemeClr val="folHlink"/>
                </a:solidFill>
              </a:rPr>
              <a:t>Laboratuvar hayvanı üretimi yapmayı planlayan bir girişimcinin</a:t>
            </a:r>
            <a:r>
              <a:rPr lang="tr-TR" altLang="en-US"/>
              <a:t> dikkate alması gereken biyoetik kurallar ise,</a:t>
            </a:r>
          </a:p>
          <a:p>
            <a:pPr marL="609600" indent="-609600">
              <a:buFontTx/>
              <a:buAutoNum type="arabicPeriod"/>
            </a:pPr>
            <a:r>
              <a:rPr lang="tr-TR" altLang="en-US">
                <a:solidFill>
                  <a:schemeClr val="folHlink"/>
                </a:solidFill>
              </a:rPr>
              <a:t>Üretilecek hayvanlar kesinlikle çevre sağlığına zararlı özellikler taşımamalıdır</a:t>
            </a:r>
            <a:r>
              <a:rPr lang="tr-TR" altLang="en-US"/>
              <a:t>. Eğer ticari açıdan böyle hayvanların üretilmesi gerekli ise üretici kişi yada kuruluş bu konuda önlem almak zorundadır. </a:t>
            </a:r>
          </a:p>
          <a:p>
            <a:pPr marL="609600" indent="-609600">
              <a:buFontTx/>
              <a:buAutoNum type="arabicPeriod"/>
            </a:pPr>
            <a:r>
              <a:rPr lang="tr-TR" altLang="en-US"/>
              <a:t>Üretilecek hayvanlar için </a:t>
            </a:r>
            <a:r>
              <a:rPr lang="tr-TR" altLang="en-US">
                <a:solidFill>
                  <a:schemeClr val="folHlink"/>
                </a:solidFill>
              </a:rPr>
              <a:t>türe özgü, optimum büyüklükte ve nitelikte barınaklar</a:t>
            </a:r>
            <a:r>
              <a:rPr lang="tr-TR" altLang="en-US"/>
              <a:t> sağlanmalıdır. </a:t>
            </a:r>
          </a:p>
        </p:txBody>
      </p:sp>
    </p:spTree>
    <p:extLst>
      <p:ext uri="{BB962C8B-B14F-4D97-AF65-F5344CB8AC3E}">
        <p14:creationId xmlns:p14="http://schemas.microsoft.com/office/powerpoint/2010/main" val="5422237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None/>
            </a:pPr>
            <a:r>
              <a:rPr lang="tr-TR" altLang="en-US"/>
              <a:t>3. İlgili türe ait </a:t>
            </a:r>
            <a:r>
              <a:rPr lang="tr-TR" altLang="en-US">
                <a:solidFill>
                  <a:schemeClr val="folHlink"/>
                </a:solidFill>
              </a:rPr>
              <a:t>optimum çevre koşulları</a:t>
            </a:r>
            <a:r>
              <a:rPr lang="tr-TR" altLang="en-US"/>
              <a:t> sağlanmalıdır.</a:t>
            </a:r>
          </a:p>
          <a:p>
            <a:pPr marL="609600" indent="-609600">
              <a:buNone/>
            </a:pPr>
            <a:r>
              <a:rPr lang="tr-TR" altLang="en-US"/>
              <a:t>4. İlgili türe ait </a:t>
            </a:r>
            <a:r>
              <a:rPr lang="tr-TR" altLang="en-US">
                <a:solidFill>
                  <a:schemeClr val="folHlink"/>
                </a:solidFill>
              </a:rPr>
              <a:t>doğru bakım-besleme</a:t>
            </a:r>
            <a:r>
              <a:rPr lang="tr-TR" altLang="en-US"/>
              <a:t> uygulamaları yapılmalıdır.</a:t>
            </a:r>
          </a:p>
          <a:p>
            <a:pPr marL="609600" indent="-609600">
              <a:buNone/>
            </a:pPr>
            <a:r>
              <a:rPr lang="tr-TR" altLang="en-US"/>
              <a:t>5. Ürettiği türlerin özelliklerini iyi bilmeli, onlara </a:t>
            </a:r>
            <a:r>
              <a:rPr lang="tr-TR" altLang="en-US">
                <a:solidFill>
                  <a:schemeClr val="folHlink"/>
                </a:solidFill>
              </a:rPr>
              <a:t>yaklaşımlarında</a:t>
            </a:r>
            <a:r>
              <a:rPr lang="tr-TR" altLang="en-US"/>
              <a:t> </a:t>
            </a:r>
            <a:r>
              <a:rPr lang="tr-TR" altLang="en-US">
                <a:solidFill>
                  <a:schemeClr val="folHlink"/>
                </a:solidFill>
              </a:rPr>
              <a:t>hayvanların psikoloji ve davranışlarını dikkate almalıdır</a:t>
            </a:r>
            <a:r>
              <a:rPr lang="tr-TR" altLang="en-US"/>
              <a:t>.</a:t>
            </a:r>
          </a:p>
          <a:p>
            <a:pPr marL="609600" indent="-609600">
              <a:buNone/>
            </a:pPr>
            <a:r>
              <a:rPr lang="tr-TR" altLang="en-US"/>
              <a:t>6. Hayvanlara uygun davranışlarda bulunmalı, onları </a:t>
            </a:r>
            <a:r>
              <a:rPr lang="tr-TR" altLang="en-US">
                <a:solidFill>
                  <a:schemeClr val="folHlink"/>
                </a:solidFill>
              </a:rPr>
              <a:t>stres faktörlerinden uzak tutmalıdır</a:t>
            </a:r>
            <a:r>
              <a:rPr lang="tr-TR" altLang="en-US"/>
              <a:t>. </a:t>
            </a:r>
          </a:p>
          <a:p>
            <a:pPr marL="609600" indent="-609600"/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21388259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tr-TR" altLang="en-US" smtClean="0"/>
          </a:p>
          <a:p>
            <a:pPr eaLnBrk="1" hangingPunct="1">
              <a:buFontTx/>
              <a:buNone/>
            </a:pPr>
            <a:endParaRPr lang="tr-TR" altLang="en-US" smtClean="0"/>
          </a:p>
          <a:p>
            <a:pPr algn="ctr" eaLnBrk="1" hangingPunct="1">
              <a:buFontTx/>
              <a:buNone/>
            </a:pPr>
            <a:r>
              <a:rPr lang="tr-TR" altLang="en-US" smtClean="0">
                <a:solidFill>
                  <a:schemeClr val="folHlink"/>
                </a:solidFill>
              </a:rPr>
              <a:t>Deneylerde hayvan kullanımına ilişkin olarak kabul edilen biyoetik kurallar</a:t>
            </a:r>
          </a:p>
        </p:txBody>
      </p:sp>
    </p:spTree>
    <p:extLst>
      <p:ext uri="{BB962C8B-B14F-4D97-AF65-F5344CB8AC3E}">
        <p14:creationId xmlns:p14="http://schemas.microsoft.com/office/powerpoint/2010/main" val="14357873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1 Başlık"/>
          <p:cNvSpPr>
            <a:spLocks noGrp="1"/>
          </p:cNvSpPr>
          <p:nvPr>
            <p:ph type="title" idx="4294967295"/>
          </p:nvPr>
        </p:nvSpPr>
        <p:spPr>
          <a:xfrm>
            <a:off x="2208213" y="1"/>
            <a:ext cx="8229600" cy="1628775"/>
          </a:xfrm>
        </p:spPr>
        <p:txBody>
          <a:bodyPr/>
          <a:lstStyle/>
          <a:p>
            <a:pPr eaLnBrk="1" hangingPunct="1"/>
            <a:r>
              <a:rPr lang="tr-TR" altLang="en-US" smtClean="0">
                <a:solidFill>
                  <a:schemeClr val="folHlink"/>
                </a:solidFill>
              </a:rPr>
              <a:t>Araştırıcı yönünden;</a:t>
            </a:r>
            <a:br>
              <a:rPr lang="tr-TR" altLang="en-US" smtClean="0">
                <a:solidFill>
                  <a:schemeClr val="folHlink"/>
                </a:solidFill>
              </a:rPr>
            </a:br>
            <a:endParaRPr lang="tr-TR" altLang="en-US" smtClean="0">
              <a:solidFill>
                <a:schemeClr val="folHlink"/>
              </a:solidFill>
            </a:endParaRPr>
          </a:p>
        </p:txBody>
      </p:sp>
      <p:sp>
        <p:nvSpPr>
          <p:cNvPr id="30723" name="2 İçerik Yer Tutucusu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tr-TR" altLang="en-US" smtClean="0"/>
              <a:t>1. Deneylerde </a:t>
            </a:r>
            <a:r>
              <a:rPr lang="tr-TR" altLang="en-US" smtClean="0">
                <a:solidFill>
                  <a:schemeClr val="folHlink"/>
                </a:solidFill>
              </a:rPr>
              <a:t>alternatif yöntemlerin</a:t>
            </a:r>
            <a:r>
              <a:rPr lang="tr-TR" altLang="en-US" smtClean="0"/>
              <a:t> kesinlikle yetersiz kaldığı yada olmadığı durumlarda hayvan kullanımı kabul edilebilir.</a:t>
            </a:r>
          </a:p>
          <a:p>
            <a:pPr eaLnBrk="1" hangingPunct="1">
              <a:buFontTx/>
              <a:buNone/>
            </a:pPr>
            <a:r>
              <a:rPr lang="tr-TR" altLang="en-US" smtClean="0"/>
              <a:t>2. Hayvan kullanılacak çalışmalarda daha önce yapılmış </a:t>
            </a:r>
            <a:r>
              <a:rPr lang="tr-TR" altLang="en-US" smtClean="0">
                <a:solidFill>
                  <a:schemeClr val="folHlink"/>
                </a:solidFill>
              </a:rPr>
              <a:t>deneylerin tekrarından</a:t>
            </a:r>
            <a:r>
              <a:rPr lang="tr-TR" altLang="en-US" smtClean="0"/>
              <a:t> kaçınılmalıdır.</a:t>
            </a:r>
          </a:p>
        </p:txBody>
      </p:sp>
    </p:spTree>
    <p:extLst>
      <p:ext uri="{BB962C8B-B14F-4D97-AF65-F5344CB8AC3E}">
        <p14:creationId xmlns:p14="http://schemas.microsoft.com/office/powerpoint/2010/main" val="1423364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1 Başlık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31747" name="2 İçerik Yer Tutucusu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tr-TR" altLang="en-US" smtClean="0"/>
              <a:t>3. Deneyde hayvan kullanılması zorunlu ise çalışmaya </a:t>
            </a:r>
            <a:r>
              <a:rPr lang="tr-TR" altLang="en-US" smtClean="0">
                <a:solidFill>
                  <a:schemeClr val="folHlink"/>
                </a:solidFill>
              </a:rPr>
              <a:t>en uygun hayvan türü</a:t>
            </a:r>
            <a:r>
              <a:rPr lang="tr-TR" altLang="en-US" smtClean="0"/>
              <a:t> seçilmelidir.</a:t>
            </a:r>
          </a:p>
          <a:p>
            <a:pPr eaLnBrk="1" hangingPunct="1">
              <a:buFontTx/>
              <a:buNone/>
            </a:pPr>
            <a:r>
              <a:rPr lang="tr-TR" altLang="en-US" smtClean="0"/>
              <a:t>4. Mümkün olan </a:t>
            </a:r>
            <a:r>
              <a:rPr lang="tr-TR" altLang="en-US" smtClean="0">
                <a:solidFill>
                  <a:schemeClr val="folHlink"/>
                </a:solidFill>
              </a:rPr>
              <a:t>en az sayıda</a:t>
            </a:r>
            <a:r>
              <a:rPr lang="tr-TR" altLang="en-US" smtClean="0"/>
              <a:t> hayvan kullanılmalıdır.</a:t>
            </a:r>
          </a:p>
          <a:p>
            <a:pPr eaLnBrk="1" hangingPunct="1">
              <a:buFontTx/>
              <a:buNone/>
            </a:pPr>
            <a:r>
              <a:rPr lang="tr-TR" altLang="en-US" smtClean="0"/>
              <a:t>5. Hayvanlara deney öncesinde türe uygun </a:t>
            </a:r>
            <a:r>
              <a:rPr lang="tr-TR" altLang="en-US" smtClean="0">
                <a:solidFill>
                  <a:schemeClr val="folHlink"/>
                </a:solidFill>
              </a:rPr>
              <a:t>optimum fizyolojik, psikolojik ve çevresel koşullar</a:t>
            </a:r>
            <a:r>
              <a:rPr lang="tr-TR" altLang="en-US" smtClean="0"/>
              <a:t> sağlanmalıdır. </a:t>
            </a:r>
          </a:p>
        </p:txBody>
      </p:sp>
    </p:spTree>
    <p:extLst>
      <p:ext uri="{BB962C8B-B14F-4D97-AF65-F5344CB8AC3E}">
        <p14:creationId xmlns:p14="http://schemas.microsoft.com/office/powerpoint/2010/main" val="27035685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1 Başlık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32771" name="2 İçerik Yer Tutucusu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tr-TR" altLang="en-US" smtClean="0"/>
              <a:t>6. Bakıcı ve araştırıcılar denemede kullanılacak </a:t>
            </a:r>
            <a:r>
              <a:rPr lang="tr-TR" altLang="en-US" smtClean="0">
                <a:solidFill>
                  <a:schemeClr val="folHlink"/>
                </a:solidFill>
              </a:rPr>
              <a:t>hayvan türü</a:t>
            </a:r>
            <a:r>
              <a:rPr lang="tr-TR" altLang="en-US" smtClean="0"/>
              <a:t> ile ilgili ayrıntılı bilgiye sahip olmalıdır.</a:t>
            </a:r>
          </a:p>
          <a:p>
            <a:pPr eaLnBrk="1" hangingPunct="1">
              <a:buFontTx/>
              <a:buNone/>
            </a:pPr>
            <a:r>
              <a:rPr lang="tr-TR" altLang="en-US" smtClean="0"/>
              <a:t>7. Deneylerde hayvanlara </a:t>
            </a:r>
            <a:r>
              <a:rPr lang="tr-TR" altLang="en-US" smtClean="0">
                <a:solidFill>
                  <a:schemeClr val="folHlink"/>
                </a:solidFill>
              </a:rPr>
              <a:t>ağrı, acı verecek uygulamalardan</a:t>
            </a:r>
            <a:r>
              <a:rPr lang="tr-TR" altLang="en-US" smtClean="0"/>
              <a:t> kaçınılmalıdır. </a:t>
            </a:r>
          </a:p>
          <a:p>
            <a:pPr eaLnBrk="1" hangingPunct="1">
              <a:buFontTx/>
              <a:buNone/>
            </a:pPr>
            <a:r>
              <a:rPr lang="tr-TR" altLang="en-US" smtClean="0"/>
              <a:t>8. Hayvanlara deney öncesi, sırası ve sonrasında </a:t>
            </a:r>
            <a:r>
              <a:rPr lang="tr-TR" altLang="en-US" smtClean="0">
                <a:solidFill>
                  <a:schemeClr val="folHlink"/>
                </a:solidFill>
              </a:rPr>
              <a:t>bilerek acı çektirilemez</a:t>
            </a:r>
            <a:r>
              <a:rPr lang="tr-TR" altLang="en-US" smtClean="0"/>
              <a:t>.</a:t>
            </a:r>
          </a:p>
          <a:p>
            <a:pPr eaLnBrk="1" hangingPunct="1">
              <a:buFontTx/>
              <a:buNone/>
            </a:pPr>
            <a:r>
              <a:rPr lang="tr-TR" altLang="en-US" smtClean="0"/>
              <a:t>9. Deneme </a:t>
            </a:r>
            <a:r>
              <a:rPr lang="tr-TR" altLang="en-US" smtClean="0">
                <a:solidFill>
                  <a:schemeClr val="folHlink"/>
                </a:solidFill>
              </a:rPr>
              <a:t>sonlandıktan sonra</a:t>
            </a:r>
            <a:r>
              <a:rPr lang="tr-TR" altLang="en-US" smtClean="0"/>
              <a:t> hayvanlar özenle </a:t>
            </a:r>
            <a:r>
              <a:rPr lang="tr-TR" altLang="en-US" smtClean="0">
                <a:solidFill>
                  <a:schemeClr val="folHlink"/>
                </a:solidFill>
              </a:rPr>
              <a:t>iyileştirilmelidir</a:t>
            </a:r>
            <a:r>
              <a:rPr lang="tr-TR" altLang="en-US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4565493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1 Başlık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33795" name="2 İçerik Yer Tutucusu"/>
          <p:cNvSpPr>
            <a:spLocks noGrp="1"/>
          </p:cNvSpPr>
          <p:nvPr>
            <p:ph idx="4294967295"/>
          </p:nvPr>
        </p:nvSpPr>
        <p:spPr>
          <a:xfrm>
            <a:off x="1981201" y="1600201"/>
            <a:ext cx="8258175" cy="511492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r-TR" altLang="en-US" smtClean="0"/>
              <a:t>10. Deneme sonrasında </a:t>
            </a:r>
            <a:r>
              <a:rPr lang="tr-TR" altLang="en-US" smtClean="0">
                <a:solidFill>
                  <a:schemeClr val="folHlink"/>
                </a:solidFill>
              </a:rPr>
              <a:t>iyileşme şansı olmayan hayvanlar analjezik kullanılarak yaşamını acısız yada mümkün olabilecek en az acı hissedecek</a:t>
            </a:r>
            <a:r>
              <a:rPr lang="tr-TR" altLang="en-US" smtClean="0"/>
              <a:t> şekilde sürdürmesi sağlanmalıdır.</a:t>
            </a:r>
          </a:p>
          <a:p>
            <a:pPr eaLnBrk="1" hangingPunct="1">
              <a:buFontTx/>
              <a:buNone/>
            </a:pPr>
            <a:r>
              <a:rPr lang="tr-TR" altLang="en-US" smtClean="0"/>
              <a:t>11. İyileşme şansı olmayan, şiddetli ve devamlı ağrı çeken acısını azaltma olanağı kalmamış hayvanlar </a:t>
            </a:r>
            <a:r>
              <a:rPr lang="tr-TR" altLang="en-US" smtClean="0">
                <a:solidFill>
                  <a:schemeClr val="folHlink"/>
                </a:solidFill>
              </a:rPr>
              <a:t>en az acı verecek bir yolla tercihen uyutularak yaşamına son verilmelidir. </a:t>
            </a:r>
          </a:p>
          <a:p>
            <a:pPr eaLnBrk="1" hangingPunct="1">
              <a:buFontTx/>
              <a:buNone/>
            </a:pPr>
            <a:endParaRPr lang="tr-TR" altLang="en-US" smtClean="0">
              <a:solidFill>
                <a:schemeClr val="folHlin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43591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1 Başlık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34819" name="2 İçerik Yer Tutucusu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tr-TR" altLang="en-US" smtClean="0"/>
              <a:t>12. Deneme sonunda ortaya çıkan </a:t>
            </a:r>
            <a:r>
              <a:rPr lang="tr-TR" altLang="en-US" smtClean="0">
                <a:solidFill>
                  <a:schemeClr val="folHlink"/>
                </a:solidFill>
              </a:rPr>
              <a:t>artıklar ile ölü hayvanların ve biyolojik maddelerin çevreye, insan ve hayvan sağlığına zarar vermemesi için tüm atıklar uygun şekilde imha edilmelidir. </a:t>
            </a:r>
          </a:p>
        </p:txBody>
      </p:sp>
    </p:spTree>
    <p:extLst>
      <p:ext uri="{BB962C8B-B14F-4D97-AF65-F5344CB8AC3E}">
        <p14:creationId xmlns:p14="http://schemas.microsoft.com/office/powerpoint/2010/main" val="37453752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1" y="-171450"/>
            <a:ext cx="8856663" cy="3024188"/>
          </a:xfrm>
        </p:spPr>
        <p:txBody>
          <a:bodyPr/>
          <a:lstStyle/>
          <a:p>
            <a:pPr eaLnBrk="1" hangingPunct="1"/>
            <a:r>
              <a:rPr lang="tr-TR" altLang="en-US" sz="3600">
                <a:solidFill>
                  <a:schemeClr val="folHlink"/>
                </a:solidFill>
              </a:rPr>
              <a:t>Yine biyoetik açısından bir denemede hayvan kullanmak gerekli ise denemenin yapılıp yapılmayacağına karar vermek için aşağıdaki koşullar gözden geçirilmelidir.</a:t>
            </a:r>
            <a:r>
              <a:rPr lang="tr-TR" altLang="en-US" smtClean="0"/>
              <a:t> 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03388" y="2852739"/>
            <a:ext cx="8640762" cy="3273425"/>
          </a:xfrm>
        </p:spPr>
        <p:txBody>
          <a:bodyPr/>
          <a:lstStyle/>
          <a:p>
            <a:pPr marL="609600" indent="-609600">
              <a:buFontTx/>
              <a:buAutoNum type="arabicPeriod"/>
            </a:pPr>
            <a:r>
              <a:rPr lang="tr-TR" altLang="en-US" smtClean="0"/>
              <a:t>Denemede daha </a:t>
            </a:r>
            <a:r>
              <a:rPr lang="tr-TR" altLang="en-US" smtClean="0">
                <a:solidFill>
                  <a:schemeClr val="folHlink"/>
                </a:solidFill>
              </a:rPr>
              <a:t>önce ayrıntılı</a:t>
            </a:r>
            <a:r>
              <a:rPr lang="tr-TR" altLang="en-US" smtClean="0"/>
              <a:t> olarak çalışılmışsa tekrar yapılması uygun değildir. </a:t>
            </a:r>
          </a:p>
          <a:p>
            <a:pPr marL="609600" indent="-609600">
              <a:buFontTx/>
              <a:buAutoNum type="arabicPeriod"/>
            </a:pPr>
            <a:r>
              <a:rPr lang="tr-TR" altLang="en-US" smtClean="0"/>
              <a:t>Denemeden çok kesin yada </a:t>
            </a:r>
            <a:r>
              <a:rPr lang="tr-TR" altLang="en-US" smtClean="0">
                <a:solidFill>
                  <a:schemeClr val="folHlink"/>
                </a:solidFill>
              </a:rPr>
              <a:t>etkili bir sonuç beklenmiyorsa</a:t>
            </a:r>
            <a:r>
              <a:rPr lang="tr-TR" altLang="en-US" smtClean="0"/>
              <a:t> deneme yapmaktan kaçınmalıdır. </a:t>
            </a:r>
          </a:p>
        </p:txBody>
      </p:sp>
    </p:spTree>
    <p:extLst>
      <p:ext uri="{BB962C8B-B14F-4D97-AF65-F5344CB8AC3E}">
        <p14:creationId xmlns:p14="http://schemas.microsoft.com/office/powerpoint/2010/main" val="9148399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en-US"/>
              <a:t>3. </a:t>
            </a:r>
            <a:r>
              <a:rPr lang="tr-TR" altLang="en-US">
                <a:solidFill>
                  <a:schemeClr val="folHlink"/>
                </a:solidFill>
              </a:rPr>
              <a:t>Yeni bilgiler getirecek</a:t>
            </a:r>
            <a:r>
              <a:rPr lang="tr-TR" altLang="en-US"/>
              <a:t> deneyler, etkileri kısa sürede görülmeyecekse bile biyoetik açıdan yapılmalıdır.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en-US"/>
              <a:t>4. Belli bir türle yapılmış bir denemeyi yeni bir beklenti olmadığı halde sırf değişiklik olsun diye </a:t>
            </a:r>
            <a:r>
              <a:rPr lang="tr-TR" altLang="en-US">
                <a:solidFill>
                  <a:schemeClr val="folHlink"/>
                </a:solidFill>
              </a:rPr>
              <a:t>farklı ve ilgisiz bir türle</a:t>
            </a:r>
            <a:r>
              <a:rPr lang="tr-TR" altLang="en-US"/>
              <a:t> tekrarlamak yanlıştır.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en-US"/>
              <a:t>5. Deneyden </a:t>
            </a:r>
            <a:r>
              <a:rPr lang="tr-TR" altLang="en-US">
                <a:solidFill>
                  <a:schemeClr val="folHlink"/>
                </a:solidFill>
              </a:rPr>
              <a:t>beklenen yararlar</a:t>
            </a:r>
            <a:r>
              <a:rPr lang="tr-TR" altLang="en-US"/>
              <a:t>, kullanılacak hayvanların çekeceği sıkıntıya değecek kadar önemli ise deneme yapılmalıdır.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en-US"/>
              <a:t>6. Deneyden bir yarar sağlanacaksa deneyin maliyeti ve süresi dikkate alınmamalıdır. </a:t>
            </a:r>
          </a:p>
        </p:txBody>
      </p:sp>
    </p:spTree>
    <p:extLst>
      <p:ext uri="{BB962C8B-B14F-4D97-AF65-F5344CB8AC3E}">
        <p14:creationId xmlns:p14="http://schemas.microsoft.com/office/powerpoint/2010/main" val="14000475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473</Words>
  <Application>Microsoft Office PowerPoint</Application>
  <PresentationFormat>Geniş ekran</PresentationFormat>
  <Paragraphs>44</Paragraphs>
  <Slides>12</Slides>
  <Notes>5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Teması</vt:lpstr>
      <vt:lpstr>Deney hayvanlarının refahı</vt:lpstr>
      <vt:lpstr>PowerPoint Sunusu</vt:lpstr>
      <vt:lpstr>Araştırıcı yönünden; </vt:lpstr>
      <vt:lpstr>PowerPoint Sunusu</vt:lpstr>
      <vt:lpstr>PowerPoint Sunusu</vt:lpstr>
      <vt:lpstr>PowerPoint Sunusu</vt:lpstr>
      <vt:lpstr>PowerPoint Sunusu</vt:lpstr>
      <vt:lpstr>Yine biyoetik açısından bir denemede hayvan kullanmak gerekli ise denemenin yapılıp yapılmayacağına karar vermek için aşağıdaki koşullar gözden geçirilmelidir. </vt:lpstr>
      <vt:lpstr>PowerPoint Sunusu</vt:lpstr>
      <vt:lpstr>PowerPoint Sunusu</vt:lpstr>
      <vt:lpstr>Üretici yönünden;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Deney hayvanlarının refahı</dc:title>
  <dc:creator>user</dc:creator>
  <cp:lastModifiedBy>user</cp:lastModifiedBy>
  <cp:revision>1</cp:revision>
  <dcterms:created xsi:type="dcterms:W3CDTF">2017-05-08T12:15:15Z</dcterms:created>
  <dcterms:modified xsi:type="dcterms:W3CDTF">2017-05-08T12:15:20Z</dcterms:modified>
</cp:coreProperties>
</file>