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29"/>
    <p:restoredTop sz="95361"/>
  </p:normalViewPr>
  <p:slideViewPr>
    <p:cSldViewPr snapToGrid="0" snapToObjects="1">
      <p:cViewPr varScale="1">
        <p:scale>
          <a:sx n="100" d="100"/>
          <a:sy n="100" d="100"/>
        </p:scale>
        <p:origin x="46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E9D9-C763-764C-80F6-66ED4650F9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id="{C260C924-EFC0-9844-9315-A7771935D5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id="{7B1BC376-C04C-2947-813F-3FFFD7B8156B}"/>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5" name="Footer Placeholder 4">
            <a:extLst>
              <a:ext uri="{FF2B5EF4-FFF2-40B4-BE49-F238E27FC236}">
                <a16:creationId xmlns:a16="http://schemas.microsoft.com/office/drawing/2014/main" id="{C345D338-5A29-9243-B093-CDC832AD9B6C}"/>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C88470BC-25F7-FA4F-A494-B311DBE55CA9}"/>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2026723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A95DCB-2766-2744-9171-2748C84843A1}"/>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A04EDE7A-3811-F243-8724-732788609BC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506C7FCA-AF76-D64A-AAD7-4837C7B73E86}"/>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5" name="Footer Placeholder 4">
            <a:extLst>
              <a:ext uri="{FF2B5EF4-FFF2-40B4-BE49-F238E27FC236}">
                <a16:creationId xmlns:a16="http://schemas.microsoft.com/office/drawing/2014/main" id="{A9C4B3A6-442A-5943-836B-348CE723B95A}"/>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262EB058-8CED-2846-B244-02716E1DBC0D}"/>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2487759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C73453-9117-C443-86BD-4CE0E4257E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id="{71807A52-F7AB-D44F-B20C-512468DD27A1}"/>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3BB7E4CB-B069-2746-B1B6-BE2DA4A779EB}"/>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5" name="Footer Placeholder 4">
            <a:extLst>
              <a:ext uri="{FF2B5EF4-FFF2-40B4-BE49-F238E27FC236}">
                <a16:creationId xmlns:a16="http://schemas.microsoft.com/office/drawing/2014/main" id="{54371660-0BEB-7B4A-B6B8-62F065A3383C}"/>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43F6D0A4-EF27-6345-9BDC-75785145AAB4}"/>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1745316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29065-3F2C-7A48-AEB2-04BB902696CD}"/>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F2E0CA2F-817D-4442-A312-97FE7180AF2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7E7E43CD-99E0-C54A-9A64-B401AB8D8A55}"/>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5" name="Footer Placeholder 4">
            <a:extLst>
              <a:ext uri="{FF2B5EF4-FFF2-40B4-BE49-F238E27FC236}">
                <a16:creationId xmlns:a16="http://schemas.microsoft.com/office/drawing/2014/main" id="{C56530BF-F637-7D4E-918E-EEB8EE86CECB}"/>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F064D4C1-3564-3546-82E6-DE38E694C10C}"/>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770385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B5AC3-2473-F541-9238-FBD4DC7A98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id="{5CAC22BB-336C-0349-A8F9-1DA8B75395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BAEDC0-0B3A-2647-9314-D567FE248457}"/>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5" name="Footer Placeholder 4">
            <a:extLst>
              <a:ext uri="{FF2B5EF4-FFF2-40B4-BE49-F238E27FC236}">
                <a16:creationId xmlns:a16="http://schemas.microsoft.com/office/drawing/2014/main" id="{41C724CF-BFDD-5942-B29A-89076EC75411}"/>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id="{9B4CD937-5880-5744-B1BF-5450C2D51C02}"/>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312628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537FE-4D17-024B-A929-FE940D41C8F7}"/>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id="{86A31FCE-E988-7040-8434-EEEA0BBDC5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id="{5A46B1DC-E0FD-C547-BB3D-A092C2E1C5C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id="{CC268BA4-3774-F847-ACD4-E0CDA9F5E53A}"/>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6" name="Footer Placeholder 5">
            <a:extLst>
              <a:ext uri="{FF2B5EF4-FFF2-40B4-BE49-F238E27FC236}">
                <a16:creationId xmlns:a16="http://schemas.microsoft.com/office/drawing/2014/main" id="{08923928-22C4-454E-9558-B6D88B01E50A}"/>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6E04B542-EE34-DF41-986F-E180615EBE6D}"/>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635975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0FE51-41CD-374F-B05E-1913025ADCAF}"/>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9B7A89F7-0FEC-4C43-85DC-6AA0707487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B356DEC-2632-F842-9525-914B33E718F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id="{EE116298-B786-9B43-8444-F4A79C730E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A108F2F-AB81-BE4D-BB1A-9A555063C4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id="{ED77F942-8679-2E4A-B4E2-05449712F985}"/>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8" name="Footer Placeholder 7">
            <a:extLst>
              <a:ext uri="{FF2B5EF4-FFF2-40B4-BE49-F238E27FC236}">
                <a16:creationId xmlns:a16="http://schemas.microsoft.com/office/drawing/2014/main" id="{CB77FF66-0A34-764D-8545-1D26B855A167}"/>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id="{F4B8A159-B6D0-D849-929F-53A1484A3F59}"/>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3281304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2769A-66B1-A546-88A8-10B1C2FAFA5E}"/>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id="{7D7EADFA-024D-7946-8C9F-4A1399011557}"/>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4" name="Footer Placeholder 3">
            <a:extLst>
              <a:ext uri="{FF2B5EF4-FFF2-40B4-BE49-F238E27FC236}">
                <a16:creationId xmlns:a16="http://schemas.microsoft.com/office/drawing/2014/main" id="{A265E652-F14B-284C-A69E-5E3FDA87DA6D}"/>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id="{1F52D018-3A97-C843-976B-A5CAD42BA108}"/>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1075881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96CEBA7-0C47-5647-86C5-D8C85095B587}"/>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3" name="Footer Placeholder 2">
            <a:extLst>
              <a:ext uri="{FF2B5EF4-FFF2-40B4-BE49-F238E27FC236}">
                <a16:creationId xmlns:a16="http://schemas.microsoft.com/office/drawing/2014/main" id="{A03D7E68-6159-D140-84D1-BF4BA18A2092}"/>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id="{CC97E65E-B9B6-3C41-BA2F-A52E0140AC42}"/>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2625693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56FA-8806-C74B-9C18-4746911468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id="{CC00749D-A4F4-584B-BA7C-8964D541AF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id="{73517996-C006-2F41-8CCE-53F216E31B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B0C62E4-6213-9A42-B027-47C4FDFF9ECF}"/>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6" name="Footer Placeholder 5">
            <a:extLst>
              <a:ext uri="{FF2B5EF4-FFF2-40B4-BE49-F238E27FC236}">
                <a16:creationId xmlns:a16="http://schemas.microsoft.com/office/drawing/2014/main" id="{F6136B0A-6694-3348-A565-4A502547587E}"/>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304DB388-C1F3-B542-84CD-8CE68FF0FAAB}"/>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2752879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5835E-8C79-6F4B-9F3C-D75B93AFD1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id="{138D5342-01C6-F34E-8E38-6FBB81D7A5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id="{7CF204F0-F8A2-0640-824F-5FED976619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95F0F6-926E-E64A-ABBD-C021A4975A6E}"/>
              </a:ext>
            </a:extLst>
          </p:cNvPr>
          <p:cNvSpPr>
            <a:spLocks noGrp="1"/>
          </p:cNvSpPr>
          <p:nvPr>
            <p:ph type="dt" sz="half" idx="10"/>
          </p:nvPr>
        </p:nvSpPr>
        <p:spPr/>
        <p:txBody>
          <a:bodyPr/>
          <a:lstStyle/>
          <a:p>
            <a:fld id="{5DFCAEED-0646-AC47-8AF3-ED068209A0AE}" type="datetimeFigureOut">
              <a:rPr lang="tr-TR" smtClean="0"/>
              <a:t>20.04.2023</a:t>
            </a:fld>
            <a:endParaRPr lang="tr-TR"/>
          </a:p>
        </p:txBody>
      </p:sp>
      <p:sp>
        <p:nvSpPr>
          <p:cNvPr id="6" name="Footer Placeholder 5">
            <a:extLst>
              <a:ext uri="{FF2B5EF4-FFF2-40B4-BE49-F238E27FC236}">
                <a16:creationId xmlns:a16="http://schemas.microsoft.com/office/drawing/2014/main" id="{7F89FAB5-6D57-D44B-A4B8-8DE4EF27FD54}"/>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id="{146F98BE-9FCA-074B-B35F-9689FBABCF5D}"/>
              </a:ext>
            </a:extLst>
          </p:cNvPr>
          <p:cNvSpPr>
            <a:spLocks noGrp="1"/>
          </p:cNvSpPr>
          <p:nvPr>
            <p:ph type="sldNum" sz="quarter" idx="12"/>
          </p:nvPr>
        </p:nvSpPr>
        <p:spPr/>
        <p:txBody>
          <a:bodyPr/>
          <a:lstStyle/>
          <a:p>
            <a:fld id="{29DE20BA-9AA2-1D45-90A5-8D238ED7E93D}" type="slidenum">
              <a:rPr lang="tr-TR" smtClean="0"/>
              <a:t>‹#›</a:t>
            </a:fld>
            <a:endParaRPr lang="tr-TR"/>
          </a:p>
        </p:txBody>
      </p:sp>
    </p:spTree>
    <p:extLst>
      <p:ext uri="{BB962C8B-B14F-4D97-AF65-F5344CB8AC3E}">
        <p14:creationId xmlns:p14="http://schemas.microsoft.com/office/powerpoint/2010/main" val="223709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7DBC7B-C98E-A741-A373-25598B8E3A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id="{88183C58-4A7D-7045-AB49-6A0046F630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id="{B2C97CD3-379E-9046-AB77-90F3E51339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FCAEED-0646-AC47-8AF3-ED068209A0AE}" type="datetimeFigureOut">
              <a:rPr lang="tr-TR" smtClean="0"/>
              <a:t>20.04.2023</a:t>
            </a:fld>
            <a:endParaRPr lang="tr-TR"/>
          </a:p>
        </p:txBody>
      </p:sp>
      <p:sp>
        <p:nvSpPr>
          <p:cNvPr id="5" name="Footer Placeholder 4">
            <a:extLst>
              <a:ext uri="{FF2B5EF4-FFF2-40B4-BE49-F238E27FC236}">
                <a16:creationId xmlns:a16="http://schemas.microsoft.com/office/drawing/2014/main" id="{47D6FA5E-1842-5E4B-BDA4-BB9E76F3AC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id="{0C339ED1-6CEC-8F49-9D6F-D0D1D0DFB3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DE20BA-9AA2-1D45-90A5-8D238ED7E93D}" type="slidenum">
              <a:rPr lang="tr-TR" smtClean="0"/>
              <a:t>‹#›</a:t>
            </a:fld>
            <a:endParaRPr lang="tr-TR"/>
          </a:p>
        </p:txBody>
      </p:sp>
    </p:spTree>
    <p:extLst>
      <p:ext uri="{BB962C8B-B14F-4D97-AF65-F5344CB8AC3E}">
        <p14:creationId xmlns:p14="http://schemas.microsoft.com/office/powerpoint/2010/main" val="422389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0ABA7-A2E0-4244-8D63-D10180E1BD6C}"/>
              </a:ext>
            </a:extLst>
          </p:cNvPr>
          <p:cNvSpPr>
            <a:spLocks noGrp="1"/>
          </p:cNvSpPr>
          <p:nvPr>
            <p:ph type="ctrTitle"/>
          </p:nvPr>
        </p:nvSpPr>
        <p:spPr/>
        <p:txBody>
          <a:bodyPr/>
          <a:lstStyle/>
          <a:p>
            <a:r>
              <a:rPr lang="tr-TR" dirty="0"/>
              <a:t>KENTSEL ENTOMOLOJİ YASAL MEVZUAT</a:t>
            </a:r>
          </a:p>
        </p:txBody>
      </p:sp>
      <p:sp>
        <p:nvSpPr>
          <p:cNvPr id="3" name="Subtitle 2">
            <a:extLst>
              <a:ext uri="{FF2B5EF4-FFF2-40B4-BE49-F238E27FC236}">
                <a16:creationId xmlns:a16="http://schemas.microsoft.com/office/drawing/2014/main" id="{7570CF61-E95C-F941-8D3B-B8B8B52A2E11}"/>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70568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13"/>
          <p:cNvSpPr txBox="1"/>
          <p:nvPr/>
        </p:nvSpPr>
        <p:spPr>
          <a:xfrm>
            <a:off x="232756" y="214692"/>
            <a:ext cx="11288684" cy="5857373"/>
          </a:xfrm>
          <a:prstGeom prst="rect">
            <a:avLst/>
          </a:prstGeom>
        </p:spPr>
        <p:txBody>
          <a:bodyPr vert="horz" wrap="square" lIns="0" tIns="85725" rIns="0" bIns="0" rtlCol="0">
            <a:spAutoFit/>
          </a:bodyPr>
          <a:lstStyle/>
          <a:p>
            <a:pPr marL="462280" algn="just">
              <a:spcBef>
                <a:spcPts val="675"/>
              </a:spcBef>
            </a:pPr>
            <a:r>
              <a:rPr sz="2400" b="1" spc="-10" dirty="0">
                <a:solidFill>
                  <a:srgbClr val="003333"/>
                </a:solidFill>
                <a:latin typeface="Arial" panose="020B0604020202020204" pitchFamily="34" charset="0"/>
                <a:cs typeface="Arial" panose="020B0604020202020204" pitchFamily="34" charset="0"/>
              </a:rPr>
              <a:t>Başvuru </a:t>
            </a:r>
            <a:r>
              <a:rPr sz="2400" b="1" dirty="0">
                <a:solidFill>
                  <a:srgbClr val="003333"/>
                </a:solidFill>
                <a:latin typeface="Arial" panose="020B0604020202020204" pitchFamily="34" charset="0"/>
                <a:cs typeface="Arial" panose="020B0604020202020204" pitchFamily="34" charset="0"/>
              </a:rPr>
              <a:t>için </a:t>
            </a:r>
            <a:r>
              <a:rPr sz="2400" b="1" spc="-20" dirty="0">
                <a:solidFill>
                  <a:srgbClr val="003333"/>
                </a:solidFill>
                <a:latin typeface="Arial" panose="020B0604020202020204" pitchFamily="34" charset="0"/>
                <a:cs typeface="Arial" panose="020B0604020202020204" pitchFamily="34" charset="0"/>
              </a:rPr>
              <a:t>gereken</a:t>
            </a:r>
            <a:r>
              <a:rPr sz="2400" b="1" spc="-35" dirty="0">
                <a:solidFill>
                  <a:srgbClr val="003333"/>
                </a:solidFill>
                <a:latin typeface="Arial" panose="020B0604020202020204" pitchFamily="34" charset="0"/>
                <a:cs typeface="Arial" panose="020B0604020202020204" pitchFamily="34" charset="0"/>
              </a:rPr>
              <a:t> </a:t>
            </a:r>
            <a:r>
              <a:rPr sz="2400" b="1" spc="-10" dirty="0">
                <a:solidFill>
                  <a:srgbClr val="003333"/>
                </a:solidFill>
                <a:latin typeface="Arial" panose="020B0604020202020204" pitchFamily="34" charset="0"/>
                <a:cs typeface="Arial" panose="020B0604020202020204" pitchFamily="34" charset="0"/>
              </a:rPr>
              <a:t>belgeler</a:t>
            </a:r>
            <a:endParaRPr sz="2400" dirty="0">
              <a:latin typeface="Arial" panose="020B0604020202020204" pitchFamily="34" charset="0"/>
              <a:cs typeface="Arial" panose="020B0604020202020204" pitchFamily="34" charset="0"/>
            </a:endParaRPr>
          </a:p>
          <a:p>
            <a:pPr marL="12700" marR="6350" indent="449580" algn="just">
              <a:spcBef>
                <a:spcPts val="575"/>
              </a:spcBef>
            </a:pPr>
            <a:r>
              <a:rPr sz="2400" b="1" spc="-5" dirty="0">
                <a:solidFill>
                  <a:srgbClr val="003333"/>
                </a:solidFill>
                <a:latin typeface="Arial" panose="020B0604020202020204" pitchFamily="34" charset="0"/>
                <a:cs typeface="Arial" panose="020B0604020202020204" pitchFamily="34" charset="0"/>
              </a:rPr>
              <a:t>Madde 6</a:t>
            </a:r>
            <a:r>
              <a:rPr sz="2400" b="1" u="heavy" spc="-5" dirty="0">
                <a:solidFill>
                  <a:srgbClr val="003333"/>
                </a:solidFill>
                <a:uFill>
                  <a:solidFill>
                    <a:srgbClr val="003333"/>
                  </a:solidFill>
                </a:uFill>
                <a:latin typeface="Arial" panose="020B0604020202020204" pitchFamily="34" charset="0"/>
                <a:cs typeface="Arial" panose="020B0604020202020204" pitchFamily="34" charset="0"/>
              </a:rPr>
              <a:t>-</a:t>
            </a:r>
            <a:r>
              <a:rPr sz="2400" b="1" u="heavy" spc="-5" dirty="0">
                <a:solidFill>
                  <a:srgbClr val="FF0000"/>
                </a:solidFill>
                <a:uFill>
                  <a:solidFill>
                    <a:srgbClr val="003333"/>
                  </a:solidFill>
                </a:uFill>
                <a:latin typeface="Arial" panose="020B0604020202020204" pitchFamily="34" charset="0"/>
                <a:cs typeface="Arial" panose="020B0604020202020204" pitchFamily="34" charset="0"/>
              </a:rPr>
              <a:t> </a:t>
            </a:r>
            <a:r>
              <a:rPr sz="2400" u="heavy" spc="-10" dirty="0">
                <a:solidFill>
                  <a:srgbClr val="FF0000"/>
                </a:solidFill>
                <a:uFill>
                  <a:solidFill>
                    <a:srgbClr val="003333"/>
                  </a:solidFill>
                </a:uFill>
                <a:latin typeface="Arial" panose="020B0604020202020204" pitchFamily="34" charset="0"/>
                <a:cs typeface="Arial" panose="020B0604020202020204" pitchFamily="34" charset="0"/>
              </a:rPr>
              <a:t>Zararlılara </a:t>
            </a:r>
            <a:r>
              <a:rPr sz="2400" u="heavy" spc="-20" dirty="0">
                <a:solidFill>
                  <a:srgbClr val="FF0000"/>
                </a:solidFill>
                <a:uFill>
                  <a:solidFill>
                    <a:srgbClr val="003333"/>
                  </a:solidFill>
                </a:uFill>
                <a:latin typeface="Arial" panose="020B0604020202020204" pitchFamily="34" charset="0"/>
                <a:cs typeface="Arial" panose="020B0604020202020204" pitchFamily="34" charset="0"/>
              </a:rPr>
              <a:t>karşı </a:t>
            </a:r>
            <a:r>
              <a:rPr sz="2400" u="heavy" spc="-5" dirty="0">
                <a:solidFill>
                  <a:srgbClr val="FF0000"/>
                </a:solidFill>
                <a:uFill>
                  <a:solidFill>
                    <a:srgbClr val="003333"/>
                  </a:solidFill>
                </a:uFill>
                <a:latin typeface="Arial" panose="020B0604020202020204" pitchFamily="34" charset="0"/>
                <a:cs typeface="Arial" panose="020B0604020202020204" pitchFamily="34" charset="0"/>
              </a:rPr>
              <a:t>insektisit, </a:t>
            </a:r>
            <a:r>
              <a:rPr sz="2400" u="heavy" spc="-10" dirty="0">
                <a:solidFill>
                  <a:srgbClr val="FF0000"/>
                </a:solidFill>
                <a:uFill>
                  <a:solidFill>
                    <a:srgbClr val="003333"/>
                  </a:solidFill>
                </a:uFill>
                <a:latin typeface="Arial" panose="020B0604020202020204" pitchFamily="34" charset="0"/>
                <a:cs typeface="Arial" panose="020B0604020202020204" pitchFamily="34" charset="0"/>
              </a:rPr>
              <a:t>rodentisit </a:t>
            </a:r>
            <a:r>
              <a:rPr sz="2400" u="heavy" spc="-15" dirty="0">
                <a:solidFill>
                  <a:srgbClr val="FF0000"/>
                </a:solidFill>
                <a:uFill>
                  <a:solidFill>
                    <a:srgbClr val="003333"/>
                  </a:solidFill>
                </a:uFill>
                <a:latin typeface="Arial" panose="020B0604020202020204" pitchFamily="34" charset="0"/>
                <a:cs typeface="Arial" panose="020B0604020202020204" pitchFamily="34" charset="0"/>
              </a:rPr>
              <a:t>ve </a:t>
            </a:r>
            <a:r>
              <a:rPr sz="2400" u="heavy" spc="-5" dirty="0">
                <a:solidFill>
                  <a:srgbClr val="FF0000"/>
                </a:solidFill>
                <a:uFill>
                  <a:solidFill>
                    <a:srgbClr val="003333"/>
                  </a:solidFill>
                </a:uFill>
                <a:latin typeface="Arial" panose="020B0604020202020204" pitchFamily="34" charset="0"/>
                <a:cs typeface="Arial" panose="020B0604020202020204" pitchFamily="34" charset="0"/>
              </a:rPr>
              <a:t>mollusisit </a:t>
            </a:r>
            <a:r>
              <a:rPr sz="2400" spc="-5" dirty="0">
                <a:solidFill>
                  <a:srgbClr val="FF0000"/>
                </a:solidFill>
                <a:latin typeface="Arial" panose="020B0604020202020204" pitchFamily="34" charset="0"/>
                <a:cs typeface="Arial" panose="020B0604020202020204" pitchFamily="34" charset="0"/>
              </a:rPr>
              <a:t> </a:t>
            </a:r>
            <a:r>
              <a:rPr sz="2400" spc="-15" dirty="0">
                <a:solidFill>
                  <a:srgbClr val="FF0000"/>
                </a:solidFill>
                <a:latin typeface="Arial" panose="020B0604020202020204" pitchFamily="34" charset="0"/>
                <a:cs typeface="Arial" panose="020B0604020202020204" pitchFamily="34" charset="0"/>
              </a:rPr>
              <a:t>kullanarak </a:t>
            </a:r>
            <a:r>
              <a:rPr sz="2400" spc="-5" dirty="0">
                <a:solidFill>
                  <a:srgbClr val="FF0000"/>
                </a:solidFill>
                <a:latin typeface="Arial" panose="020B0604020202020204" pitchFamily="34" charset="0"/>
                <a:cs typeface="Arial" panose="020B0604020202020204" pitchFamily="34" charset="0"/>
              </a:rPr>
              <a:t>mücadele </a:t>
            </a:r>
            <a:r>
              <a:rPr sz="2400" spc="-10" dirty="0">
                <a:solidFill>
                  <a:srgbClr val="FF0000"/>
                </a:solidFill>
                <a:latin typeface="Arial" panose="020B0604020202020204" pitchFamily="34" charset="0"/>
                <a:cs typeface="Arial" panose="020B0604020202020204" pitchFamily="34" charset="0"/>
              </a:rPr>
              <a:t>yapmak </a:t>
            </a:r>
            <a:r>
              <a:rPr sz="2400" spc="-20" dirty="0">
                <a:solidFill>
                  <a:srgbClr val="FF0000"/>
                </a:solidFill>
                <a:latin typeface="Arial" panose="020B0604020202020204" pitchFamily="34" charset="0"/>
                <a:cs typeface="Arial" panose="020B0604020202020204" pitchFamily="34" charset="0"/>
              </a:rPr>
              <a:t>isteyen </a:t>
            </a:r>
            <a:r>
              <a:rPr sz="2400" spc="-10" dirty="0">
                <a:solidFill>
                  <a:srgbClr val="FF0000"/>
                </a:solidFill>
                <a:latin typeface="Arial" panose="020B0604020202020204" pitchFamily="34" charset="0"/>
                <a:cs typeface="Arial" panose="020B0604020202020204" pitchFamily="34" charset="0"/>
              </a:rPr>
              <a:t>başvuru </a:t>
            </a:r>
            <a:r>
              <a:rPr sz="2400" spc="-5" dirty="0">
                <a:solidFill>
                  <a:srgbClr val="FF0000"/>
                </a:solidFill>
                <a:latin typeface="Arial" panose="020B0604020202020204" pitchFamily="34" charset="0"/>
                <a:cs typeface="Arial" panose="020B0604020202020204" pitchFamily="34" charset="0"/>
              </a:rPr>
              <a:t>sahipleri </a:t>
            </a:r>
            <a:r>
              <a:rPr sz="2400" spc="-15" dirty="0">
                <a:solidFill>
                  <a:srgbClr val="FF0000"/>
                </a:solidFill>
                <a:latin typeface="Arial" panose="020B0604020202020204" pitchFamily="34" charset="0"/>
                <a:cs typeface="Arial" panose="020B0604020202020204" pitchFamily="34" charset="0"/>
              </a:rPr>
              <a:t>bizzat  </a:t>
            </a:r>
            <a:r>
              <a:rPr sz="2400" spc="-20" dirty="0">
                <a:solidFill>
                  <a:srgbClr val="FF0000"/>
                </a:solidFill>
                <a:latin typeface="Arial" panose="020B0604020202020204" pitchFamily="34" charset="0"/>
                <a:cs typeface="Arial" panose="020B0604020202020204" pitchFamily="34" charset="0"/>
              </a:rPr>
              <a:t>veya </a:t>
            </a:r>
            <a:r>
              <a:rPr sz="2400" dirty="0">
                <a:solidFill>
                  <a:srgbClr val="FF0000"/>
                </a:solidFill>
                <a:latin typeface="Arial" panose="020B0604020202020204" pitchFamily="34" charset="0"/>
                <a:cs typeface="Arial" panose="020B0604020202020204" pitchFamily="34" charset="0"/>
              </a:rPr>
              <a:t>mesul müdür </a:t>
            </a:r>
            <a:r>
              <a:rPr sz="2400" spc="-10" dirty="0">
                <a:solidFill>
                  <a:srgbClr val="FF0000"/>
                </a:solidFill>
                <a:latin typeface="Arial" panose="020B0604020202020204" pitchFamily="34" charset="0"/>
                <a:cs typeface="Arial" panose="020B0604020202020204" pitchFamily="34" charset="0"/>
              </a:rPr>
              <a:t>vasıtasıyla </a:t>
            </a:r>
            <a:r>
              <a:rPr sz="2400" spc="-5" dirty="0">
                <a:solidFill>
                  <a:srgbClr val="FF0000"/>
                </a:solidFill>
                <a:latin typeface="Arial" panose="020B0604020202020204" pitchFamily="34" charset="0"/>
                <a:cs typeface="Arial" panose="020B0604020202020204" pitchFamily="34" charset="0"/>
              </a:rPr>
              <a:t>müdürlüğe bir </a:t>
            </a:r>
            <a:r>
              <a:rPr sz="2400" spc="-15" dirty="0">
                <a:solidFill>
                  <a:srgbClr val="FF0000"/>
                </a:solidFill>
                <a:latin typeface="Arial" panose="020B0604020202020204" pitchFamily="34" charset="0"/>
                <a:cs typeface="Arial" panose="020B0604020202020204" pitchFamily="34" charset="0"/>
              </a:rPr>
              <a:t>dilekçe</a:t>
            </a:r>
            <a:r>
              <a:rPr sz="2400" spc="215" dirty="0">
                <a:solidFill>
                  <a:srgbClr val="FF0000"/>
                </a:solidFill>
                <a:latin typeface="Arial" panose="020B0604020202020204" pitchFamily="34" charset="0"/>
                <a:cs typeface="Arial" panose="020B0604020202020204" pitchFamily="34" charset="0"/>
              </a:rPr>
              <a:t> </a:t>
            </a:r>
            <a:r>
              <a:rPr sz="2400" dirty="0">
                <a:solidFill>
                  <a:srgbClr val="FF0000"/>
                </a:solidFill>
                <a:latin typeface="Arial" panose="020B0604020202020204" pitchFamily="34" charset="0"/>
                <a:cs typeface="Arial" panose="020B0604020202020204" pitchFamily="34" charset="0"/>
              </a:rPr>
              <a:t>ile</a:t>
            </a:r>
            <a:endParaRPr sz="2400" dirty="0">
              <a:latin typeface="Arial" panose="020B0604020202020204" pitchFamily="34" charset="0"/>
              <a:cs typeface="Arial" panose="020B0604020202020204" pitchFamily="34" charset="0"/>
            </a:endParaRPr>
          </a:p>
          <a:p>
            <a:pPr marL="12700">
              <a:spcBef>
                <a:spcPts val="5"/>
              </a:spcBef>
            </a:pPr>
            <a:r>
              <a:rPr sz="2400" u="heavy" spc="-60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başvurmaları</a:t>
            </a:r>
            <a:r>
              <a:rPr sz="2400" u="heavy" spc="-2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40" dirty="0">
                <a:solidFill>
                  <a:srgbClr val="FF0000"/>
                </a:solidFill>
                <a:uFill>
                  <a:solidFill>
                    <a:srgbClr val="FF0000"/>
                  </a:solidFill>
                </a:uFill>
                <a:latin typeface="Arial" panose="020B0604020202020204" pitchFamily="34" charset="0"/>
                <a:cs typeface="Arial" panose="020B0604020202020204" pitchFamily="34" charset="0"/>
              </a:rPr>
              <a:t>gerekir.</a:t>
            </a:r>
            <a:endParaRPr sz="2400" dirty="0">
              <a:latin typeface="Arial" panose="020B0604020202020204" pitchFamily="34" charset="0"/>
              <a:cs typeface="Arial" panose="020B0604020202020204" pitchFamily="34" charset="0"/>
            </a:endParaRPr>
          </a:p>
          <a:p>
            <a:pPr marL="462280" algn="just">
              <a:spcBef>
                <a:spcPts val="575"/>
              </a:spcBef>
            </a:pPr>
            <a:r>
              <a:rPr sz="2400" spc="-15" dirty="0">
                <a:solidFill>
                  <a:srgbClr val="003333"/>
                </a:solidFill>
                <a:latin typeface="Arial" panose="020B0604020202020204" pitchFamily="34" charset="0"/>
                <a:cs typeface="Arial" panose="020B0604020202020204" pitchFamily="34" charset="0"/>
              </a:rPr>
              <a:t>Dilekçe </a:t>
            </a:r>
            <a:r>
              <a:rPr sz="2400" dirty="0">
                <a:solidFill>
                  <a:srgbClr val="003333"/>
                </a:solidFill>
                <a:latin typeface="Arial" panose="020B0604020202020204" pitchFamily="34" charset="0"/>
                <a:cs typeface="Arial" panose="020B0604020202020204" pitchFamily="34" charset="0"/>
              </a:rPr>
              <a:t>eki </a:t>
            </a:r>
            <a:r>
              <a:rPr sz="2400" spc="-15" dirty="0">
                <a:solidFill>
                  <a:srgbClr val="003333"/>
                </a:solidFill>
                <a:latin typeface="Arial" panose="020B0604020202020204" pitchFamily="34" charset="0"/>
                <a:cs typeface="Arial" panose="020B0604020202020204" pitchFamily="34" charset="0"/>
              </a:rPr>
              <a:t>dosyada;</a:t>
            </a:r>
            <a:endParaRPr sz="2400" dirty="0">
              <a:latin typeface="Arial" panose="020B0604020202020204" pitchFamily="34" charset="0"/>
              <a:cs typeface="Arial" panose="020B0604020202020204" pitchFamily="34" charset="0"/>
            </a:endParaRPr>
          </a:p>
          <a:p>
            <a:pPr marL="12700" marR="5080" indent="449580" algn="just">
              <a:spcBef>
                <a:spcPts val="575"/>
              </a:spcBef>
            </a:pPr>
            <a:r>
              <a:rPr sz="2400" dirty="0">
                <a:solidFill>
                  <a:srgbClr val="003333"/>
                </a:solidFill>
                <a:latin typeface="Arial" panose="020B0604020202020204" pitchFamily="34" charset="0"/>
                <a:cs typeface="Arial" panose="020B0604020202020204" pitchFamily="34" charset="0"/>
              </a:rPr>
              <a:t>a) </a:t>
            </a:r>
            <a:r>
              <a:rPr sz="2400" spc="-5" dirty="0">
                <a:solidFill>
                  <a:srgbClr val="FF0000"/>
                </a:solidFill>
                <a:latin typeface="Arial" panose="020B0604020202020204" pitchFamily="34" charset="0"/>
                <a:cs typeface="Arial" panose="020B0604020202020204" pitchFamily="34" charset="0"/>
              </a:rPr>
              <a:t>Depolama yerine </a:t>
            </a:r>
            <a:r>
              <a:rPr sz="2400" dirty="0">
                <a:solidFill>
                  <a:srgbClr val="FF0000"/>
                </a:solidFill>
                <a:latin typeface="Arial" panose="020B0604020202020204" pitchFamily="34" charset="0"/>
                <a:cs typeface="Arial" panose="020B0604020202020204" pitchFamily="34" charset="0"/>
              </a:rPr>
              <a:t>ait </a:t>
            </a:r>
            <a:r>
              <a:rPr sz="2400" spc="-10" dirty="0">
                <a:solidFill>
                  <a:srgbClr val="FF0000"/>
                </a:solidFill>
                <a:latin typeface="Arial" panose="020B0604020202020204" pitchFamily="34" charset="0"/>
                <a:cs typeface="Arial" panose="020B0604020202020204" pitchFamily="34" charset="0"/>
              </a:rPr>
              <a:t>Gayri </a:t>
            </a:r>
            <a:r>
              <a:rPr sz="2400" spc="-5" dirty="0">
                <a:solidFill>
                  <a:srgbClr val="FF0000"/>
                </a:solidFill>
                <a:latin typeface="Arial" panose="020B0604020202020204" pitchFamily="34" charset="0"/>
                <a:cs typeface="Arial" panose="020B0604020202020204" pitchFamily="34" charset="0"/>
              </a:rPr>
              <a:t>Sıhhi </a:t>
            </a:r>
            <a:r>
              <a:rPr sz="2400" dirty="0">
                <a:solidFill>
                  <a:srgbClr val="FF0000"/>
                </a:solidFill>
                <a:latin typeface="Arial" panose="020B0604020202020204" pitchFamily="34" charset="0"/>
                <a:cs typeface="Arial" panose="020B0604020202020204" pitchFamily="34" charset="0"/>
              </a:rPr>
              <a:t>Müesseseler  </a:t>
            </a:r>
            <a:r>
              <a:rPr sz="2400" spc="-15" dirty="0">
                <a:solidFill>
                  <a:srgbClr val="FF0000"/>
                </a:solidFill>
                <a:latin typeface="Arial" panose="020B0604020202020204" pitchFamily="34" charset="0"/>
                <a:cs typeface="Arial" panose="020B0604020202020204" pitchFamily="34" charset="0"/>
              </a:rPr>
              <a:t>Yönetmenliğine</a:t>
            </a:r>
            <a:r>
              <a:rPr sz="2400" spc="320" dirty="0">
                <a:solidFill>
                  <a:srgbClr val="FF0000"/>
                </a:solidFill>
                <a:latin typeface="Arial" panose="020B0604020202020204" pitchFamily="34" charset="0"/>
                <a:cs typeface="Arial" panose="020B0604020202020204" pitchFamily="34" charset="0"/>
              </a:rPr>
              <a:t> </a:t>
            </a:r>
            <a:r>
              <a:rPr sz="2400" spc="-20" dirty="0">
                <a:solidFill>
                  <a:srgbClr val="FF0000"/>
                </a:solidFill>
                <a:latin typeface="Arial" panose="020B0604020202020204" pitchFamily="34" charset="0"/>
                <a:cs typeface="Arial" panose="020B0604020202020204" pitchFamily="34" charset="0"/>
              </a:rPr>
              <a:t>göre</a:t>
            </a:r>
            <a:r>
              <a:rPr sz="2400" spc="320" dirty="0">
                <a:solidFill>
                  <a:srgbClr val="FF0000"/>
                </a:solidFill>
                <a:latin typeface="Arial" panose="020B0604020202020204" pitchFamily="34" charset="0"/>
                <a:cs typeface="Arial" panose="020B0604020202020204" pitchFamily="34" charset="0"/>
              </a:rPr>
              <a:t> </a:t>
            </a:r>
            <a:r>
              <a:rPr sz="2400" spc="-5" dirty="0">
                <a:solidFill>
                  <a:srgbClr val="FF0000"/>
                </a:solidFill>
                <a:latin typeface="Arial" panose="020B0604020202020204" pitchFamily="34" charset="0"/>
                <a:cs typeface="Arial" panose="020B0604020202020204" pitchFamily="34" charset="0"/>
              </a:rPr>
              <a:t>alınacak,</a:t>
            </a:r>
            <a:r>
              <a:rPr sz="2400" spc="315" dirty="0">
                <a:solidFill>
                  <a:srgbClr val="FF0000"/>
                </a:solidFill>
                <a:latin typeface="Arial" panose="020B0604020202020204" pitchFamily="34" charset="0"/>
                <a:cs typeface="Arial" panose="020B0604020202020204" pitchFamily="34" charset="0"/>
              </a:rPr>
              <a:t> </a:t>
            </a:r>
            <a:r>
              <a:rPr sz="2400" spc="-5" dirty="0">
                <a:solidFill>
                  <a:srgbClr val="FF0000"/>
                </a:solidFill>
                <a:latin typeface="Arial" panose="020B0604020202020204" pitchFamily="34" charset="0"/>
                <a:cs typeface="Arial" panose="020B0604020202020204" pitchFamily="34" charset="0"/>
              </a:rPr>
              <a:t>ikinci</a:t>
            </a:r>
            <a:r>
              <a:rPr sz="2400" spc="310" dirty="0">
                <a:solidFill>
                  <a:srgbClr val="FF0000"/>
                </a:solidFill>
                <a:latin typeface="Arial" panose="020B0604020202020204" pitchFamily="34" charset="0"/>
                <a:cs typeface="Arial" panose="020B0604020202020204" pitchFamily="34" charset="0"/>
              </a:rPr>
              <a:t> </a:t>
            </a:r>
            <a:r>
              <a:rPr sz="2400" spc="-5" dirty="0">
                <a:solidFill>
                  <a:srgbClr val="FF0000"/>
                </a:solidFill>
                <a:latin typeface="Arial" panose="020B0604020202020204" pitchFamily="34" charset="0"/>
                <a:cs typeface="Arial" panose="020B0604020202020204" pitchFamily="34" charset="0"/>
              </a:rPr>
              <a:t>Sınıf</a:t>
            </a:r>
            <a:r>
              <a:rPr sz="2400" spc="315" dirty="0">
                <a:solidFill>
                  <a:srgbClr val="FF0000"/>
                </a:solidFill>
                <a:latin typeface="Arial" panose="020B0604020202020204" pitchFamily="34" charset="0"/>
                <a:cs typeface="Arial" panose="020B0604020202020204" pitchFamily="34" charset="0"/>
              </a:rPr>
              <a:t> </a:t>
            </a:r>
            <a:r>
              <a:rPr sz="2400" spc="-10" dirty="0">
                <a:solidFill>
                  <a:srgbClr val="FF0000"/>
                </a:solidFill>
                <a:latin typeface="Arial" panose="020B0604020202020204" pitchFamily="34" charset="0"/>
                <a:cs typeface="Arial" panose="020B0604020202020204" pitchFamily="34" charset="0"/>
              </a:rPr>
              <a:t>Gayri</a:t>
            </a:r>
            <a:r>
              <a:rPr sz="2400" spc="315" dirty="0">
                <a:solidFill>
                  <a:srgbClr val="FF0000"/>
                </a:solidFill>
                <a:latin typeface="Arial" panose="020B0604020202020204" pitchFamily="34" charset="0"/>
                <a:cs typeface="Arial" panose="020B0604020202020204" pitchFamily="34" charset="0"/>
              </a:rPr>
              <a:t> </a:t>
            </a:r>
            <a:r>
              <a:rPr sz="2400" spc="-5" dirty="0">
                <a:solidFill>
                  <a:srgbClr val="FF0000"/>
                </a:solidFill>
                <a:latin typeface="Arial" panose="020B0604020202020204" pitchFamily="34" charset="0"/>
                <a:cs typeface="Arial" panose="020B0604020202020204" pitchFamily="34" charset="0"/>
              </a:rPr>
              <a:t>Sıhhi</a:t>
            </a:r>
            <a:r>
              <a:rPr sz="2400" spc="320" dirty="0">
                <a:solidFill>
                  <a:srgbClr val="FF0000"/>
                </a:solidFill>
                <a:latin typeface="Arial" panose="020B0604020202020204" pitchFamily="34" charset="0"/>
                <a:cs typeface="Arial" panose="020B0604020202020204" pitchFamily="34" charset="0"/>
              </a:rPr>
              <a:t> </a:t>
            </a:r>
            <a:r>
              <a:rPr sz="2400" dirty="0">
                <a:solidFill>
                  <a:srgbClr val="FF0000"/>
                </a:solidFill>
                <a:latin typeface="Arial" panose="020B0604020202020204" pitchFamily="34" charset="0"/>
                <a:cs typeface="Arial" panose="020B0604020202020204" pitchFamily="34" charset="0"/>
              </a:rPr>
              <a:t>Müessese</a:t>
            </a:r>
            <a:endParaRPr sz="2400" dirty="0">
              <a:latin typeface="Arial" panose="020B0604020202020204" pitchFamily="34" charset="0"/>
              <a:cs typeface="Arial" panose="020B0604020202020204" pitchFamily="34" charset="0"/>
            </a:endParaRPr>
          </a:p>
          <a:p>
            <a:pPr marL="12700" marR="5080" indent="-635" algn="just">
              <a:spcBef>
                <a:spcPts val="5"/>
              </a:spcBef>
            </a:pPr>
            <a:r>
              <a:rPr sz="2400" u="heavy" spc="-60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10" dirty="0">
                <a:solidFill>
                  <a:srgbClr val="FF0000"/>
                </a:solidFill>
                <a:uFill>
                  <a:solidFill>
                    <a:srgbClr val="FF0000"/>
                  </a:solidFill>
                </a:uFill>
                <a:latin typeface="Arial" panose="020B0604020202020204" pitchFamily="34" charset="0"/>
                <a:cs typeface="Arial" panose="020B0604020202020204" pitchFamily="34" charset="0"/>
              </a:rPr>
              <a:t>Ruhsatı’nın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bir örneği </a:t>
            </a:r>
            <a:r>
              <a:rPr sz="2400" u="heavy" spc="-5" dirty="0">
                <a:solidFill>
                  <a:srgbClr val="00AF50"/>
                </a:solidFill>
                <a:uFill>
                  <a:solidFill>
                    <a:srgbClr val="FF0000"/>
                  </a:solidFill>
                </a:uFill>
                <a:latin typeface="Arial" panose="020B0604020202020204" pitchFamily="34" charset="0"/>
                <a:cs typeface="Arial" panose="020B0604020202020204" pitchFamily="34" charset="0"/>
              </a:rPr>
              <a:t>(14/7/2005 tarihli </a:t>
            </a:r>
            <a:r>
              <a:rPr sz="2400" u="heavy" spc="-15" dirty="0">
                <a:solidFill>
                  <a:srgbClr val="00AF50"/>
                </a:solidFill>
                <a:uFill>
                  <a:solidFill>
                    <a:srgbClr val="FF0000"/>
                  </a:solidFill>
                </a:uFill>
                <a:latin typeface="Arial" panose="020B0604020202020204" pitchFamily="34" charset="0"/>
                <a:cs typeface="Arial" panose="020B0604020202020204" pitchFamily="34" charset="0"/>
              </a:rPr>
              <a:t>ve </a:t>
            </a:r>
            <a:r>
              <a:rPr sz="2400" u="heavy" spc="-10" dirty="0">
                <a:solidFill>
                  <a:srgbClr val="00AF50"/>
                </a:solidFill>
                <a:uFill>
                  <a:solidFill>
                    <a:srgbClr val="FF0000"/>
                  </a:solidFill>
                </a:uFill>
                <a:latin typeface="Arial" panose="020B0604020202020204" pitchFamily="34" charset="0"/>
                <a:cs typeface="Arial" panose="020B0604020202020204" pitchFamily="34" charset="0"/>
              </a:rPr>
              <a:t>2005/9207 sayılı </a:t>
            </a:r>
            <a:r>
              <a:rPr sz="2400" spc="-10" dirty="0">
                <a:solidFill>
                  <a:srgbClr val="00AF50"/>
                </a:solidFill>
                <a:latin typeface="Arial" panose="020B0604020202020204" pitchFamily="34" charset="0"/>
                <a:cs typeface="Arial" panose="020B0604020202020204" pitchFamily="34" charset="0"/>
              </a:rPr>
              <a:t> Bakanlar kurulu </a:t>
            </a:r>
            <a:r>
              <a:rPr sz="2400" spc="-15" dirty="0">
                <a:solidFill>
                  <a:srgbClr val="00AF50"/>
                </a:solidFill>
                <a:latin typeface="Arial" panose="020B0604020202020204" pitchFamily="34" charset="0"/>
                <a:cs typeface="Arial" panose="020B0604020202020204" pitchFamily="34" charset="0"/>
              </a:rPr>
              <a:t>kararıyla </a:t>
            </a:r>
            <a:r>
              <a:rPr sz="2400" spc="-5" dirty="0">
                <a:solidFill>
                  <a:srgbClr val="00AF50"/>
                </a:solidFill>
                <a:latin typeface="Arial" panose="020B0604020202020204" pitchFamily="34" charset="0"/>
                <a:cs typeface="Arial" panose="020B0604020202020204" pitchFamily="34" charset="0"/>
              </a:rPr>
              <a:t>yürürlüğe </a:t>
            </a:r>
            <a:r>
              <a:rPr sz="2400" spc="-20" dirty="0">
                <a:solidFill>
                  <a:srgbClr val="00AF50"/>
                </a:solidFill>
                <a:latin typeface="Arial" panose="020B0604020202020204" pitchFamily="34" charset="0"/>
                <a:cs typeface="Arial" panose="020B0604020202020204" pitchFamily="34" charset="0"/>
              </a:rPr>
              <a:t>konulan </a:t>
            </a:r>
            <a:r>
              <a:rPr sz="2400" spc="-15" dirty="0">
                <a:solidFill>
                  <a:srgbClr val="00AF50"/>
                </a:solidFill>
                <a:latin typeface="Arial" panose="020B0604020202020204" pitchFamily="34" charset="0"/>
                <a:cs typeface="Arial" panose="020B0604020202020204" pitchFamily="34" charset="0"/>
              </a:rPr>
              <a:t>İşyeri </a:t>
            </a:r>
            <a:r>
              <a:rPr sz="2400" spc="-5" dirty="0">
                <a:solidFill>
                  <a:srgbClr val="00AF50"/>
                </a:solidFill>
                <a:latin typeface="Arial" panose="020B0604020202020204" pitchFamily="34" charset="0"/>
                <a:cs typeface="Arial" panose="020B0604020202020204" pitchFamily="34" charset="0"/>
              </a:rPr>
              <a:t>Açma </a:t>
            </a:r>
            <a:r>
              <a:rPr sz="2400" spc="-30" dirty="0">
                <a:solidFill>
                  <a:srgbClr val="00AF50"/>
                </a:solidFill>
                <a:latin typeface="Arial" panose="020B0604020202020204" pitchFamily="34" charset="0"/>
                <a:cs typeface="Arial" panose="020B0604020202020204" pitchFamily="34" charset="0"/>
              </a:rPr>
              <a:t>ve  </a:t>
            </a:r>
            <a:r>
              <a:rPr sz="2400" spc="-5" dirty="0">
                <a:solidFill>
                  <a:srgbClr val="00AF50"/>
                </a:solidFill>
                <a:latin typeface="Arial" panose="020B0604020202020204" pitchFamily="34" charset="0"/>
                <a:cs typeface="Arial" panose="020B0604020202020204" pitchFamily="34" charset="0"/>
              </a:rPr>
              <a:t>Çalışma Ruhsatlarına İlişkin </a:t>
            </a:r>
            <a:r>
              <a:rPr sz="2400" spc="-25" dirty="0">
                <a:solidFill>
                  <a:srgbClr val="00AF50"/>
                </a:solidFill>
                <a:latin typeface="Arial" panose="020B0604020202020204" pitchFamily="34" charset="0"/>
                <a:cs typeface="Arial" panose="020B0604020202020204" pitchFamily="34" charset="0"/>
              </a:rPr>
              <a:t>Yönetmelik </a:t>
            </a:r>
            <a:r>
              <a:rPr sz="2400" spc="-10" dirty="0">
                <a:solidFill>
                  <a:srgbClr val="00AF50"/>
                </a:solidFill>
                <a:latin typeface="Arial" panose="020B0604020202020204" pitchFamily="34" charset="0"/>
                <a:cs typeface="Arial" panose="020B0604020202020204" pitchFamily="34" charset="0"/>
              </a:rPr>
              <a:t>gereği; </a:t>
            </a:r>
            <a:r>
              <a:rPr sz="2400" spc="-5" dirty="0">
                <a:solidFill>
                  <a:srgbClr val="00AF50"/>
                </a:solidFill>
                <a:latin typeface="Arial" panose="020B0604020202020204" pitchFamily="34" charset="0"/>
                <a:cs typeface="Arial" panose="020B0604020202020204" pitchFamily="34" charset="0"/>
              </a:rPr>
              <a:t>100 </a:t>
            </a:r>
            <a:r>
              <a:rPr sz="2400" dirty="0">
                <a:solidFill>
                  <a:srgbClr val="00AF50"/>
                </a:solidFill>
                <a:latin typeface="Arial" panose="020B0604020202020204" pitchFamily="34" charset="0"/>
                <a:cs typeface="Arial" panose="020B0604020202020204" pitchFamily="34" charset="0"/>
              </a:rPr>
              <a:t>kg/litreden  </a:t>
            </a:r>
            <a:r>
              <a:rPr sz="2400" spc="-10" dirty="0">
                <a:solidFill>
                  <a:srgbClr val="00AF50"/>
                </a:solidFill>
                <a:latin typeface="Arial" panose="020B0604020202020204" pitchFamily="34" charset="0"/>
                <a:cs typeface="Arial" panose="020B0604020202020204" pitchFamily="34" charset="0"/>
              </a:rPr>
              <a:t>fazla </a:t>
            </a:r>
            <a:r>
              <a:rPr sz="2400" spc="-5" dirty="0">
                <a:solidFill>
                  <a:srgbClr val="00AF50"/>
                </a:solidFill>
                <a:latin typeface="Arial" panose="020B0604020202020204" pitchFamily="34" charset="0"/>
                <a:cs typeface="Arial" panose="020B0604020202020204" pitchFamily="34" charset="0"/>
              </a:rPr>
              <a:t>ürün </a:t>
            </a:r>
            <a:r>
              <a:rPr sz="2400" spc="-10" dirty="0">
                <a:solidFill>
                  <a:srgbClr val="00AF50"/>
                </a:solidFill>
                <a:latin typeface="Arial" panose="020B0604020202020204" pitchFamily="34" charset="0"/>
                <a:cs typeface="Arial" panose="020B0604020202020204" pitchFamily="34" charset="0"/>
              </a:rPr>
              <a:t>bulundurulamayan </a:t>
            </a:r>
            <a:r>
              <a:rPr sz="2400" spc="-15" dirty="0">
                <a:solidFill>
                  <a:srgbClr val="00AF50"/>
                </a:solidFill>
                <a:latin typeface="Arial" panose="020B0604020202020204" pitchFamily="34" charset="0"/>
                <a:cs typeface="Arial" panose="020B0604020202020204" pitchFamily="34" charset="0"/>
              </a:rPr>
              <a:t>işyerine </a:t>
            </a:r>
            <a:r>
              <a:rPr sz="2400" spc="-5" dirty="0">
                <a:solidFill>
                  <a:srgbClr val="00AF50"/>
                </a:solidFill>
                <a:latin typeface="Arial" panose="020B0604020202020204" pitchFamily="34" charset="0"/>
                <a:cs typeface="Arial" panose="020B0604020202020204" pitchFamily="34" charset="0"/>
              </a:rPr>
              <a:t>üçüncü sınıf </a:t>
            </a:r>
            <a:r>
              <a:rPr sz="2400" spc="-20" dirty="0">
                <a:solidFill>
                  <a:srgbClr val="00AF50"/>
                </a:solidFill>
                <a:latin typeface="Arial" panose="020B0604020202020204" pitchFamily="34" charset="0"/>
                <a:cs typeface="Arial" panose="020B0604020202020204" pitchFamily="34" charset="0"/>
              </a:rPr>
              <a:t>gayrı </a:t>
            </a:r>
            <a:r>
              <a:rPr sz="2400" spc="-5" dirty="0">
                <a:solidFill>
                  <a:srgbClr val="00AF50"/>
                </a:solidFill>
                <a:latin typeface="Arial" panose="020B0604020202020204" pitchFamily="34" charset="0"/>
                <a:cs typeface="Arial" panose="020B0604020202020204" pitchFamily="34" charset="0"/>
              </a:rPr>
              <a:t>sıhhı  müessese niteliğinde ilgili </a:t>
            </a:r>
            <a:r>
              <a:rPr sz="2400" spc="-10" dirty="0">
                <a:solidFill>
                  <a:srgbClr val="00AF50"/>
                </a:solidFill>
                <a:latin typeface="Arial" panose="020B0604020202020204" pitchFamily="34" charset="0"/>
                <a:cs typeface="Arial" panose="020B0604020202020204" pitchFamily="34" charset="0"/>
              </a:rPr>
              <a:t>makamdan </a:t>
            </a:r>
            <a:r>
              <a:rPr sz="2400" dirty="0">
                <a:solidFill>
                  <a:srgbClr val="00AF50"/>
                </a:solidFill>
                <a:latin typeface="Arial" panose="020B0604020202020204" pitchFamily="34" charset="0"/>
                <a:cs typeface="Arial" panose="020B0604020202020204" pitchFamily="34" charset="0"/>
              </a:rPr>
              <a:t>alınmış </a:t>
            </a:r>
            <a:r>
              <a:rPr sz="2400" spc="-15" dirty="0">
                <a:solidFill>
                  <a:srgbClr val="00AF50"/>
                </a:solidFill>
                <a:latin typeface="Arial" panose="020B0604020202020204" pitchFamily="34" charset="0"/>
                <a:cs typeface="Arial" panose="020B0604020202020204" pitchFamily="34" charset="0"/>
              </a:rPr>
              <a:t>işyeri </a:t>
            </a:r>
            <a:r>
              <a:rPr sz="2400" spc="-5" dirty="0">
                <a:solidFill>
                  <a:srgbClr val="00AF50"/>
                </a:solidFill>
                <a:latin typeface="Arial" panose="020B0604020202020204" pitchFamily="34" charset="0"/>
                <a:cs typeface="Arial" panose="020B0604020202020204" pitchFamily="34" charset="0"/>
              </a:rPr>
              <a:t>açma </a:t>
            </a:r>
            <a:r>
              <a:rPr sz="2400" spc="-30" dirty="0">
                <a:solidFill>
                  <a:srgbClr val="00AF50"/>
                </a:solidFill>
                <a:latin typeface="Arial" panose="020B0604020202020204" pitchFamily="34" charset="0"/>
                <a:cs typeface="Arial" panose="020B0604020202020204" pitchFamily="34" charset="0"/>
              </a:rPr>
              <a:t>ve  </a:t>
            </a:r>
            <a:r>
              <a:rPr sz="2400" spc="-5" dirty="0">
                <a:solidFill>
                  <a:srgbClr val="00AF50"/>
                </a:solidFill>
                <a:latin typeface="Arial" panose="020B0604020202020204" pitchFamily="34" charset="0"/>
                <a:cs typeface="Arial" panose="020B0604020202020204" pitchFamily="34" charset="0"/>
              </a:rPr>
              <a:t>çalışma ruhsatının bir örneği, </a:t>
            </a:r>
            <a:r>
              <a:rPr sz="2400" spc="-10" dirty="0">
                <a:solidFill>
                  <a:srgbClr val="00AF50"/>
                </a:solidFill>
                <a:latin typeface="Arial" panose="020B0604020202020204" pitchFamily="34" charset="0"/>
                <a:cs typeface="Arial" panose="020B0604020202020204" pitchFamily="34" charset="0"/>
              </a:rPr>
              <a:t>eğer </a:t>
            </a:r>
            <a:r>
              <a:rPr sz="2400" spc="-5" dirty="0">
                <a:solidFill>
                  <a:srgbClr val="00AF50"/>
                </a:solidFill>
                <a:latin typeface="Arial" panose="020B0604020202020204" pitchFamily="34" charset="0"/>
                <a:cs typeface="Arial" panose="020B0604020202020204" pitchFamily="34" charset="0"/>
              </a:rPr>
              <a:t>100 </a:t>
            </a:r>
            <a:r>
              <a:rPr sz="2400" dirty="0">
                <a:solidFill>
                  <a:srgbClr val="00AF50"/>
                </a:solidFill>
                <a:latin typeface="Arial" panose="020B0604020202020204" pitchFamily="34" charset="0"/>
                <a:cs typeface="Arial" panose="020B0604020202020204" pitchFamily="34" charset="0"/>
              </a:rPr>
              <a:t>kg/litreden </a:t>
            </a:r>
            <a:r>
              <a:rPr sz="2400" spc="-10" dirty="0">
                <a:solidFill>
                  <a:srgbClr val="00AF50"/>
                </a:solidFill>
                <a:latin typeface="Arial" panose="020B0604020202020204" pitchFamily="34" charset="0"/>
                <a:cs typeface="Arial" panose="020B0604020202020204" pitchFamily="34" charset="0"/>
              </a:rPr>
              <a:t>fazla </a:t>
            </a:r>
            <a:r>
              <a:rPr sz="2400" spc="-5" dirty="0">
                <a:solidFill>
                  <a:srgbClr val="00AF50"/>
                </a:solidFill>
                <a:latin typeface="Arial" panose="020B0604020202020204" pitchFamily="34" charset="0"/>
                <a:cs typeface="Arial" panose="020B0604020202020204" pitchFamily="34" charset="0"/>
              </a:rPr>
              <a:t>ürün  </a:t>
            </a:r>
            <a:r>
              <a:rPr sz="2400" spc="-10" dirty="0">
                <a:solidFill>
                  <a:srgbClr val="00AF50"/>
                </a:solidFill>
                <a:latin typeface="Arial" panose="020B0604020202020204" pitchFamily="34" charset="0"/>
                <a:cs typeface="Arial" panose="020B0604020202020204" pitchFamily="34" charset="0"/>
              </a:rPr>
              <a:t>bulundurulacaksa </a:t>
            </a:r>
            <a:r>
              <a:rPr sz="2400" spc="-15" dirty="0">
                <a:solidFill>
                  <a:srgbClr val="00AF50"/>
                </a:solidFill>
                <a:latin typeface="Arial" panose="020B0604020202020204" pitchFamily="34" charset="0"/>
                <a:cs typeface="Arial" panose="020B0604020202020204" pitchFamily="34" charset="0"/>
              </a:rPr>
              <a:t>işyerine </a:t>
            </a:r>
            <a:r>
              <a:rPr sz="2400" dirty="0">
                <a:solidFill>
                  <a:srgbClr val="00AF50"/>
                </a:solidFill>
                <a:latin typeface="Arial" panose="020B0604020202020204" pitchFamily="34" charset="0"/>
                <a:cs typeface="Arial" panose="020B0604020202020204" pitchFamily="34" charset="0"/>
              </a:rPr>
              <a:t>ait </a:t>
            </a:r>
            <a:r>
              <a:rPr sz="2400" spc="-5" dirty="0">
                <a:solidFill>
                  <a:srgbClr val="00AF50"/>
                </a:solidFill>
                <a:latin typeface="Arial" panose="020B0604020202020204" pitchFamily="34" charset="0"/>
                <a:cs typeface="Arial" panose="020B0604020202020204" pitchFamily="34" charset="0"/>
              </a:rPr>
              <a:t>ikinci sınıf </a:t>
            </a:r>
            <a:r>
              <a:rPr sz="2400" spc="-20" dirty="0">
                <a:solidFill>
                  <a:srgbClr val="00AF50"/>
                </a:solidFill>
                <a:latin typeface="Arial" panose="020B0604020202020204" pitchFamily="34" charset="0"/>
                <a:cs typeface="Arial" panose="020B0604020202020204" pitchFamily="34" charset="0"/>
              </a:rPr>
              <a:t>gayri </a:t>
            </a:r>
            <a:r>
              <a:rPr sz="2400" spc="-5" dirty="0">
                <a:solidFill>
                  <a:srgbClr val="00AF50"/>
                </a:solidFill>
                <a:latin typeface="Arial" panose="020B0604020202020204" pitchFamily="34" charset="0"/>
                <a:cs typeface="Arial" panose="020B0604020202020204" pitchFamily="34" charset="0"/>
              </a:rPr>
              <a:t>sıhhi </a:t>
            </a:r>
            <a:r>
              <a:rPr sz="2400" dirty="0">
                <a:solidFill>
                  <a:srgbClr val="00AF50"/>
                </a:solidFill>
                <a:latin typeface="Arial" panose="020B0604020202020204" pitchFamily="34" charset="0"/>
                <a:cs typeface="Arial" panose="020B0604020202020204" pitchFamily="34" charset="0"/>
              </a:rPr>
              <a:t>müessese  </a:t>
            </a:r>
            <a:r>
              <a:rPr sz="2400" spc="-5" dirty="0">
                <a:solidFill>
                  <a:srgbClr val="00AF50"/>
                </a:solidFill>
                <a:latin typeface="Arial" panose="020B0604020202020204" pitchFamily="34" charset="0"/>
                <a:cs typeface="Arial" panose="020B0604020202020204" pitchFamily="34" charset="0"/>
              </a:rPr>
              <a:t>niteliğinde   </a:t>
            </a:r>
            <a:r>
              <a:rPr sz="2400" dirty="0">
                <a:solidFill>
                  <a:srgbClr val="00AF50"/>
                </a:solidFill>
                <a:latin typeface="Arial" panose="020B0604020202020204" pitchFamily="34" charset="0"/>
                <a:cs typeface="Arial" panose="020B0604020202020204" pitchFamily="34" charset="0"/>
              </a:rPr>
              <a:t>ilgili   </a:t>
            </a:r>
            <a:r>
              <a:rPr sz="2400" spc="-10" dirty="0">
                <a:solidFill>
                  <a:srgbClr val="00AF50"/>
                </a:solidFill>
                <a:latin typeface="Arial" panose="020B0604020202020204" pitchFamily="34" charset="0"/>
                <a:cs typeface="Arial" panose="020B0604020202020204" pitchFamily="34" charset="0"/>
              </a:rPr>
              <a:t>makamdan   </a:t>
            </a:r>
            <a:r>
              <a:rPr sz="2400" spc="-5" dirty="0">
                <a:solidFill>
                  <a:srgbClr val="00AF50"/>
                </a:solidFill>
                <a:latin typeface="Arial" panose="020B0604020202020204" pitchFamily="34" charset="0"/>
                <a:cs typeface="Arial" panose="020B0604020202020204" pitchFamily="34" charset="0"/>
              </a:rPr>
              <a:t>alınmış   </a:t>
            </a:r>
            <a:r>
              <a:rPr sz="2400" spc="-15" dirty="0">
                <a:solidFill>
                  <a:srgbClr val="00AF50"/>
                </a:solidFill>
                <a:latin typeface="Arial" panose="020B0604020202020204" pitchFamily="34" charset="0"/>
                <a:cs typeface="Arial" panose="020B0604020202020204" pitchFamily="34" charset="0"/>
              </a:rPr>
              <a:t>işyeri   </a:t>
            </a:r>
            <a:r>
              <a:rPr sz="2400" dirty="0">
                <a:solidFill>
                  <a:srgbClr val="00AF50"/>
                </a:solidFill>
                <a:latin typeface="Arial" panose="020B0604020202020204" pitchFamily="34" charset="0"/>
                <a:cs typeface="Arial" panose="020B0604020202020204" pitchFamily="34" charset="0"/>
              </a:rPr>
              <a:t>açma   </a:t>
            </a:r>
            <a:r>
              <a:rPr sz="2400" spc="-15" dirty="0" err="1">
                <a:solidFill>
                  <a:srgbClr val="00AF50"/>
                </a:solidFill>
                <a:latin typeface="Arial" panose="020B0604020202020204" pitchFamily="34" charset="0"/>
                <a:cs typeface="Arial" panose="020B0604020202020204" pitchFamily="34" charset="0"/>
              </a:rPr>
              <a:t>ve</a:t>
            </a:r>
            <a:r>
              <a:rPr sz="2400" spc="-15" dirty="0">
                <a:solidFill>
                  <a:srgbClr val="00AF50"/>
                </a:solidFill>
                <a:latin typeface="Arial" panose="020B0604020202020204" pitchFamily="34" charset="0"/>
                <a:cs typeface="Arial" panose="020B0604020202020204" pitchFamily="34" charset="0"/>
              </a:rPr>
              <a:t> </a:t>
            </a:r>
            <a:r>
              <a:rPr sz="2400" spc="315" dirty="0">
                <a:solidFill>
                  <a:srgbClr val="00AF50"/>
                </a:solidFill>
                <a:latin typeface="Arial" panose="020B0604020202020204" pitchFamily="34" charset="0"/>
                <a:cs typeface="Arial" panose="020B0604020202020204" pitchFamily="34" charset="0"/>
              </a:rPr>
              <a:t> </a:t>
            </a:r>
            <a:r>
              <a:rPr sz="2400" spc="-10" dirty="0" err="1">
                <a:solidFill>
                  <a:srgbClr val="00AF50"/>
                </a:solidFill>
                <a:latin typeface="Arial" panose="020B0604020202020204" pitchFamily="34" charset="0"/>
                <a:cs typeface="Arial" panose="020B0604020202020204" pitchFamily="34" charset="0"/>
              </a:rPr>
              <a:t>çalışma</a:t>
            </a:r>
            <a:r>
              <a:rPr lang="tr-TR" sz="2400" dirty="0">
                <a:latin typeface="Arial" panose="020B0604020202020204" pitchFamily="34" charset="0"/>
                <a:cs typeface="Arial" panose="020B0604020202020204" pitchFamily="34" charset="0"/>
              </a:rPr>
              <a:t> </a:t>
            </a:r>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ruhsatının bir</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örneği)</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6585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15142" y="1614909"/>
            <a:ext cx="11006051" cy="2967479"/>
          </a:xfrm>
          <a:prstGeom prst="rect">
            <a:avLst/>
          </a:prstGeom>
        </p:spPr>
        <p:txBody>
          <a:bodyPr vert="horz" wrap="square" lIns="0" tIns="12700" rIns="0" bIns="0" rtlCol="0">
            <a:spAutoFit/>
          </a:bodyPr>
          <a:lstStyle/>
          <a:p>
            <a:pPr marL="881380" indent="-419734" algn="just">
              <a:spcBef>
                <a:spcPts val="100"/>
              </a:spcBef>
              <a:buAutoNum type="alphaLcParenR" startAt="2"/>
              <a:tabLst>
                <a:tab pos="882015" algn="l"/>
              </a:tabLst>
            </a:pPr>
            <a:r>
              <a:rPr sz="2400" dirty="0">
                <a:latin typeface="Arial" panose="020B0604020202020204" pitchFamily="34" charset="0"/>
                <a:cs typeface="Arial" panose="020B0604020202020204" pitchFamily="34" charset="0"/>
              </a:rPr>
              <a:t>Mesûl müdür </a:t>
            </a:r>
            <a:r>
              <a:rPr sz="2400" spc="-5" dirty="0">
                <a:latin typeface="Arial" panose="020B0604020202020204" pitchFamily="34" charset="0"/>
                <a:cs typeface="Arial" panose="020B0604020202020204" pitchFamily="34" charset="0"/>
              </a:rPr>
              <a:t>sözleşmesi</a:t>
            </a:r>
            <a:r>
              <a:rPr sz="2400" spc="-5" dirty="0">
                <a:solidFill>
                  <a:srgbClr val="FF0000"/>
                </a:solidFill>
                <a:latin typeface="Arial" panose="020B0604020202020204" pitchFamily="34" charset="0"/>
                <a:cs typeface="Arial" panose="020B0604020202020204" pitchFamily="34" charset="0"/>
              </a:rPr>
              <a:t> </a:t>
            </a:r>
            <a:r>
              <a:rPr sz="2400" u="heavy" spc="-15" dirty="0">
                <a:solidFill>
                  <a:srgbClr val="FF0000"/>
                </a:solidFill>
                <a:uFill>
                  <a:solidFill>
                    <a:srgbClr val="FF0000"/>
                  </a:solidFill>
                </a:uFill>
                <a:latin typeface="Arial" panose="020B0604020202020204" pitchFamily="34" charset="0"/>
                <a:cs typeface="Arial" panose="020B0604020202020204" pitchFamily="34" charset="0"/>
              </a:rPr>
              <a:t>ve </a:t>
            </a:r>
            <a:r>
              <a:rPr sz="2400" u="heavy" spc="-15" dirty="0" err="1">
                <a:solidFill>
                  <a:srgbClr val="FF0000"/>
                </a:solidFill>
                <a:uFill>
                  <a:solidFill>
                    <a:srgbClr val="FF0000"/>
                  </a:solidFill>
                </a:uFill>
                <a:latin typeface="Arial" panose="020B0604020202020204" pitchFamily="34" charset="0"/>
                <a:cs typeface="Arial" panose="020B0604020202020204" pitchFamily="34" charset="0"/>
              </a:rPr>
              <a:t>Bakanlıkça</a:t>
            </a:r>
            <a:r>
              <a:rPr sz="2400" u="heavy" spc="8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5" dirty="0" err="1">
                <a:solidFill>
                  <a:srgbClr val="FF0000"/>
                </a:solidFill>
                <a:uFill>
                  <a:solidFill>
                    <a:srgbClr val="FF0000"/>
                  </a:solidFill>
                </a:uFill>
                <a:latin typeface="Arial" panose="020B0604020202020204" pitchFamily="34" charset="0"/>
                <a:cs typeface="Arial" panose="020B0604020202020204" pitchFamily="34" charset="0"/>
              </a:rPr>
              <a:t>belirlenen</a:t>
            </a:r>
            <a:r>
              <a:rPr lang="tr-TR" sz="2400" dirty="0">
                <a:latin typeface="Arial" panose="020B0604020202020204" pitchFamily="34" charset="0"/>
                <a:cs typeface="Arial" panose="020B0604020202020204" pitchFamily="34" charset="0"/>
              </a:rPr>
              <a:t> </a:t>
            </a:r>
            <a:r>
              <a:rPr sz="2400" u="heavy" spc="-5" dirty="0" err="1">
                <a:solidFill>
                  <a:srgbClr val="FF0000"/>
                </a:solidFill>
                <a:uFill>
                  <a:solidFill>
                    <a:srgbClr val="FF0000"/>
                  </a:solidFill>
                </a:uFill>
                <a:latin typeface="Arial" panose="020B0604020202020204" pitchFamily="34" charset="0"/>
                <a:cs typeface="Arial" panose="020B0604020202020204" pitchFamily="34" charset="0"/>
              </a:rPr>
              <a:t>eğitime</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10" dirty="0">
                <a:solidFill>
                  <a:srgbClr val="FF0000"/>
                </a:solidFill>
                <a:uFill>
                  <a:solidFill>
                    <a:srgbClr val="FF0000"/>
                  </a:solidFill>
                </a:uFill>
                <a:latin typeface="Arial" panose="020B0604020202020204" pitchFamily="34" charset="0"/>
                <a:cs typeface="Arial" panose="020B0604020202020204" pitchFamily="34" charset="0"/>
              </a:rPr>
              <a:t>katıldığına dair sertifika</a:t>
            </a:r>
            <a:r>
              <a:rPr sz="2400" u="heavy" spc="-10" dirty="0">
                <a:solidFill>
                  <a:srgbClr val="00AF50"/>
                </a:solidFill>
                <a:uFill>
                  <a:solidFill>
                    <a:srgbClr val="FF0000"/>
                  </a:solidFill>
                </a:uFill>
                <a:latin typeface="Arial" panose="020B0604020202020204" pitchFamily="34" charset="0"/>
                <a:cs typeface="Arial" panose="020B0604020202020204" pitchFamily="34" charset="0"/>
              </a:rPr>
              <a:t> (Müdürlükçe </a:t>
            </a:r>
            <a:r>
              <a:rPr sz="2400" u="heavy" spc="-15" dirty="0">
                <a:solidFill>
                  <a:srgbClr val="00AF50"/>
                </a:solidFill>
                <a:uFill>
                  <a:solidFill>
                    <a:srgbClr val="FF0000"/>
                  </a:solidFill>
                </a:uFill>
                <a:latin typeface="Arial" panose="020B0604020202020204" pitchFamily="34" charset="0"/>
                <a:cs typeface="Arial" panose="020B0604020202020204" pitchFamily="34" charset="0"/>
              </a:rPr>
              <a:t>muhafaza </a:t>
            </a:r>
            <a:r>
              <a:rPr sz="2400" spc="-15" dirty="0">
                <a:solidFill>
                  <a:srgbClr val="00AF50"/>
                </a:solidFill>
                <a:latin typeface="Arial" panose="020B0604020202020204" pitchFamily="34" charset="0"/>
                <a:cs typeface="Arial" panose="020B0604020202020204" pitchFamily="34" charset="0"/>
              </a:rPr>
              <a:t> </a:t>
            </a:r>
            <a:r>
              <a:rPr sz="2400" u="heavy" dirty="0">
                <a:solidFill>
                  <a:srgbClr val="00AF50"/>
                </a:solidFill>
                <a:uFill>
                  <a:solidFill>
                    <a:srgbClr val="00AF50"/>
                  </a:solidFill>
                </a:uFill>
                <a:latin typeface="Arial" panose="020B0604020202020204" pitchFamily="34" charset="0"/>
                <a:cs typeface="Arial" panose="020B0604020202020204" pitchFamily="34" charset="0"/>
              </a:rPr>
              <a:t>edilmek </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üzere </a:t>
            </a:r>
            <a:r>
              <a:rPr sz="2400" u="heavy" dirty="0">
                <a:solidFill>
                  <a:srgbClr val="00AF50"/>
                </a:solidFill>
                <a:uFill>
                  <a:solidFill>
                    <a:srgbClr val="00AF50"/>
                  </a:solidFill>
                </a:uFill>
                <a:latin typeface="Arial" panose="020B0604020202020204" pitchFamily="34" charset="0"/>
                <a:cs typeface="Arial" panose="020B0604020202020204" pitchFamily="34" charset="0"/>
              </a:rPr>
              <a:t>mesul müdür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sertifikasının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aslı </a:t>
            </a:r>
            <a:r>
              <a:rPr sz="2400" u="heavy" spc="-15" dirty="0" err="1">
                <a:solidFill>
                  <a:srgbClr val="00AF50"/>
                </a:solidFill>
                <a:uFill>
                  <a:solidFill>
                    <a:srgbClr val="00AF50"/>
                  </a:solidFill>
                </a:uFill>
                <a:latin typeface="Arial" panose="020B0604020202020204" pitchFamily="34" charset="0"/>
                <a:cs typeface="Arial" panose="020B0604020202020204" pitchFamily="34" charset="0"/>
              </a:rPr>
              <a:t>ve</a:t>
            </a:r>
            <a:r>
              <a:rPr sz="2400" u="heavy" spc="355" dirty="0">
                <a:solidFill>
                  <a:srgbClr val="00AF50"/>
                </a:solidFill>
                <a:uFill>
                  <a:solidFill>
                    <a:srgbClr val="00AF50"/>
                  </a:solidFill>
                </a:uFill>
                <a:latin typeface="Arial" panose="020B0604020202020204" pitchFamily="34" charset="0"/>
                <a:cs typeface="Arial" panose="020B0604020202020204" pitchFamily="34" charset="0"/>
              </a:rPr>
              <a:t> </a:t>
            </a:r>
            <a:r>
              <a:rPr sz="2400" u="heavy" dirty="0" err="1">
                <a:solidFill>
                  <a:srgbClr val="00AF50"/>
                </a:solidFill>
                <a:uFill>
                  <a:solidFill>
                    <a:srgbClr val="00AF50"/>
                  </a:solidFill>
                </a:uFill>
                <a:latin typeface="Arial" panose="020B0604020202020204" pitchFamily="34" charset="0"/>
                <a:cs typeface="Arial" panose="020B0604020202020204" pitchFamily="34" charset="0"/>
              </a:rPr>
              <a:t>mesul</a:t>
            </a:r>
            <a:r>
              <a:rPr lang="tr-TR" sz="2400" dirty="0">
                <a:latin typeface="Arial" panose="020B0604020202020204" pitchFamily="34" charset="0"/>
                <a:cs typeface="Arial" panose="020B0604020202020204" pitchFamily="34" charset="0"/>
              </a:rPr>
              <a:t> </a:t>
            </a:r>
            <a:r>
              <a:rPr sz="2400" u="heavy" dirty="0" err="1">
                <a:solidFill>
                  <a:srgbClr val="00AF50"/>
                </a:solidFill>
                <a:uFill>
                  <a:solidFill>
                    <a:srgbClr val="00AF50"/>
                  </a:solidFill>
                </a:uFill>
                <a:latin typeface="Arial" panose="020B0604020202020204" pitchFamily="34" charset="0"/>
                <a:cs typeface="Arial" panose="020B0604020202020204" pitchFamily="34" charset="0"/>
              </a:rPr>
              <a:t>müdürün</a:t>
            </a:r>
            <a:r>
              <a:rPr sz="2400" u="heavy"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sosyal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güvenlik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kuruluşuna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kaydedildiğine </a:t>
            </a:r>
            <a:r>
              <a:rPr sz="2400" u="heavy" spc="-30" dirty="0">
                <a:solidFill>
                  <a:srgbClr val="00AF50"/>
                </a:solidFill>
                <a:uFill>
                  <a:solidFill>
                    <a:srgbClr val="00AF50"/>
                  </a:solidFill>
                </a:uFill>
                <a:latin typeface="Arial" panose="020B0604020202020204" pitchFamily="34" charset="0"/>
                <a:cs typeface="Arial" panose="020B0604020202020204" pitchFamily="34" charset="0"/>
              </a:rPr>
              <a:t>ve </a:t>
            </a:r>
            <a:r>
              <a:rPr sz="2400" spc="-30" dirty="0">
                <a:solidFill>
                  <a:srgbClr val="00AF50"/>
                </a:solid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sigorta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primlerinin yatırıldığına dair</a:t>
            </a:r>
            <a:r>
              <a:rPr sz="2400" u="heavy" spc="-4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belge)</a:t>
            </a:r>
            <a:endParaRPr sz="2400" dirty="0">
              <a:latin typeface="Arial" panose="020B0604020202020204" pitchFamily="34" charset="0"/>
              <a:cs typeface="Arial" panose="020B0604020202020204" pitchFamily="34" charset="0"/>
            </a:endParaRPr>
          </a:p>
          <a:p>
            <a:pPr marL="843280" indent="-381635" algn="just">
              <a:spcBef>
                <a:spcPts val="5"/>
              </a:spcBef>
              <a:buAutoNum type="alphaLcParenR" startAt="3"/>
              <a:tabLst>
                <a:tab pos="843915" algn="l"/>
              </a:tabLst>
            </a:pPr>
            <a:r>
              <a:rPr sz="2400" dirty="0">
                <a:latin typeface="Arial" panose="020B0604020202020204" pitchFamily="34" charset="0"/>
                <a:cs typeface="Arial" panose="020B0604020202020204" pitchFamily="34" charset="0"/>
              </a:rPr>
              <a:t>Mesûl </a:t>
            </a:r>
            <a:r>
              <a:rPr sz="2400" spc="-15" dirty="0">
                <a:latin typeface="Arial" panose="020B0604020202020204" pitchFamily="34" charset="0"/>
                <a:cs typeface="Arial" panose="020B0604020202020204" pitchFamily="34" charset="0"/>
              </a:rPr>
              <a:t>müdüre </a:t>
            </a:r>
            <a:r>
              <a:rPr sz="2400" dirty="0">
                <a:latin typeface="Arial" panose="020B0604020202020204" pitchFamily="34" charset="0"/>
                <a:cs typeface="Arial" panose="020B0604020202020204" pitchFamily="34" charset="0"/>
              </a:rPr>
              <a:t>ait diplomanın </a:t>
            </a:r>
            <a:r>
              <a:rPr sz="2400" spc="-10" dirty="0">
                <a:latin typeface="Arial" panose="020B0604020202020204" pitchFamily="34" charset="0"/>
                <a:cs typeface="Arial" panose="020B0604020202020204" pitchFamily="34" charset="0"/>
              </a:rPr>
              <a:t>noter </a:t>
            </a:r>
            <a:r>
              <a:rPr sz="2400" spc="-10" dirty="0" err="1">
                <a:latin typeface="Arial" panose="020B0604020202020204" pitchFamily="34" charset="0"/>
                <a:cs typeface="Arial" panose="020B0604020202020204" pitchFamily="34" charset="0"/>
              </a:rPr>
              <a:t>onaylı</a:t>
            </a:r>
            <a:r>
              <a:rPr sz="2400" spc="455"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örneği</a:t>
            </a:r>
            <a:r>
              <a:rPr lang="tr-TR" sz="2400" dirty="0">
                <a:latin typeface="Arial" panose="020B0604020202020204" pitchFamily="34" charset="0"/>
                <a:cs typeface="Arial" panose="020B0604020202020204" pitchFamily="34" charset="0"/>
              </a:rPr>
              <a:t> </a:t>
            </a:r>
            <a:r>
              <a:rPr sz="2400" spc="-20" dirty="0" err="1">
                <a:latin typeface="Arial" panose="020B0604020202020204" pitchFamily="34" charset="0"/>
                <a:cs typeface="Arial" panose="020B0604020202020204" pitchFamily="34" charset="0"/>
              </a:rPr>
              <a:t>veya</a:t>
            </a:r>
            <a:r>
              <a:rPr sz="2400" spc="-2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geçici </a:t>
            </a:r>
            <a:r>
              <a:rPr sz="2400" spc="-10" dirty="0">
                <a:latin typeface="Arial" panose="020B0604020202020204" pitchFamily="34" charset="0"/>
                <a:cs typeface="Arial" panose="020B0604020202020204" pitchFamily="34" charset="0"/>
              </a:rPr>
              <a:t>mezuniyet</a:t>
            </a:r>
            <a:r>
              <a:rPr sz="2400" spc="-3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belgesi,</a:t>
            </a:r>
            <a:endParaRPr sz="2400" dirty="0">
              <a:latin typeface="Arial" panose="020B0604020202020204" pitchFamily="34" charset="0"/>
              <a:cs typeface="Arial" panose="020B0604020202020204" pitchFamily="34" charset="0"/>
            </a:endParaRPr>
          </a:p>
          <a:p>
            <a:pPr marL="469900" marR="6350" lvl="1" indent="449580" algn="just">
              <a:buAutoNum type="alphaLcParenR" startAt="4"/>
              <a:tabLst>
                <a:tab pos="799465" algn="l"/>
              </a:tabLst>
            </a:pPr>
            <a:r>
              <a:rPr sz="2400" spc="-10" dirty="0">
                <a:latin typeface="Arial" panose="020B0604020202020204" pitchFamily="34" charset="0"/>
                <a:cs typeface="Arial" panose="020B0604020202020204" pitchFamily="34" charset="0"/>
              </a:rPr>
              <a:t>Sağlık </a:t>
            </a:r>
            <a:r>
              <a:rPr sz="2400" spc="-20" dirty="0">
                <a:latin typeface="Arial" panose="020B0604020202020204" pitchFamily="34" charset="0"/>
                <a:cs typeface="Arial" panose="020B0604020202020204" pitchFamily="34" charset="0"/>
              </a:rPr>
              <a:t>veya </a:t>
            </a:r>
            <a:r>
              <a:rPr sz="2400" spc="-15" dirty="0">
                <a:latin typeface="Arial" panose="020B0604020202020204" pitchFamily="34" charset="0"/>
                <a:cs typeface="Arial" panose="020B0604020202020204" pitchFamily="34" charset="0"/>
              </a:rPr>
              <a:t>yardımcı </a:t>
            </a:r>
            <a:r>
              <a:rPr sz="2400" spc="-5" dirty="0">
                <a:latin typeface="Arial" panose="020B0604020202020204" pitchFamily="34" charset="0"/>
                <a:cs typeface="Arial" panose="020B0604020202020204" pitchFamily="34" charset="0"/>
              </a:rPr>
              <a:t>sağlık </a:t>
            </a:r>
            <a:r>
              <a:rPr sz="2400" spc="-10" dirty="0">
                <a:latin typeface="Arial" panose="020B0604020202020204" pitchFamily="34" charset="0"/>
                <a:cs typeface="Arial" panose="020B0604020202020204" pitchFamily="34" charset="0"/>
              </a:rPr>
              <a:t>personeli </a:t>
            </a:r>
            <a:r>
              <a:rPr sz="2400" spc="-5" dirty="0">
                <a:latin typeface="Arial" panose="020B0604020202020204" pitchFamily="34" charset="0"/>
                <a:cs typeface="Arial" panose="020B0604020202020204" pitchFamily="34" charset="0"/>
              </a:rPr>
              <a:t>sözleşmesinin </a:t>
            </a:r>
            <a:r>
              <a:rPr sz="2400" spc="-30"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diplomasının noter </a:t>
            </a:r>
            <a:r>
              <a:rPr sz="2400" spc="-15" dirty="0">
                <a:latin typeface="Arial" panose="020B0604020202020204" pitchFamily="34" charset="0"/>
                <a:cs typeface="Arial" panose="020B0604020202020204" pitchFamily="34" charset="0"/>
              </a:rPr>
              <a:t>onaylı </a:t>
            </a:r>
            <a:r>
              <a:rPr sz="2400" spc="-5" dirty="0">
                <a:latin typeface="Arial" panose="020B0604020202020204" pitchFamily="34" charset="0"/>
                <a:cs typeface="Arial" panose="020B0604020202020204" pitchFamily="34" charset="0"/>
              </a:rPr>
              <a:t>örneği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geçici mezuniyet  </a:t>
            </a:r>
            <a:r>
              <a:rPr sz="2400" spc="-5" dirty="0">
                <a:latin typeface="Arial" panose="020B0604020202020204" pitchFamily="34" charset="0"/>
                <a:cs typeface="Arial" panose="020B0604020202020204" pitchFamily="34" charset="0"/>
              </a:rPr>
              <a:t>belgesi,</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3934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4398645" y="1280541"/>
            <a:ext cx="1879600" cy="0"/>
          </a:xfrm>
          <a:custGeom>
            <a:avLst/>
            <a:gdLst/>
            <a:ahLst/>
            <a:cxnLst/>
            <a:rect l="l" t="t" r="r" b="b"/>
            <a:pathLst>
              <a:path w="1879600">
                <a:moveTo>
                  <a:pt x="0" y="0"/>
                </a:moveTo>
                <a:lnTo>
                  <a:pt x="1879092" y="0"/>
                </a:lnTo>
              </a:path>
            </a:pathLst>
          </a:custGeom>
          <a:ln w="15239">
            <a:solidFill>
              <a:srgbClr val="FF0000"/>
            </a:solidFill>
          </a:ln>
        </p:spPr>
        <p:txBody>
          <a:bodyPr wrap="square" lIns="0" tIns="0" rIns="0" bIns="0" rtlCol="0"/>
          <a:lstStyle/>
          <a:p>
            <a:endParaRPr/>
          </a:p>
        </p:txBody>
      </p:sp>
      <p:sp>
        <p:nvSpPr>
          <p:cNvPr id="3" name="object 3"/>
          <p:cNvSpPr/>
          <p:nvPr/>
        </p:nvSpPr>
        <p:spPr>
          <a:xfrm>
            <a:off x="6277736" y="1280541"/>
            <a:ext cx="1562100" cy="0"/>
          </a:xfrm>
          <a:custGeom>
            <a:avLst/>
            <a:gdLst/>
            <a:ahLst/>
            <a:cxnLst/>
            <a:rect l="l" t="t" r="r" b="b"/>
            <a:pathLst>
              <a:path w="1562100">
                <a:moveTo>
                  <a:pt x="0" y="0"/>
                </a:moveTo>
                <a:lnTo>
                  <a:pt x="1562100" y="0"/>
                </a:lnTo>
              </a:path>
            </a:pathLst>
          </a:custGeom>
          <a:ln w="15239">
            <a:solidFill>
              <a:srgbClr val="00AF50"/>
            </a:solidFill>
          </a:ln>
        </p:spPr>
        <p:txBody>
          <a:bodyPr wrap="square" lIns="0" tIns="0" rIns="0" bIns="0" rtlCol="0"/>
          <a:lstStyle/>
          <a:p>
            <a:endParaRPr/>
          </a:p>
        </p:txBody>
      </p:sp>
      <p:sp>
        <p:nvSpPr>
          <p:cNvPr id="4" name="object 4"/>
          <p:cNvSpPr txBox="1"/>
          <p:nvPr/>
        </p:nvSpPr>
        <p:spPr>
          <a:xfrm>
            <a:off x="714895" y="922147"/>
            <a:ext cx="11089178" cy="2967479"/>
          </a:xfrm>
          <a:prstGeom prst="rect">
            <a:avLst/>
          </a:prstGeom>
        </p:spPr>
        <p:txBody>
          <a:bodyPr vert="horz" wrap="square" lIns="0" tIns="12700" rIns="0" bIns="0" rtlCol="0">
            <a:spAutoFit/>
          </a:bodyPr>
          <a:lstStyle/>
          <a:p>
            <a:pPr marL="12700" marR="5080" indent="449580" algn="just">
              <a:spcBef>
                <a:spcPts val="100"/>
              </a:spcBef>
              <a:buAutoNum type="alphaLcParenR" startAt="5"/>
              <a:tabLst>
                <a:tab pos="1094105" algn="l"/>
              </a:tabLst>
            </a:pPr>
            <a:r>
              <a:rPr sz="2400" spc="-5" dirty="0">
                <a:latin typeface="Arial" panose="020B0604020202020204" pitchFamily="34" charset="0"/>
                <a:cs typeface="Arial" panose="020B0604020202020204" pitchFamily="34" charset="0"/>
              </a:rPr>
              <a:t>Sağlık </a:t>
            </a:r>
            <a:r>
              <a:rPr sz="2400" spc="-10" dirty="0">
                <a:solidFill>
                  <a:srgbClr val="FF0000"/>
                </a:solidFill>
                <a:latin typeface="Arial" panose="020B0604020202020204" pitchFamily="34" charset="0"/>
                <a:cs typeface="Arial" panose="020B0604020202020204" pitchFamily="34" charset="0"/>
              </a:rPr>
              <a:t>Bakanlığının </a:t>
            </a:r>
            <a:r>
              <a:rPr sz="2400" spc="-20" dirty="0">
                <a:solidFill>
                  <a:srgbClr val="00AF50"/>
                </a:solidFill>
                <a:latin typeface="Arial" panose="020B0604020202020204" pitchFamily="34" charset="0"/>
                <a:cs typeface="Arial" panose="020B0604020202020204" pitchFamily="34" charset="0"/>
              </a:rPr>
              <a:t>(Teşkilatının) </a:t>
            </a:r>
            <a:r>
              <a:rPr sz="2400" spc="-20" dirty="0">
                <a:latin typeface="Arial" panose="020B0604020202020204" pitchFamily="34" charset="0"/>
                <a:cs typeface="Arial" panose="020B0604020202020204" pitchFamily="34" charset="0"/>
              </a:rPr>
              <a:t>tavsiye </a:t>
            </a:r>
            <a:r>
              <a:rPr sz="2400" spc="-30"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direktiflerine </a:t>
            </a:r>
            <a:r>
              <a:rPr sz="2400" spc="-10" dirty="0">
                <a:latin typeface="Arial" panose="020B0604020202020204" pitchFamily="34" charset="0"/>
                <a:cs typeface="Arial" panose="020B0604020202020204" pitchFamily="34" charset="0"/>
              </a:rPr>
              <a:t>uyacağına </a:t>
            </a:r>
            <a:r>
              <a:rPr sz="2400" spc="-15" dirty="0">
                <a:latin typeface="Arial" panose="020B0604020202020204" pitchFamily="34" charset="0"/>
                <a:cs typeface="Arial" panose="020B0604020202020204" pitchFamily="34" charset="0"/>
              </a:rPr>
              <a:t>ve</a:t>
            </a:r>
            <a:r>
              <a:rPr sz="2400" u="heavy" spc="-15"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20" dirty="0">
                <a:solidFill>
                  <a:srgbClr val="FF0000"/>
                </a:solidFill>
                <a:uFill>
                  <a:solidFill>
                    <a:srgbClr val="FF0000"/>
                  </a:solidFill>
                </a:uFill>
                <a:latin typeface="Arial" panose="020B0604020202020204" pitchFamily="34" charset="0"/>
                <a:cs typeface="Arial" panose="020B0604020202020204" pitchFamily="34" charset="0"/>
              </a:rPr>
              <a:t>Bakanlıkça </a:t>
            </a:r>
            <a:r>
              <a:rPr sz="2400" u="heavy" spc="-10" dirty="0">
                <a:solidFill>
                  <a:srgbClr val="00AF50"/>
                </a:solidFill>
                <a:uFill>
                  <a:solidFill>
                    <a:srgbClr val="FF0000"/>
                  </a:solidFill>
                </a:uFill>
                <a:latin typeface="Arial" panose="020B0604020202020204" pitchFamily="34" charset="0"/>
                <a:cs typeface="Arial" panose="020B0604020202020204" pitchFamily="34" charset="0"/>
              </a:rPr>
              <a:t>(Kurumca)</a:t>
            </a:r>
            <a:r>
              <a:rPr sz="2400" spc="-10" dirty="0">
                <a:solidFill>
                  <a:srgbClr val="00AF50"/>
                </a:solidFill>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ruhsat  </a:t>
            </a:r>
            <a:r>
              <a:rPr sz="2400" spc="-5" dirty="0">
                <a:latin typeface="Arial" panose="020B0604020202020204" pitchFamily="34" charset="0"/>
                <a:cs typeface="Arial" panose="020B0604020202020204" pitchFamily="34" charset="0"/>
              </a:rPr>
              <a:t>verilmiş</a:t>
            </a:r>
            <a:r>
              <a:rPr sz="2400" spc="-5" dirty="0">
                <a:solidFill>
                  <a:srgbClr val="FF0000"/>
                </a:solidFill>
                <a:latin typeface="Arial" panose="020B0604020202020204" pitchFamily="34" charset="0"/>
                <a:cs typeface="Arial" panose="020B0604020202020204" pitchFamily="34" charset="0"/>
              </a:rPr>
              <a:t>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insektisit, </a:t>
            </a:r>
            <a:r>
              <a:rPr sz="2400" u="heavy" spc="-10" dirty="0">
                <a:solidFill>
                  <a:srgbClr val="FF0000"/>
                </a:solidFill>
                <a:uFill>
                  <a:solidFill>
                    <a:srgbClr val="FF0000"/>
                  </a:solidFill>
                </a:uFill>
                <a:latin typeface="Arial" panose="020B0604020202020204" pitchFamily="34" charset="0"/>
                <a:cs typeface="Arial" panose="020B0604020202020204" pitchFamily="34" charset="0"/>
              </a:rPr>
              <a:t>rodentisit,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mollusisit </a:t>
            </a:r>
            <a:r>
              <a:rPr sz="2400" u="heavy" spc="-15" dirty="0">
                <a:solidFill>
                  <a:srgbClr val="FF0000"/>
                </a:solidFill>
                <a:uFill>
                  <a:solidFill>
                    <a:srgbClr val="FF0000"/>
                  </a:solidFill>
                </a:uFill>
                <a:latin typeface="Arial" panose="020B0604020202020204" pitchFamily="34" charset="0"/>
                <a:cs typeface="Arial" panose="020B0604020202020204" pitchFamily="34" charset="0"/>
              </a:rPr>
              <a:t>ve </a:t>
            </a:r>
            <a:r>
              <a:rPr sz="2400" u="heavy" spc="-10" dirty="0">
                <a:solidFill>
                  <a:srgbClr val="FF0000"/>
                </a:solidFill>
                <a:uFill>
                  <a:solidFill>
                    <a:srgbClr val="FF0000"/>
                  </a:solidFill>
                </a:uFill>
                <a:latin typeface="Arial" panose="020B0604020202020204" pitchFamily="34" charset="0"/>
                <a:cs typeface="Arial" panose="020B0604020202020204" pitchFamily="34" charset="0"/>
              </a:rPr>
              <a:t>benzeri haricinde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(Biyosidal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ürünler)</a:t>
            </a:r>
            <a:r>
              <a:rPr sz="2400" spc="-10" dirty="0">
                <a:solidFill>
                  <a:srgbClr val="00AF50"/>
                </a:solidFill>
                <a:latin typeface="Arial" panose="020B0604020202020204" pitchFamily="34" charset="0"/>
                <a:cs typeface="Arial" panose="020B0604020202020204" pitchFamily="34" charset="0"/>
              </a:rPr>
              <a:t> </a:t>
            </a:r>
            <a:r>
              <a:rPr sz="2400" spc="-15" dirty="0">
                <a:latin typeface="Arial" panose="020B0604020202020204" pitchFamily="34" charset="0"/>
                <a:cs typeface="Arial" panose="020B0604020202020204" pitchFamily="34" charset="0"/>
              </a:rPr>
              <a:t>kimyasal </a:t>
            </a:r>
            <a:r>
              <a:rPr sz="2400" spc="-5" dirty="0">
                <a:latin typeface="Arial" panose="020B0604020202020204" pitchFamily="34" charset="0"/>
                <a:cs typeface="Arial" panose="020B0604020202020204" pitchFamily="34" charset="0"/>
              </a:rPr>
              <a:t>maddeleri </a:t>
            </a:r>
            <a:r>
              <a:rPr sz="2400" spc="-15" dirty="0">
                <a:latin typeface="Arial" panose="020B0604020202020204" pitchFamily="34" charset="0"/>
                <a:cs typeface="Arial" panose="020B0604020202020204" pitchFamily="34" charset="0"/>
              </a:rPr>
              <a:t>kullanmayacağına </a:t>
            </a:r>
            <a:r>
              <a:rPr sz="2400" spc="-30"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tarım </a:t>
            </a:r>
            <a:r>
              <a:rPr sz="2400" spc="-5" dirty="0">
                <a:latin typeface="Arial" panose="020B0604020202020204" pitchFamily="34" charset="0"/>
                <a:cs typeface="Arial" panose="020B0604020202020204" pitchFamily="34" charset="0"/>
              </a:rPr>
              <a:t>alanında </a:t>
            </a:r>
            <a:r>
              <a:rPr sz="2400" spc="-10" dirty="0">
                <a:latin typeface="Arial" panose="020B0604020202020204" pitchFamily="34" charset="0"/>
                <a:cs typeface="Arial" panose="020B0604020202020204" pitchFamily="34" charset="0"/>
              </a:rPr>
              <a:t>kullanılan </a:t>
            </a:r>
            <a:r>
              <a:rPr sz="2400" spc="-5" dirty="0">
                <a:latin typeface="Arial" panose="020B0604020202020204" pitchFamily="34" charset="0"/>
                <a:cs typeface="Arial" panose="020B0604020202020204" pitchFamily="34" charset="0"/>
              </a:rPr>
              <a:t>pestisitleri </a:t>
            </a:r>
            <a:r>
              <a:rPr sz="2400" spc="-15" dirty="0">
                <a:latin typeface="Arial" panose="020B0604020202020204" pitchFamily="34" charset="0"/>
                <a:cs typeface="Arial" panose="020B0604020202020204" pitchFamily="34" charset="0"/>
              </a:rPr>
              <a:t>kullanmayacağına </a:t>
            </a:r>
            <a:r>
              <a:rPr sz="2400" spc="-50" dirty="0">
                <a:latin typeface="Arial" panose="020B0604020202020204" pitchFamily="34" charset="0"/>
                <a:cs typeface="Arial" panose="020B0604020202020204" pitchFamily="34" charset="0"/>
              </a:rPr>
              <a:t>dair,  </a:t>
            </a:r>
            <a:r>
              <a:rPr sz="2400" dirty="0">
                <a:latin typeface="Arial" panose="020B0604020202020204" pitchFamily="34" charset="0"/>
                <a:cs typeface="Arial" panose="020B0604020202020204" pitchFamily="34" charset="0"/>
              </a:rPr>
              <a:t>mesul </a:t>
            </a:r>
            <a:r>
              <a:rPr sz="2400" spc="-5" dirty="0">
                <a:latin typeface="Arial" panose="020B0604020202020204" pitchFamily="34" charset="0"/>
                <a:cs typeface="Arial" panose="020B0604020202020204" pitchFamily="34" charset="0"/>
              </a:rPr>
              <a:t>müdür </a:t>
            </a:r>
            <a:r>
              <a:rPr sz="2400" spc="-20" dirty="0">
                <a:latin typeface="Arial" panose="020B0604020202020204" pitchFamily="34" charset="0"/>
                <a:cs typeface="Arial" panose="020B0604020202020204" pitchFamily="34" charset="0"/>
              </a:rPr>
              <a:t>veya </a:t>
            </a:r>
            <a:r>
              <a:rPr sz="2400" spc="-15" dirty="0">
                <a:latin typeface="Arial" panose="020B0604020202020204" pitchFamily="34" charset="0"/>
                <a:cs typeface="Arial" panose="020B0604020202020204" pitchFamily="34" charset="0"/>
              </a:rPr>
              <a:t>işyeri </a:t>
            </a:r>
            <a:r>
              <a:rPr sz="2400" spc="-10" dirty="0">
                <a:latin typeface="Arial" panose="020B0604020202020204" pitchFamily="34" charset="0"/>
                <a:cs typeface="Arial" panose="020B0604020202020204" pitchFamily="34" charset="0"/>
              </a:rPr>
              <a:t>sahibi </a:t>
            </a:r>
            <a:r>
              <a:rPr sz="2400" spc="-15" dirty="0">
                <a:latin typeface="Arial" panose="020B0604020202020204" pitchFamily="34" charset="0"/>
                <a:cs typeface="Arial" panose="020B0604020202020204" pitchFamily="34" charset="0"/>
              </a:rPr>
              <a:t>tarafından </a:t>
            </a:r>
            <a:r>
              <a:rPr sz="2400" spc="-5" dirty="0">
                <a:latin typeface="Arial" panose="020B0604020202020204" pitchFamily="34" charset="0"/>
                <a:cs typeface="Arial" panose="020B0604020202020204" pitchFamily="34" charset="0"/>
              </a:rPr>
              <a:t>verilecek  taahhütname,</a:t>
            </a:r>
            <a:endParaRPr sz="2400" dirty="0">
              <a:latin typeface="Arial" panose="020B0604020202020204" pitchFamily="34" charset="0"/>
              <a:cs typeface="Arial" panose="020B0604020202020204" pitchFamily="34" charset="0"/>
            </a:endParaRPr>
          </a:p>
          <a:p>
            <a:pPr marL="721360" indent="-259715" algn="just">
              <a:spcBef>
                <a:spcPts val="5"/>
              </a:spcBef>
              <a:buAutoNum type="alphaLcParenR" startAt="5"/>
              <a:tabLst>
                <a:tab pos="721995" algn="l"/>
              </a:tabLst>
            </a:pPr>
            <a:r>
              <a:rPr sz="2400" spc="-5" dirty="0">
                <a:latin typeface="Arial" panose="020B0604020202020204" pitchFamily="34" charset="0"/>
                <a:cs typeface="Arial" panose="020B0604020202020204" pitchFamily="34" charset="0"/>
              </a:rPr>
              <a:t>Uygulanacak </a:t>
            </a:r>
            <a:r>
              <a:rPr sz="2400" dirty="0">
                <a:latin typeface="Arial" panose="020B0604020202020204" pitchFamily="34" charset="0"/>
                <a:cs typeface="Arial" panose="020B0604020202020204" pitchFamily="34" charset="0"/>
              </a:rPr>
              <a:t>ilaçlama </a:t>
            </a:r>
            <a:r>
              <a:rPr sz="2400" spc="-10" dirty="0">
                <a:latin typeface="Arial" panose="020B0604020202020204" pitchFamily="34" charset="0"/>
                <a:cs typeface="Arial" panose="020B0604020202020204" pitchFamily="34" charset="0"/>
              </a:rPr>
              <a:t>yöntemlerini gösterir</a:t>
            </a:r>
            <a:r>
              <a:rPr sz="2400" spc="-90" dirty="0">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belge,</a:t>
            </a:r>
            <a:endParaRPr sz="2400" dirty="0">
              <a:latin typeface="Arial" panose="020B0604020202020204" pitchFamily="34" charset="0"/>
              <a:cs typeface="Arial" panose="020B0604020202020204" pitchFamily="34" charset="0"/>
            </a:endParaRPr>
          </a:p>
          <a:p>
            <a:pPr marL="904240" indent="-442595" algn="just">
              <a:buAutoNum type="alphaLcParenR" startAt="5"/>
              <a:tabLst>
                <a:tab pos="904875" algn="l"/>
              </a:tabLst>
            </a:pPr>
            <a:r>
              <a:rPr lang="en-US" sz="2400" spc="-10" dirty="0" err="1">
                <a:latin typeface="Arial" panose="020B0604020202020204" pitchFamily="34" charset="0"/>
                <a:cs typeface="Arial" panose="020B0604020202020204" pitchFamily="34" charset="0"/>
              </a:rPr>
              <a:t>Kullanılacak</a:t>
            </a:r>
            <a:r>
              <a:rPr lang="en-US" sz="2400" spc="-10" dirty="0">
                <a:latin typeface="Arial" panose="020B0604020202020204" pitchFamily="34" charset="0"/>
                <a:cs typeface="Arial" panose="020B0604020202020204" pitchFamily="34" charset="0"/>
              </a:rPr>
              <a:t> </a:t>
            </a:r>
            <a:r>
              <a:rPr lang="en-US" sz="2400" spc="-5" dirty="0" err="1">
                <a:latin typeface="Arial" panose="020B0604020202020204" pitchFamily="34" charset="0"/>
                <a:cs typeface="Arial" panose="020B0604020202020204" pitchFamily="34" charset="0"/>
              </a:rPr>
              <a:t>ilaçların</a:t>
            </a:r>
            <a:r>
              <a:rPr lang="en-US" sz="2400" spc="-5" dirty="0">
                <a:latin typeface="Arial" panose="020B0604020202020204" pitchFamily="34" charset="0"/>
                <a:cs typeface="Arial" panose="020B0604020202020204" pitchFamily="34" charset="0"/>
              </a:rPr>
              <a:t> </a:t>
            </a:r>
            <a:r>
              <a:rPr lang="en-US" sz="2400" spc="-15" dirty="0" err="1">
                <a:latin typeface="Arial" panose="020B0604020202020204" pitchFamily="34" charset="0"/>
                <a:cs typeface="Arial" panose="020B0604020202020204" pitchFamily="34" charset="0"/>
              </a:rPr>
              <a:t>kimyasal</a:t>
            </a:r>
            <a:r>
              <a:rPr lang="en-US" sz="2400" spc="-15"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grupları</a:t>
            </a:r>
            <a:r>
              <a:rPr lang="en-US" sz="2400" dirty="0">
                <a:latin typeface="Arial" panose="020B0604020202020204" pitchFamily="34" charset="0"/>
                <a:cs typeface="Arial" panose="020B0604020202020204" pitchFamily="34" charset="0"/>
              </a:rPr>
              <a:t> </a:t>
            </a:r>
            <a:r>
              <a:rPr lang="en-US" sz="2400" spc="-15" dirty="0" err="1">
                <a:latin typeface="Arial" panose="020B0604020202020204" pitchFamily="34" charset="0"/>
                <a:cs typeface="Arial" panose="020B0604020202020204" pitchFamily="34" charset="0"/>
              </a:rPr>
              <a:t>ve</a:t>
            </a:r>
            <a:r>
              <a:rPr lang="en-US" sz="2400" spc="65" dirty="0">
                <a:solidFill>
                  <a:srgbClr val="FF0000"/>
                </a:solidFill>
                <a:latin typeface="Arial" panose="020B0604020202020204" pitchFamily="34" charset="0"/>
                <a:cs typeface="Arial" panose="020B0604020202020204" pitchFamily="34" charset="0"/>
              </a:rPr>
              <a:t> </a:t>
            </a:r>
            <a:r>
              <a:rPr lang="en-US" sz="2400" u="heavy" spc="-10" dirty="0" err="1">
                <a:solidFill>
                  <a:srgbClr val="FF0000"/>
                </a:solidFill>
                <a:uFill>
                  <a:solidFill>
                    <a:srgbClr val="FF0000"/>
                  </a:solidFill>
                </a:uFill>
                <a:latin typeface="Arial" panose="020B0604020202020204" pitchFamily="34" charset="0"/>
                <a:cs typeface="Arial" panose="020B0604020202020204" pitchFamily="34" charset="0"/>
              </a:rPr>
              <a:t>galenik</a:t>
            </a:r>
            <a:r>
              <a:rPr lang="en-US" sz="2400" u="heavy" spc="-600" dirty="0">
                <a:solidFill>
                  <a:srgbClr val="FF0000"/>
                </a:solidFill>
                <a:uFill>
                  <a:solidFill>
                    <a:srgbClr val="FF0000"/>
                  </a:solidFill>
                </a:uFill>
                <a:latin typeface="Arial" panose="020B0604020202020204" pitchFamily="34" charset="0"/>
                <a:cs typeface="Arial" panose="020B0604020202020204" pitchFamily="34" charset="0"/>
              </a:rPr>
              <a:t> </a:t>
            </a:r>
            <a:r>
              <a:rPr lang="en-US" sz="2400" u="heavy" spc="-5" dirty="0" err="1">
                <a:solidFill>
                  <a:srgbClr val="FF0000"/>
                </a:solidFill>
                <a:uFill>
                  <a:solidFill>
                    <a:srgbClr val="FF0000"/>
                  </a:solidFill>
                </a:uFill>
                <a:latin typeface="Arial" panose="020B0604020202020204" pitchFamily="34" charset="0"/>
                <a:cs typeface="Arial" panose="020B0604020202020204" pitchFamily="34" charset="0"/>
              </a:rPr>
              <a:t>şekilleri</a:t>
            </a:r>
            <a:r>
              <a:rPr lang="en-US" sz="2400" u="heavy" spc="-5" dirty="0">
                <a:solidFill>
                  <a:srgbClr val="FF0000"/>
                </a:solidFill>
                <a:uFill>
                  <a:solidFill>
                    <a:srgbClr val="FF0000"/>
                  </a:solidFill>
                </a:uFill>
                <a:latin typeface="Arial" panose="020B0604020202020204" pitchFamily="34" charset="0"/>
                <a:cs typeface="Arial" panose="020B0604020202020204" pitchFamily="34" charset="0"/>
              </a:rPr>
              <a:t> </a:t>
            </a:r>
            <a:r>
              <a:rPr lang="en-US" sz="2400" u="heavy" spc="-15" dirty="0">
                <a:solidFill>
                  <a:srgbClr val="00AF50"/>
                </a:solidFill>
                <a:uFill>
                  <a:solidFill>
                    <a:srgbClr val="FF0000"/>
                  </a:solidFill>
                </a:uFill>
                <a:latin typeface="Arial" panose="020B0604020202020204" pitchFamily="34" charset="0"/>
                <a:cs typeface="Arial" panose="020B0604020202020204" pitchFamily="34" charset="0"/>
              </a:rPr>
              <a:t>(</a:t>
            </a:r>
            <a:r>
              <a:rPr lang="en-US" sz="2400" u="heavy" spc="-15" dirty="0" err="1">
                <a:solidFill>
                  <a:srgbClr val="00AF50"/>
                </a:solidFill>
                <a:uFill>
                  <a:solidFill>
                    <a:srgbClr val="FF0000"/>
                  </a:solidFill>
                </a:uFill>
                <a:latin typeface="Arial" panose="020B0604020202020204" pitchFamily="34" charset="0"/>
                <a:cs typeface="Arial" panose="020B0604020202020204" pitchFamily="34" charset="0"/>
              </a:rPr>
              <a:t>Formülasyon</a:t>
            </a:r>
            <a:r>
              <a:rPr lang="en-US" sz="2400" u="heavy" spc="-15" dirty="0">
                <a:solidFill>
                  <a:srgbClr val="00AF50"/>
                </a:solidFill>
                <a:uFill>
                  <a:solidFill>
                    <a:srgbClr val="FF0000"/>
                  </a:solidFill>
                </a:uFill>
                <a:latin typeface="Arial" panose="020B0604020202020204" pitchFamily="34" charset="0"/>
                <a:cs typeface="Arial" panose="020B0604020202020204" pitchFamily="34" charset="0"/>
              </a:rPr>
              <a:t> </a:t>
            </a:r>
            <a:r>
              <a:rPr lang="en-US" sz="2400" u="heavy" dirty="0" err="1">
                <a:solidFill>
                  <a:srgbClr val="00AF50"/>
                </a:solidFill>
                <a:uFill>
                  <a:solidFill>
                    <a:srgbClr val="FF0000"/>
                  </a:solidFill>
                </a:uFill>
                <a:latin typeface="Arial" panose="020B0604020202020204" pitchFamily="34" charset="0"/>
                <a:cs typeface="Arial" panose="020B0604020202020204" pitchFamily="34" charset="0"/>
              </a:rPr>
              <a:t>tipleri</a:t>
            </a:r>
            <a:r>
              <a:rPr lang="en-US" sz="2400" u="heavy" dirty="0">
                <a:solidFill>
                  <a:srgbClr val="00AF50"/>
                </a:solidFill>
                <a:uFill>
                  <a:solidFill>
                    <a:srgbClr val="FF0000"/>
                  </a:solidFill>
                </a:uFill>
                <a:latin typeface="Arial" panose="020B0604020202020204" pitchFamily="34" charset="0"/>
                <a:cs typeface="Arial" panose="020B0604020202020204" pitchFamily="34" charset="0"/>
              </a:rPr>
              <a:t>)</a:t>
            </a:r>
            <a:r>
              <a:rPr lang="en-US" sz="2400" dirty="0">
                <a:solidFill>
                  <a:srgbClr val="00AF50"/>
                </a:solidFill>
                <a:latin typeface="Arial" panose="020B0604020202020204" pitchFamily="34" charset="0"/>
                <a:cs typeface="Arial" panose="020B0604020202020204" pitchFamily="34" charset="0"/>
              </a:rPr>
              <a:t> </a:t>
            </a:r>
            <a:r>
              <a:rPr lang="en-US" sz="2400" spc="-5" dirty="0" err="1">
                <a:latin typeface="Arial" panose="020B0604020202020204" pitchFamily="34" charset="0"/>
                <a:cs typeface="Arial" panose="020B0604020202020204" pitchFamily="34" charset="0"/>
              </a:rPr>
              <a:t>hakkında</a:t>
            </a:r>
            <a:r>
              <a:rPr lang="en-US" sz="2400" spc="-5" dirty="0">
                <a:latin typeface="Arial" panose="020B0604020202020204" pitchFamily="34" charset="0"/>
                <a:cs typeface="Arial" panose="020B0604020202020204" pitchFamily="34" charset="0"/>
              </a:rPr>
              <a:t> </a:t>
            </a:r>
            <a:r>
              <a:rPr lang="en-US" sz="2400" dirty="0" err="1">
                <a:latin typeface="Arial" panose="020B0604020202020204" pitchFamily="34" charset="0"/>
                <a:cs typeface="Arial" panose="020B0604020202020204" pitchFamily="34" charset="0"/>
              </a:rPr>
              <a:t>açıklama</a:t>
            </a:r>
            <a:r>
              <a:rPr lang="en-US" sz="2400" spc="-55" dirty="0">
                <a:latin typeface="Arial" panose="020B0604020202020204" pitchFamily="34" charset="0"/>
                <a:cs typeface="Arial" panose="020B0604020202020204" pitchFamily="34" charset="0"/>
              </a:rPr>
              <a:t> </a:t>
            </a:r>
            <a:r>
              <a:rPr lang="en-US" sz="2400" spc="-10" dirty="0" err="1">
                <a:latin typeface="Arial" panose="020B0604020202020204" pitchFamily="34" charset="0"/>
                <a:cs typeface="Arial" panose="020B0604020202020204" pitchFamily="34" charset="0"/>
              </a:rPr>
              <a:t>raporu</a:t>
            </a:r>
            <a:r>
              <a:rPr lang="en-US" sz="2400" spc="-1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38809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98269" y="692774"/>
            <a:ext cx="10590415" cy="4444807"/>
          </a:xfrm>
          <a:prstGeom prst="rect">
            <a:avLst/>
          </a:prstGeom>
        </p:spPr>
        <p:txBody>
          <a:bodyPr vert="horz" wrap="square" lIns="0" tIns="12700" rIns="0" bIns="0" rtlCol="0">
            <a:spAutoFit/>
          </a:bodyPr>
          <a:lstStyle/>
          <a:p>
            <a:pPr marL="12700" marR="6350" indent="449580">
              <a:spcBef>
                <a:spcPts val="100"/>
              </a:spcBef>
            </a:pPr>
            <a:r>
              <a:rPr sz="2400" spc="-5" dirty="0">
                <a:latin typeface="Arial" panose="020B0604020202020204" pitchFamily="34" charset="0"/>
                <a:cs typeface="Arial" panose="020B0604020202020204" pitchFamily="34" charset="0"/>
              </a:rPr>
              <a:t>h) İlaçlamada </a:t>
            </a:r>
            <a:r>
              <a:rPr sz="2400" spc="-10" dirty="0">
                <a:latin typeface="Arial" panose="020B0604020202020204" pitchFamily="34" charset="0"/>
                <a:cs typeface="Arial" panose="020B0604020202020204" pitchFamily="34" charset="0"/>
              </a:rPr>
              <a:t>kullanılacak </a:t>
            </a:r>
            <a:r>
              <a:rPr sz="2400" dirty="0">
                <a:latin typeface="Arial" panose="020B0604020202020204" pitchFamily="34" charset="0"/>
                <a:cs typeface="Arial" panose="020B0604020202020204" pitchFamily="34" charset="0"/>
              </a:rPr>
              <a:t>alet, </a:t>
            </a:r>
            <a:r>
              <a:rPr sz="2400" spc="-5" dirty="0">
                <a:latin typeface="Arial" panose="020B0604020202020204" pitchFamily="34" charset="0"/>
                <a:cs typeface="Arial" panose="020B0604020202020204" pitchFamily="34" charset="0"/>
              </a:rPr>
              <a:t>cihaz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gereçlerin </a:t>
            </a:r>
            <a:r>
              <a:rPr sz="2400" dirty="0">
                <a:latin typeface="Arial" panose="020B0604020202020204" pitchFamily="34" charset="0"/>
                <a:cs typeface="Arial" panose="020B0604020202020204" pitchFamily="34" charset="0"/>
              </a:rPr>
              <a:t>cins, </a:t>
            </a:r>
            <a:r>
              <a:rPr sz="2400" spc="-15" dirty="0">
                <a:latin typeface="Arial" panose="020B0604020202020204" pitchFamily="34" charset="0"/>
                <a:cs typeface="Arial" panose="020B0604020202020204" pitchFamily="34" charset="0"/>
              </a:rPr>
              <a:t>sayı  ve </a:t>
            </a:r>
            <a:r>
              <a:rPr sz="2400" spc="-10" dirty="0">
                <a:latin typeface="Arial" panose="020B0604020202020204" pitchFamily="34" charset="0"/>
                <a:cs typeface="Arial" panose="020B0604020202020204" pitchFamily="34" charset="0"/>
              </a:rPr>
              <a:t>özelliklerini gösterir belge,</a:t>
            </a:r>
            <a:endParaRPr sz="2400" dirty="0">
              <a:latin typeface="Arial" panose="020B0604020202020204" pitchFamily="34" charset="0"/>
              <a:cs typeface="Arial" panose="020B0604020202020204" pitchFamily="34" charset="0"/>
            </a:endParaRPr>
          </a:p>
          <a:p>
            <a:pPr marL="462280">
              <a:tabLst>
                <a:tab pos="831215" algn="l"/>
                <a:tab pos="1346200" algn="l"/>
                <a:tab pos="1818639" algn="l"/>
                <a:tab pos="2359660" algn="l"/>
                <a:tab pos="3086735" algn="l"/>
                <a:tab pos="4098925" algn="l"/>
                <a:tab pos="5297170" algn="l"/>
                <a:tab pos="6021070" algn="l"/>
                <a:tab pos="6882130" algn="l"/>
                <a:tab pos="7374890" algn="l"/>
              </a:tabLst>
            </a:pPr>
            <a:r>
              <a:rPr sz="2400" dirty="0">
                <a:latin typeface="Arial" panose="020B0604020202020204" pitchFamily="34" charset="0"/>
                <a:cs typeface="Arial" panose="020B0604020202020204" pitchFamily="34" charset="0"/>
              </a:rPr>
              <a:t>ı)	</a:t>
            </a:r>
            <a:r>
              <a:rPr sz="2400" u="heavy" dirty="0">
                <a:solidFill>
                  <a:srgbClr val="00AF50"/>
                </a:solidFill>
                <a:uFill>
                  <a:solidFill>
                    <a:srgbClr val="00AF50"/>
                  </a:solidFill>
                </a:uFill>
                <a:latin typeface="Arial" panose="020B0604020202020204" pitchFamily="34" charset="0"/>
                <a:cs typeface="Arial" panose="020B0604020202020204" pitchFamily="34" charset="0"/>
              </a:rPr>
              <a:t>En	az	</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b</a:t>
            </a:r>
            <a:r>
              <a:rPr sz="2400" u="heavy" dirty="0">
                <a:solidFill>
                  <a:srgbClr val="00AF50"/>
                </a:solidFill>
                <a:uFill>
                  <a:solidFill>
                    <a:srgbClr val="00AF50"/>
                  </a:solidFill>
                </a:uFill>
                <a:latin typeface="Arial" panose="020B0604020202020204" pitchFamily="34" charset="0"/>
                <a:cs typeface="Arial" panose="020B0604020202020204" pitchFamily="34" charset="0"/>
              </a:rPr>
              <a:t>ir	ekip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o</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l</a:t>
            </a:r>
            <a:r>
              <a:rPr sz="2400" u="heavy" dirty="0">
                <a:solidFill>
                  <a:srgbClr val="00AF50"/>
                </a:solidFill>
                <a:uFill>
                  <a:solidFill>
                    <a:srgbClr val="00AF50"/>
                  </a:solidFill>
                </a:uFill>
                <a:latin typeface="Arial" panose="020B0604020202020204" pitchFamily="34" charset="0"/>
                <a:cs typeface="Arial" panose="020B0604020202020204" pitchFamily="34" charset="0"/>
              </a:rPr>
              <a:t>ması	</a:t>
            </a:r>
            <a:r>
              <a:rPr sz="2400" u="heavy" spc="-40" dirty="0">
                <a:solidFill>
                  <a:srgbClr val="00AF50"/>
                </a:solidFill>
                <a:uFill>
                  <a:solidFill>
                    <a:srgbClr val="00AF50"/>
                  </a:solidFill>
                </a:uFill>
                <a:latin typeface="Arial" panose="020B0604020202020204" pitchFamily="34" charset="0"/>
                <a:cs typeface="Arial" panose="020B0604020202020204" pitchFamily="34" charset="0"/>
              </a:rPr>
              <a:t>k</a:t>
            </a:r>
            <a:r>
              <a:rPr sz="2400" u="heavy" spc="-50" dirty="0">
                <a:solidFill>
                  <a:srgbClr val="00AF50"/>
                </a:solidFill>
                <a:uFill>
                  <a:solidFill>
                    <a:srgbClr val="00AF50"/>
                  </a:solidFill>
                </a:uFill>
                <a:latin typeface="Arial" panose="020B0604020202020204" pitchFamily="34" charset="0"/>
                <a:cs typeface="Arial" panose="020B0604020202020204" pitchFamily="34" charset="0"/>
              </a:rPr>
              <a:t>a</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y</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d</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ı</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y</a:t>
            </a:r>
            <a:r>
              <a:rPr sz="2400" u="heavy" dirty="0">
                <a:solidFill>
                  <a:srgbClr val="00AF50"/>
                </a:solidFill>
                <a:uFill>
                  <a:solidFill>
                    <a:srgbClr val="00AF50"/>
                  </a:solidFill>
                </a:uFill>
                <a:latin typeface="Arial" panose="020B0604020202020204" pitchFamily="34" charset="0"/>
                <a:cs typeface="Arial" panose="020B0604020202020204" pitchFamily="34" charset="0"/>
              </a:rPr>
              <a:t>la</a:t>
            </a:r>
            <a:r>
              <a:rPr sz="2400" dirty="0">
                <a:solidFill>
                  <a:srgbClr val="00AF50"/>
                </a:solidFill>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Eki</a:t>
            </a:r>
            <a:r>
              <a:rPr sz="2400" dirty="0">
                <a:latin typeface="Arial" panose="020B0604020202020204" pitchFamily="34" charset="0"/>
                <a:cs typeface="Arial" panose="020B0604020202020204" pitchFamily="34" charset="0"/>
              </a:rPr>
              <a:t>p	</a:t>
            </a:r>
            <a:r>
              <a:rPr sz="2400" spc="-5" dirty="0">
                <a:latin typeface="Arial" panose="020B0604020202020204" pitchFamily="34" charset="0"/>
                <a:cs typeface="Arial" panose="020B0604020202020204" pitchFamily="34" charset="0"/>
              </a:rPr>
              <a:t>s</a:t>
            </a:r>
            <a:r>
              <a:rPr sz="2400" spc="-55" dirty="0">
                <a:latin typeface="Arial" panose="020B0604020202020204" pitchFamily="34" charset="0"/>
                <a:cs typeface="Arial" panose="020B0604020202020204" pitchFamily="34" charset="0"/>
              </a:rPr>
              <a:t>a</a:t>
            </a:r>
            <a:r>
              <a:rPr sz="2400" spc="-10" dirty="0">
                <a:latin typeface="Arial" panose="020B0604020202020204" pitchFamily="34" charset="0"/>
                <a:cs typeface="Arial" panose="020B0604020202020204" pitchFamily="34" charset="0"/>
              </a:rPr>
              <a:t>y</a:t>
            </a:r>
            <a:r>
              <a:rPr sz="2400" dirty="0">
                <a:latin typeface="Arial" panose="020B0604020202020204" pitchFamily="34" charset="0"/>
                <a:cs typeface="Arial" panose="020B0604020202020204" pitchFamily="34" charset="0"/>
              </a:rPr>
              <a:t>ısı	</a:t>
            </a:r>
            <a:r>
              <a:rPr sz="2400" spc="-30" dirty="0">
                <a:latin typeface="Arial" panose="020B0604020202020204" pitchFamily="34" charset="0"/>
                <a:cs typeface="Arial" panose="020B0604020202020204" pitchFamily="34" charset="0"/>
              </a:rPr>
              <a:t>v</a:t>
            </a:r>
            <a:r>
              <a:rPr sz="2400" dirty="0">
                <a:latin typeface="Arial" panose="020B0604020202020204" pitchFamily="34" charset="0"/>
                <a:cs typeface="Arial" panose="020B0604020202020204" pitchFamily="34" charset="0"/>
              </a:rPr>
              <a:t>e	ekip</a:t>
            </a:r>
          </a:p>
          <a:p>
            <a:pPr marL="12700"/>
            <a:r>
              <a:rPr sz="2400" dirty="0">
                <a:latin typeface="Arial" panose="020B0604020202020204" pitchFamily="34" charset="0"/>
                <a:cs typeface="Arial" panose="020B0604020202020204" pitchFamily="34" charset="0"/>
              </a:rPr>
              <a:t>elemanlarının </a:t>
            </a:r>
            <a:r>
              <a:rPr sz="2400" spc="-5" dirty="0">
                <a:latin typeface="Arial" panose="020B0604020202020204" pitchFamily="34" charset="0"/>
                <a:cs typeface="Arial" panose="020B0604020202020204" pitchFamily="34" charset="0"/>
              </a:rPr>
              <a:t>nitelikleri hakkında</a:t>
            </a:r>
            <a:r>
              <a:rPr sz="2400" spc="-30" dirty="0">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belge,</a:t>
            </a:r>
            <a:endParaRPr sz="2400" dirty="0">
              <a:latin typeface="Arial" panose="020B0604020202020204" pitchFamily="34" charset="0"/>
              <a:cs typeface="Arial" panose="020B0604020202020204" pitchFamily="34" charset="0"/>
            </a:endParaRPr>
          </a:p>
          <a:p>
            <a:pPr marL="12700" marR="5080" indent="449580">
              <a:buAutoNum type="alphaLcParenR" startAt="10"/>
              <a:tabLst>
                <a:tab pos="774700" algn="l"/>
                <a:tab pos="775335" algn="l"/>
              </a:tabLst>
            </a:pPr>
            <a:r>
              <a:rPr sz="2400" spc="-5" dirty="0">
                <a:latin typeface="Arial" panose="020B0604020202020204" pitchFamily="34" charset="0"/>
                <a:cs typeface="Arial" panose="020B0604020202020204" pitchFamily="34" charset="0"/>
              </a:rPr>
              <a:t>İlaç hazırlama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ilaçlama </a:t>
            </a:r>
            <a:r>
              <a:rPr sz="2400" dirty="0">
                <a:latin typeface="Arial" panose="020B0604020202020204" pitchFamily="34" charset="0"/>
                <a:cs typeface="Arial" panose="020B0604020202020204" pitchFamily="34" charset="0"/>
              </a:rPr>
              <a:t>anında </a:t>
            </a:r>
            <a:r>
              <a:rPr sz="2400" spc="-5" dirty="0">
                <a:latin typeface="Arial" panose="020B0604020202020204" pitchFamily="34" charset="0"/>
                <a:cs typeface="Arial" panose="020B0604020202020204" pitchFamily="34" charset="0"/>
              </a:rPr>
              <a:t>alınacak </a:t>
            </a:r>
            <a:r>
              <a:rPr sz="2400" spc="-15" dirty="0">
                <a:latin typeface="Arial" panose="020B0604020202020204" pitchFamily="34" charset="0"/>
                <a:cs typeface="Arial" panose="020B0604020202020204" pitchFamily="34" charset="0"/>
              </a:rPr>
              <a:t>koruyucu </a:t>
            </a:r>
            <a:r>
              <a:rPr sz="2400" spc="-5" dirty="0">
                <a:latin typeface="Arial" panose="020B0604020202020204" pitchFamily="34" charset="0"/>
                <a:cs typeface="Arial" panose="020B0604020202020204" pitchFamily="34" charset="0"/>
              </a:rPr>
              <a:t>sağlık  tedbirlerini </a:t>
            </a:r>
            <a:r>
              <a:rPr sz="2400" spc="-10" dirty="0">
                <a:latin typeface="Arial" panose="020B0604020202020204" pitchFamily="34" charset="0"/>
                <a:cs typeface="Arial" panose="020B0604020202020204" pitchFamily="34" charset="0"/>
              </a:rPr>
              <a:t>açıklayan</a:t>
            </a:r>
            <a:r>
              <a:rPr sz="2400" spc="-35" dirty="0">
                <a:latin typeface="Arial" panose="020B0604020202020204" pitchFamily="34" charset="0"/>
                <a:cs typeface="Arial" panose="020B0604020202020204" pitchFamily="34" charset="0"/>
              </a:rPr>
              <a:t> </a:t>
            </a:r>
            <a:r>
              <a:rPr sz="2400" spc="-45" dirty="0">
                <a:latin typeface="Arial" panose="020B0604020202020204" pitchFamily="34" charset="0"/>
                <a:cs typeface="Arial" panose="020B0604020202020204" pitchFamily="34" charset="0"/>
              </a:rPr>
              <a:t>rapor,</a:t>
            </a:r>
            <a:endParaRPr sz="2400" dirty="0">
              <a:latin typeface="Arial" panose="020B0604020202020204" pitchFamily="34" charset="0"/>
              <a:cs typeface="Arial" panose="020B0604020202020204" pitchFamily="34" charset="0"/>
            </a:endParaRPr>
          </a:p>
          <a:p>
            <a:pPr marL="773430" indent="-311785">
              <a:spcBef>
                <a:spcPts val="5"/>
              </a:spcBef>
              <a:buAutoNum type="alphaLcParenR" startAt="10"/>
              <a:tabLst>
                <a:tab pos="774065" algn="l"/>
              </a:tabLst>
            </a:pPr>
            <a:r>
              <a:rPr sz="2400" spc="-15" dirty="0">
                <a:latin typeface="Arial" panose="020B0604020202020204" pitchFamily="34" charset="0"/>
                <a:cs typeface="Arial" panose="020B0604020202020204" pitchFamily="34" charset="0"/>
              </a:rPr>
              <a:t>İlkyardım </a:t>
            </a:r>
            <a:r>
              <a:rPr sz="2400" spc="-5" dirty="0">
                <a:latin typeface="Arial" panose="020B0604020202020204" pitchFamily="34" charset="0"/>
                <a:cs typeface="Arial" panose="020B0604020202020204" pitchFamily="34" charset="0"/>
              </a:rPr>
              <a:t>dolabı, </a:t>
            </a:r>
            <a:r>
              <a:rPr sz="2400" spc="-15" dirty="0">
                <a:latin typeface="Arial" panose="020B0604020202020204" pitchFamily="34" charset="0"/>
                <a:cs typeface="Arial" panose="020B0604020202020204" pitchFamily="34" charset="0"/>
              </a:rPr>
              <a:t>ilkyardım </a:t>
            </a:r>
            <a:r>
              <a:rPr sz="2400" spc="-10" dirty="0">
                <a:latin typeface="Arial" panose="020B0604020202020204" pitchFamily="34" charset="0"/>
                <a:cs typeface="Arial" panose="020B0604020202020204" pitchFamily="34" charset="0"/>
              </a:rPr>
              <a:t>çantaları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içerikleri</a:t>
            </a:r>
            <a:r>
              <a:rPr sz="2400" spc="5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hakkında</a:t>
            </a:r>
            <a:endParaRPr sz="2400" dirty="0">
              <a:latin typeface="Arial" panose="020B0604020202020204" pitchFamily="34" charset="0"/>
              <a:cs typeface="Arial" panose="020B0604020202020204" pitchFamily="34" charset="0"/>
            </a:endParaRPr>
          </a:p>
          <a:p>
            <a:pPr marL="462280" marR="5760085" indent="-450215"/>
            <a:r>
              <a:rPr sz="2400" dirty="0">
                <a:latin typeface="Arial" panose="020B0604020202020204" pitchFamily="34" charset="0"/>
                <a:cs typeface="Arial" panose="020B0604020202020204" pitchFamily="34" charset="0"/>
              </a:rPr>
              <a:t>açıklama </a:t>
            </a:r>
            <a:r>
              <a:rPr sz="2400" spc="-10" dirty="0">
                <a:latin typeface="Arial" panose="020B0604020202020204" pitchFamily="34" charset="0"/>
                <a:cs typeface="Arial" panose="020B0604020202020204" pitchFamily="34" charset="0"/>
              </a:rPr>
              <a:t>raporu,  </a:t>
            </a:r>
            <a:r>
              <a:rPr sz="2400" spc="-5" dirty="0">
                <a:latin typeface="Arial" panose="020B0604020202020204" pitchFamily="34" charset="0"/>
                <a:cs typeface="Arial" panose="020B0604020202020204" pitchFamily="34" charset="0"/>
              </a:rPr>
              <a:t>bulundurulu</a:t>
            </a:r>
            <a:r>
              <a:rPr sz="2400" spc="-235" dirty="0">
                <a:latin typeface="Arial" panose="020B0604020202020204" pitchFamily="34" charset="0"/>
                <a:cs typeface="Arial" panose="020B0604020202020204" pitchFamily="34" charset="0"/>
              </a:rPr>
              <a:t>r</a:t>
            </a:r>
            <a:r>
              <a:rPr sz="2400" dirty="0">
                <a:latin typeface="Arial" panose="020B0604020202020204" pitchFamily="34" charset="0"/>
                <a:cs typeface="Arial" panose="020B0604020202020204" pitchFamily="34" charset="0"/>
              </a:rPr>
              <a:t>.</a:t>
            </a:r>
          </a:p>
          <a:p>
            <a:pPr marL="462280"/>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dirty="0">
                <a:solidFill>
                  <a:srgbClr val="00AF50"/>
                </a:solidFill>
                <a:uFill>
                  <a:solidFill>
                    <a:srgbClr val="00AF50"/>
                  </a:solidFill>
                </a:uFill>
                <a:latin typeface="Arial" panose="020B0604020202020204" pitchFamily="34" charset="0"/>
                <a:cs typeface="Arial" panose="020B0604020202020204" pitchFamily="34" charset="0"/>
              </a:rPr>
              <a:t>ç)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Ticaret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sicil numarası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ve</a:t>
            </a:r>
            <a:r>
              <a:rPr sz="2400" u="heavy" spc="16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işyerini temsil yetkisine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dair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imza</a:t>
            </a:r>
            <a:endParaRPr sz="2400" dirty="0">
              <a:latin typeface="Arial" panose="020B0604020202020204" pitchFamily="34" charset="0"/>
              <a:cs typeface="Arial" panose="020B0604020202020204" pitchFamily="34" charset="0"/>
            </a:endParaRPr>
          </a:p>
          <a:p>
            <a:pPr marL="12700"/>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sirküleri</a:t>
            </a:r>
            <a:endParaRPr sz="2400" dirty="0">
              <a:latin typeface="Arial" panose="020B0604020202020204" pitchFamily="34" charset="0"/>
              <a:cs typeface="Arial" panose="020B0604020202020204" pitchFamily="34" charset="0"/>
            </a:endParaRPr>
          </a:p>
          <a:p>
            <a:pPr marL="12700" marR="5080" indent="448945">
              <a:tabLst>
                <a:tab pos="896619" algn="l"/>
                <a:tab pos="1529080" algn="l"/>
                <a:tab pos="3216275" algn="l"/>
                <a:tab pos="4617085" algn="l"/>
                <a:tab pos="5803265" algn="l"/>
                <a:tab pos="6680834" algn="l"/>
              </a:tabLst>
            </a:pPr>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ğ</a:t>
            </a:r>
            <a:r>
              <a:rPr sz="2400" u="heavy" dirty="0">
                <a:solidFill>
                  <a:srgbClr val="00AF50"/>
                </a:solidFill>
                <a:uFill>
                  <a:solidFill>
                    <a:srgbClr val="00AF50"/>
                  </a:solidFill>
                </a:uFill>
                <a:latin typeface="Arial" panose="020B0604020202020204" pitchFamily="34" charset="0"/>
                <a:cs typeface="Arial" panose="020B0604020202020204" pitchFamily="34" charset="0"/>
              </a:rPr>
              <a:t>)	As</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l</a:t>
            </a:r>
            <a:r>
              <a:rPr sz="2400" u="heavy" dirty="0">
                <a:solidFill>
                  <a:srgbClr val="00AF50"/>
                </a:solidFill>
                <a:uFill>
                  <a:solidFill>
                    <a:srgbClr val="00AF50"/>
                  </a:solidFill>
                </a:uFill>
                <a:latin typeface="Arial" panose="020B0604020202020204" pitchFamily="34" charset="0"/>
                <a:cs typeface="Arial" panose="020B0604020202020204" pitchFamily="34" charset="0"/>
              </a:rPr>
              <a:t>ı	M</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ü</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dürlü</a:t>
            </a:r>
            <a:r>
              <a:rPr sz="2400" u="heavy" spc="-60" dirty="0">
                <a:solidFill>
                  <a:srgbClr val="00AF50"/>
                </a:solidFill>
                <a:uFill>
                  <a:solidFill>
                    <a:srgbClr val="00AF50"/>
                  </a:solidFill>
                </a:uFill>
                <a:latin typeface="Arial" panose="020B0604020202020204" pitchFamily="34" charset="0"/>
                <a:cs typeface="Arial" panose="020B0604020202020204" pitchFamily="34" charset="0"/>
              </a:rPr>
              <a:t>k</a:t>
            </a:r>
            <a:r>
              <a:rPr sz="2400" u="heavy" dirty="0">
                <a:solidFill>
                  <a:srgbClr val="00AF50"/>
                </a:solidFill>
                <a:uFill>
                  <a:solidFill>
                    <a:srgbClr val="00AF50"/>
                  </a:solidFill>
                </a:uFill>
                <a:latin typeface="Arial" panose="020B0604020202020204" pitchFamily="34" charset="0"/>
                <a:cs typeface="Arial" panose="020B0604020202020204" pitchFamily="34" charset="0"/>
              </a:rPr>
              <a:t>çe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m</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uh</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a</a:t>
            </a:r>
            <a:r>
              <a:rPr sz="2400" u="heavy" spc="-50" dirty="0">
                <a:solidFill>
                  <a:srgbClr val="00AF50"/>
                </a:solidFill>
                <a:uFill>
                  <a:solidFill>
                    <a:srgbClr val="00AF50"/>
                  </a:solidFill>
                </a:uFill>
                <a:latin typeface="Arial" panose="020B0604020202020204" pitchFamily="34" charset="0"/>
                <a:cs typeface="Arial" panose="020B0604020202020204" pitchFamily="34" charset="0"/>
              </a:rPr>
              <a:t>f</a:t>
            </a:r>
            <a:r>
              <a:rPr sz="2400" u="heavy" dirty="0">
                <a:solidFill>
                  <a:srgbClr val="00AF50"/>
                </a:solidFill>
                <a:uFill>
                  <a:solidFill>
                    <a:srgbClr val="00AF50"/>
                  </a:solidFill>
                </a:uFill>
                <a:latin typeface="Arial" panose="020B0604020202020204" pitchFamily="34" charset="0"/>
                <a:cs typeface="Arial" panose="020B0604020202020204" pitchFamily="34" charset="0"/>
              </a:rPr>
              <a:t>a</a:t>
            </a:r>
            <a:r>
              <a:rPr sz="2400" u="heavy" spc="-35" dirty="0">
                <a:solidFill>
                  <a:srgbClr val="00AF50"/>
                </a:solidFill>
                <a:uFill>
                  <a:solidFill>
                    <a:srgbClr val="00AF50"/>
                  </a:solidFill>
                </a:uFill>
                <a:latin typeface="Arial" panose="020B0604020202020204" pitchFamily="34" charset="0"/>
                <a:cs typeface="Arial" panose="020B0604020202020204" pitchFamily="34" charset="0"/>
              </a:rPr>
              <a:t>z</a:t>
            </a:r>
            <a:r>
              <a:rPr sz="2400" u="heavy" dirty="0">
                <a:solidFill>
                  <a:srgbClr val="00AF50"/>
                </a:solidFill>
                <a:uFill>
                  <a:solidFill>
                    <a:srgbClr val="00AF50"/>
                  </a:solidFill>
                </a:uFill>
                <a:latin typeface="Arial" panose="020B0604020202020204" pitchFamily="34" charset="0"/>
                <a:cs typeface="Arial" panose="020B0604020202020204" pitchFamily="34" charset="0"/>
              </a:rPr>
              <a:t>a	edil</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m</a:t>
            </a:r>
            <a:r>
              <a:rPr sz="2400" u="heavy" dirty="0">
                <a:solidFill>
                  <a:srgbClr val="00AF50"/>
                </a:solidFill>
                <a:uFill>
                  <a:solidFill>
                    <a:srgbClr val="00AF50"/>
                  </a:solidFill>
                </a:uFill>
                <a:latin typeface="Arial" panose="020B0604020202020204" pitchFamily="34" charset="0"/>
                <a:cs typeface="Arial" panose="020B0604020202020204" pitchFamily="34" charset="0"/>
              </a:rPr>
              <a:t>ek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ü</a:t>
            </a:r>
            <a:r>
              <a:rPr sz="2400" u="heavy" spc="-50" dirty="0">
                <a:solidFill>
                  <a:srgbClr val="00AF50"/>
                </a:solidFill>
                <a:uFill>
                  <a:solidFill>
                    <a:srgbClr val="00AF50"/>
                  </a:solidFill>
                </a:uFill>
                <a:latin typeface="Arial" panose="020B0604020202020204" pitchFamily="34" charset="0"/>
                <a:cs typeface="Arial" panose="020B0604020202020204" pitchFamily="34" charset="0"/>
              </a:rPr>
              <a:t>z</a:t>
            </a:r>
            <a:r>
              <a:rPr sz="2400" u="heavy" dirty="0">
                <a:solidFill>
                  <a:srgbClr val="00AF50"/>
                </a:solidFill>
                <a:uFill>
                  <a:solidFill>
                    <a:srgbClr val="00AF50"/>
                  </a:solidFill>
                </a:uFill>
                <a:latin typeface="Arial" panose="020B0604020202020204" pitchFamily="34" charset="0"/>
                <a:cs typeface="Arial" panose="020B0604020202020204" pitchFamily="34" charset="0"/>
              </a:rPr>
              <a:t>e</a:t>
            </a:r>
            <a:r>
              <a:rPr sz="2400" u="heavy" spc="-30" dirty="0">
                <a:solidFill>
                  <a:srgbClr val="00AF50"/>
                </a:solidFill>
                <a:uFill>
                  <a:solidFill>
                    <a:srgbClr val="00AF50"/>
                  </a:solidFill>
                </a:uFill>
                <a:latin typeface="Arial" panose="020B0604020202020204" pitchFamily="34" charset="0"/>
                <a:cs typeface="Arial" panose="020B0604020202020204" pitchFamily="34" charset="0"/>
              </a:rPr>
              <a:t>r</a:t>
            </a:r>
            <a:r>
              <a:rPr sz="2400" u="heavy" dirty="0">
                <a:solidFill>
                  <a:srgbClr val="00AF50"/>
                </a:solidFill>
                <a:uFill>
                  <a:solidFill>
                    <a:srgbClr val="00AF50"/>
                  </a:solidFill>
                </a:uFill>
                <a:latin typeface="Arial" panose="020B0604020202020204" pitchFamily="34" charset="0"/>
                <a:cs typeface="Arial" panose="020B0604020202020204" pitchFamily="34" charset="0"/>
              </a:rPr>
              <a:t>e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u</a:t>
            </a:r>
            <a:r>
              <a:rPr sz="2400" u="heavy" spc="-35" dirty="0">
                <a:solidFill>
                  <a:srgbClr val="00AF50"/>
                </a:solidFill>
                <a:uFill>
                  <a:solidFill>
                    <a:srgbClr val="00AF50"/>
                  </a:solidFill>
                </a:uFill>
                <a:latin typeface="Arial" panose="020B0604020202020204" pitchFamily="34" charset="0"/>
                <a:cs typeface="Arial" panose="020B0604020202020204" pitchFamily="34" charset="0"/>
              </a:rPr>
              <a:t>y</a:t>
            </a:r>
            <a:r>
              <a:rPr sz="2400" u="heavy" dirty="0">
                <a:solidFill>
                  <a:srgbClr val="00AF50"/>
                </a:solidFill>
                <a:uFill>
                  <a:solidFill>
                    <a:srgbClr val="00AF50"/>
                  </a:solidFill>
                </a:uFill>
                <a:latin typeface="Arial" panose="020B0604020202020204" pitchFamily="34" charset="0"/>
                <a:cs typeface="Arial" panose="020B0604020202020204" pitchFamily="34" charset="0"/>
              </a:rPr>
              <a:t>gul</a:t>
            </a:r>
            <a:r>
              <a:rPr sz="2400" u="heavy" spc="-50" dirty="0">
                <a:solidFill>
                  <a:srgbClr val="00AF50"/>
                </a:solidFill>
                <a:uFill>
                  <a:solidFill>
                    <a:srgbClr val="00AF50"/>
                  </a:solidFill>
                </a:uFill>
                <a:latin typeface="Arial" panose="020B0604020202020204" pitchFamily="34" charset="0"/>
                <a:cs typeface="Arial" panose="020B0604020202020204" pitchFamily="34" charset="0"/>
              </a:rPr>
              <a:t>a</a:t>
            </a:r>
            <a:r>
              <a:rPr sz="2400" u="heavy" dirty="0">
                <a:solidFill>
                  <a:srgbClr val="00AF50"/>
                </a:solidFill>
                <a:uFill>
                  <a:solidFill>
                    <a:srgbClr val="00AF50"/>
                  </a:solidFill>
                </a:uFill>
                <a:latin typeface="Arial" panose="020B0604020202020204" pitchFamily="34" charset="0"/>
                <a:cs typeface="Arial" panose="020B0604020202020204" pitchFamily="34" charset="0"/>
              </a:rPr>
              <a:t>yı</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c</a:t>
            </a:r>
            <a:r>
              <a:rPr sz="2400" u="heavy" dirty="0">
                <a:solidFill>
                  <a:srgbClr val="00AF50"/>
                </a:solidFill>
                <a:uFill>
                  <a:solidFill>
                    <a:srgbClr val="00AF50"/>
                  </a:solidFill>
                </a:uFill>
                <a:latin typeface="Arial" panose="020B0604020202020204" pitchFamily="34" charset="0"/>
                <a:cs typeface="Arial" panose="020B0604020202020204" pitchFamily="34" charset="0"/>
              </a:rPr>
              <a:t>ı </a:t>
            </a:r>
            <a:r>
              <a:rPr sz="2400" dirty="0">
                <a:solidFill>
                  <a:srgbClr val="00AF50"/>
                </a:solid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personele </a:t>
            </a:r>
            <a:r>
              <a:rPr sz="2400" u="heavy" dirty="0">
                <a:solidFill>
                  <a:srgbClr val="00AF50"/>
                </a:solidFill>
                <a:uFill>
                  <a:solidFill>
                    <a:srgbClr val="00AF50"/>
                  </a:solidFill>
                </a:uFill>
                <a:latin typeface="Arial" panose="020B0604020202020204" pitchFamily="34" charset="0"/>
                <a:cs typeface="Arial" panose="020B0604020202020204" pitchFamily="34" charset="0"/>
              </a:rPr>
              <a:t>ait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biyosidal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ürün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uygulayıcı</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sertifikası</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5143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931486" y="216404"/>
            <a:ext cx="10722958" cy="5465599"/>
          </a:xfrm>
          <a:prstGeom prst="rect">
            <a:avLst/>
          </a:prstGeom>
        </p:spPr>
        <p:txBody>
          <a:bodyPr vert="horz" wrap="square" lIns="0" tIns="12700" rIns="0" bIns="0" rtlCol="0">
            <a:spAutoFit/>
          </a:bodyPr>
          <a:lstStyle/>
          <a:p>
            <a:pPr marL="12700">
              <a:spcBef>
                <a:spcPts val="100"/>
              </a:spcBef>
            </a:pPr>
            <a:r>
              <a:rPr sz="2400" b="1" spc="-5" dirty="0">
                <a:solidFill>
                  <a:srgbClr val="003333"/>
                </a:solidFill>
                <a:latin typeface="Arial" panose="020B0604020202020204" pitchFamily="34" charset="0"/>
                <a:cs typeface="Arial" panose="020B0604020202020204" pitchFamily="34" charset="0"/>
              </a:rPr>
              <a:t>Başvurunun</a:t>
            </a:r>
            <a:r>
              <a:rPr sz="2400" b="1" spc="10" dirty="0">
                <a:solidFill>
                  <a:srgbClr val="003333"/>
                </a:solidFill>
                <a:latin typeface="Arial" panose="020B0604020202020204" pitchFamily="34" charset="0"/>
                <a:cs typeface="Arial" panose="020B0604020202020204" pitchFamily="34" charset="0"/>
              </a:rPr>
              <a:t> </a:t>
            </a:r>
            <a:r>
              <a:rPr sz="2400" b="1" spc="-5" dirty="0">
                <a:solidFill>
                  <a:srgbClr val="003333"/>
                </a:solidFill>
                <a:latin typeface="Arial" panose="020B0604020202020204" pitchFamily="34" charset="0"/>
                <a:cs typeface="Arial" panose="020B0604020202020204" pitchFamily="34" charset="0"/>
              </a:rPr>
              <a:t>değerlendirilmesi</a:t>
            </a:r>
            <a:endParaRPr sz="2400" dirty="0">
              <a:latin typeface="Arial" panose="020B0604020202020204" pitchFamily="34" charset="0"/>
              <a:cs typeface="Arial" panose="020B0604020202020204" pitchFamily="34" charset="0"/>
            </a:endParaRPr>
          </a:p>
          <a:p>
            <a:pPr marL="104139" marR="5715" indent="449580" algn="just">
              <a:spcBef>
                <a:spcPts val="2150"/>
              </a:spcBef>
            </a:pPr>
            <a:r>
              <a:rPr sz="2400" b="1" dirty="0">
                <a:latin typeface="Arial" panose="020B0604020202020204" pitchFamily="34" charset="0"/>
                <a:cs typeface="Arial" panose="020B0604020202020204" pitchFamily="34" charset="0"/>
              </a:rPr>
              <a:t>Madde </a:t>
            </a:r>
            <a:r>
              <a:rPr sz="2400" b="1" spc="-5" dirty="0">
                <a:latin typeface="Arial" panose="020B0604020202020204" pitchFamily="34" charset="0"/>
                <a:cs typeface="Arial" panose="020B0604020202020204" pitchFamily="34" charset="0"/>
              </a:rPr>
              <a:t>7- </a:t>
            </a:r>
            <a:r>
              <a:rPr sz="2400" spc="-5" dirty="0">
                <a:latin typeface="Arial" panose="020B0604020202020204" pitchFamily="34" charset="0"/>
                <a:cs typeface="Arial" panose="020B0604020202020204" pitchFamily="34" charset="0"/>
              </a:rPr>
              <a:t>Bu </a:t>
            </a:r>
            <a:r>
              <a:rPr sz="2400" spc="-20" dirty="0">
                <a:latin typeface="Arial" panose="020B0604020202020204" pitchFamily="34" charset="0"/>
                <a:cs typeface="Arial" panose="020B0604020202020204" pitchFamily="34" charset="0"/>
              </a:rPr>
              <a:t>Yönetmeliğin </a:t>
            </a:r>
            <a:r>
              <a:rPr sz="2400" dirty="0">
                <a:latin typeface="Arial" panose="020B0604020202020204" pitchFamily="34" charset="0"/>
                <a:cs typeface="Arial" panose="020B0604020202020204" pitchFamily="34" charset="0"/>
              </a:rPr>
              <a:t>6 </a:t>
            </a:r>
            <a:r>
              <a:rPr sz="2400" spc="-5" dirty="0">
                <a:latin typeface="Arial" panose="020B0604020202020204" pitchFamily="34" charset="0"/>
                <a:cs typeface="Arial" panose="020B0604020202020204" pitchFamily="34" charset="0"/>
              </a:rPr>
              <a:t>ncı maddesine </a:t>
            </a:r>
            <a:r>
              <a:rPr sz="2400" spc="-15" dirty="0">
                <a:latin typeface="Arial" panose="020B0604020202020204" pitchFamily="34" charset="0"/>
                <a:cs typeface="Arial" panose="020B0604020202020204" pitchFamily="34" charset="0"/>
              </a:rPr>
              <a:t>göre </a:t>
            </a:r>
            <a:r>
              <a:rPr sz="2400" spc="-5" dirty="0">
                <a:latin typeface="Arial" panose="020B0604020202020204" pitchFamily="34" charset="0"/>
                <a:cs typeface="Arial" panose="020B0604020202020204" pitchFamily="34" charset="0"/>
              </a:rPr>
              <a:t>yapılan </a:t>
            </a:r>
            <a:r>
              <a:rPr sz="2400" spc="-10" dirty="0">
                <a:latin typeface="Arial" panose="020B0604020202020204" pitchFamily="34" charset="0"/>
                <a:cs typeface="Arial" panose="020B0604020202020204" pitchFamily="34" charset="0"/>
              </a:rPr>
              <a:t>başvuru  </a:t>
            </a:r>
            <a:r>
              <a:rPr sz="2400" spc="-20" dirty="0">
                <a:latin typeface="Arial" panose="020B0604020202020204" pitchFamily="34" charset="0"/>
                <a:cs typeface="Arial" panose="020B0604020202020204" pitchFamily="34" charset="0"/>
              </a:rPr>
              <a:t>dosya </a:t>
            </a:r>
            <a:r>
              <a:rPr sz="2400" spc="-10" dirty="0">
                <a:latin typeface="Arial" panose="020B0604020202020204" pitchFamily="34" charset="0"/>
                <a:cs typeface="Arial" panose="020B0604020202020204" pitchFamily="34" charset="0"/>
              </a:rPr>
              <a:t>üzerinde </a:t>
            </a:r>
            <a:r>
              <a:rPr sz="2400" spc="-20" dirty="0">
                <a:latin typeface="Arial" panose="020B0604020202020204" pitchFamily="34" charset="0"/>
                <a:cs typeface="Arial" panose="020B0604020202020204" pitchFamily="34" charset="0"/>
              </a:rPr>
              <a:t>incelenir, </a:t>
            </a:r>
            <a:r>
              <a:rPr sz="2400" spc="-10" dirty="0">
                <a:latin typeface="Arial" panose="020B0604020202020204" pitchFamily="34" charset="0"/>
                <a:cs typeface="Arial" panose="020B0604020202020204" pitchFamily="34" charset="0"/>
              </a:rPr>
              <a:t>başvuru dosyasının </a:t>
            </a:r>
            <a:r>
              <a:rPr sz="2400" dirty="0">
                <a:latin typeface="Arial" panose="020B0604020202020204" pitchFamily="34" charset="0"/>
                <a:cs typeface="Arial" panose="020B0604020202020204" pitchFamily="34" charset="0"/>
              </a:rPr>
              <a:t>bu </a:t>
            </a:r>
            <a:r>
              <a:rPr sz="2400" spc="-20" dirty="0">
                <a:latin typeface="Arial" panose="020B0604020202020204" pitchFamily="34" charset="0"/>
                <a:cs typeface="Arial" panose="020B0604020202020204" pitchFamily="34" charset="0"/>
              </a:rPr>
              <a:t>Yönetmeliğe </a:t>
            </a:r>
            <a:r>
              <a:rPr sz="2400" spc="-10" dirty="0">
                <a:latin typeface="Arial" panose="020B0604020202020204" pitchFamily="34" charset="0"/>
                <a:cs typeface="Arial" panose="020B0604020202020204" pitchFamily="34" charset="0"/>
              </a:rPr>
              <a:t>uygun  </a:t>
            </a:r>
            <a:r>
              <a:rPr sz="2400" spc="-5" dirty="0">
                <a:latin typeface="Arial" panose="020B0604020202020204" pitchFamily="34" charset="0"/>
                <a:cs typeface="Arial" panose="020B0604020202020204" pitchFamily="34" charset="0"/>
              </a:rPr>
              <a:t>olması durumunda Müdürlük </a:t>
            </a:r>
            <a:r>
              <a:rPr sz="2400" dirty="0">
                <a:latin typeface="Arial" panose="020B0604020202020204" pitchFamily="34" charset="0"/>
                <a:cs typeface="Arial" panose="020B0604020202020204" pitchFamily="34" charset="0"/>
              </a:rPr>
              <a:t>elemanları </a:t>
            </a:r>
            <a:r>
              <a:rPr sz="2400" spc="-15" dirty="0">
                <a:latin typeface="Arial" panose="020B0604020202020204" pitchFamily="34" charset="0"/>
                <a:cs typeface="Arial" panose="020B0604020202020204" pitchFamily="34" charset="0"/>
              </a:rPr>
              <a:t>tarafından </a:t>
            </a:r>
            <a:r>
              <a:rPr sz="2400" spc="-10" dirty="0">
                <a:latin typeface="Arial" panose="020B0604020202020204" pitchFamily="34" charset="0"/>
                <a:cs typeface="Arial" panose="020B0604020202020204" pitchFamily="34" charset="0"/>
              </a:rPr>
              <a:t>işyeri 10 </a:t>
            </a:r>
            <a:r>
              <a:rPr sz="2400" dirty="0">
                <a:latin typeface="Arial" panose="020B0604020202020204" pitchFamily="34" charset="0"/>
                <a:cs typeface="Arial" panose="020B0604020202020204" pitchFamily="34" charset="0"/>
              </a:rPr>
              <a:t>iş günü  içinde </a:t>
            </a:r>
            <a:r>
              <a:rPr sz="2400" spc="-5" dirty="0">
                <a:latin typeface="Arial" panose="020B0604020202020204" pitchFamily="34" charset="0"/>
                <a:cs typeface="Arial" panose="020B0604020202020204" pitchFamily="34" charset="0"/>
              </a:rPr>
              <a:t>yerinde incelenerek </a:t>
            </a:r>
            <a:r>
              <a:rPr sz="2400" spc="-20" dirty="0">
                <a:latin typeface="Arial" panose="020B0604020202020204" pitchFamily="34" charset="0"/>
                <a:cs typeface="Arial" panose="020B0604020202020204" pitchFamily="34" charset="0"/>
              </a:rPr>
              <a:t>sonuçlandırılır. </a:t>
            </a:r>
            <a:r>
              <a:rPr sz="2400" spc="-5" dirty="0">
                <a:latin typeface="Arial" panose="020B0604020202020204" pitchFamily="34" charset="0"/>
                <a:cs typeface="Arial" panose="020B0604020202020204" pitchFamily="34" charset="0"/>
              </a:rPr>
              <a:t>İnceleme sonucunda </a:t>
            </a:r>
            <a:r>
              <a:rPr sz="2400" dirty="0">
                <a:latin typeface="Arial" panose="020B0604020202020204" pitchFamily="34" charset="0"/>
                <a:cs typeface="Arial" panose="020B0604020202020204" pitchFamily="34" charset="0"/>
              </a:rPr>
              <a:t>bu  </a:t>
            </a:r>
            <a:r>
              <a:rPr sz="2400" spc="-20" dirty="0">
                <a:latin typeface="Arial" panose="020B0604020202020204" pitchFamily="34" charset="0"/>
                <a:cs typeface="Arial" panose="020B0604020202020204" pitchFamily="34" charset="0"/>
              </a:rPr>
              <a:t>Yönetmelik </a:t>
            </a:r>
            <a:r>
              <a:rPr sz="2400" spc="-5" dirty="0">
                <a:latin typeface="Arial" panose="020B0604020202020204" pitchFamily="34" charset="0"/>
                <a:cs typeface="Arial" panose="020B0604020202020204" pitchFamily="34" charset="0"/>
              </a:rPr>
              <a:t>hükümlerine uygunluğu tespit </a:t>
            </a:r>
            <a:r>
              <a:rPr sz="2400" dirty="0">
                <a:latin typeface="Arial" panose="020B0604020202020204" pitchFamily="34" charset="0"/>
                <a:cs typeface="Arial" panose="020B0604020202020204" pitchFamily="34" charset="0"/>
              </a:rPr>
              <a:t>edilen </a:t>
            </a:r>
            <a:r>
              <a:rPr sz="2400" spc="-10" dirty="0">
                <a:latin typeface="Arial" panose="020B0604020202020204" pitchFamily="34" charset="0"/>
                <a:cs typeface="Arial" panose="020B0604020202020204" pitchFamily="34" charset="0"/>
              </a:rPr>
              <a:t>yerlere </a:t>
            </a:r>
            <a:r>
              <a:rPr sz="2400" spc="-20" dirty="0">
                <a:latin typeface="Arial" panose="020B0604020202020204" pitchFamily="34" charset="0"/>
                <a:cs typeface="Arial" panose="020B0604020202020204" pitchFamily="34" charset="0"/>
              </a:rPr>
              <a:t>Ek-2’deki  </a:t>
            </a:r>
            <a:r>
              <a:rPr sz="2400" dirty="0">
                <a:latin typeface="Arial" panose="020B0604020202020204" pitchFamily="34" charset="0"/>
                <a:cs typeface="Arial" panose="020B0604020202020204" pitchFamily="34" charset="0"/>
              </a:rPr>
              <a:t>izin </a:t>
            </a:r>
            <a:r>
              <a:rPr sz="2400" spc="-5" dirty="0">
                <a:latin typeface="Arial" panose="020B0604020202020204" pitchFamily="34" charset="0"/>
                <a:cs typeface="Arial" panose="020B0604020202020204" pitchFamily="34" charset="0"/>
              </a:rPr>
              <a:t>belgesi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Ek-3’teki </a:t>
            </a:r>
            <a:r>
              <a:rPr sz="2400" dirty="0">
                <a:latin typeface="Arial" panose="020B0604020202020204" pitchFamily="34" charset="0"/>
                <a:cs typeface="Arial" panose="020B0604020202020204" pitchFamily="34" charset="0"/>
              </a:rPr>
              <a:t>mesul müdürlük </a:t>
            </a:r>
            <a:r>
              <a:rPr sz="2400" spc="-5" dirty="0">
                <a:latin typeface="Arial" panose="020B0604020202020204" pitchFamily="34" charset="0"/>
                <a:cs typeface="Arial" panose="020B0604020202020204" pitchFamily="34" charset="0"/>
              </a:rPr>
              <a:t>belgesinden </a:t>
            </a:r>
            <a:r>
              <a:rPr sz="2400" dirty="0">
                <a:latin typeface="Arial" panose="020B0604020202020204" pitchFamily="34" charset="0"/>
                <a:cs typeface="Arial" panose="020B0604020202020204" pitchFamily="34" charset="0"/>
              </a:rPr>
              <a:t>ikişer </a:t>
            </a:r>
            <a:r>
              <a:rPr sz="2400" spc="-5" dirty="0">
                <a:latin typeface="Arial" panose="020B0604020202020204" pitchFamily="34" charset="0"/>
                <a:cs typeface="Arial" panose="020B0604020202020204" pitchFamily="34" charset="0"/>
              </a:rPr>
              <a:t>nüsha  </a:t>
            </a:r>
            <a:r>
              <a:rPr sz="2400" spc="-30" dirty="0">
                <a:latin typeface="Arial" panose="020B0604020202020204" pitchFamily="34" charset="0"/>
                <a:cs typeface="Arial" panose="020B0604020202020204" pitchFamily="34" charset="0"/>
              </a:rPr>
              <a:t>düzenlenir.</a:t>
            </a:r>
            <a:endParaRPr sz="2400" dirty="0">
              <a:latin typeface="Arial" panose="020B0604020202020204" pitchFamily="34" charset="0"/>
              <a:cs typeface="Arial" panose="020B0604020202020204" pitchFamily="34" charset="0"/>
            </a:endParaRPr>
          </a:p>
          <a:p>
            <a:pPr marL="104139" marR="5080" indent="449580" algn="just">
              <a:spcBef>
                <a:spcPts val="5"/>
              </a:spcBef>
            </a:pPr>
            <a:r>
              <a:rPr sz="2400" spc="-5" dirty="0">
                <a:latin typeface="Arial" panose="020B0604020202020204" pitchFamily="34" charset="0"/>
                <a:cs typeface="Arial" panose="020B0604020202020204" pitchFamily="34" charset="0"/>
              </a:rPr>
              <a:t>Düzenlenen </a:t>
            </a:r>
            <a:r>
              <a:rPr sz="2400" dirty="0">
                <a:latin typeface="Arial" panose="020B0604020202020204" pitchFamily="34" charset="0"/>
                <a:cs typeface="Arial" panose="020B0604020202020204" pitchFamily="34" charset="0"/>
              </a:rPr>
              <a:t>bu </a:t>
            </a:r>
            <a:r>
              <a:rPr sz="2400" spc="-5" dirty="0">
                <a:latin typeface="Arial" panose="020B0604020202020204" pitchFamily="34" charset="0"/>
                <a:cs typeface="Arial" panose="020B0604020202020204" pitchFamily="34" charset="0"/>
              </a:rPr>
              <a:t>belgeler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başvuru </a:t>
            </a:r>
            <a:r>
              <a:rPr sz="2400" spc="-10" dirty="0">
                <a:latin typeface="Arial" panose="020B0604020202020204" pitchFamily="34" charset="0"/>
                <a:cs typeface="Arial" panose="020B0604020202020204" pitchFamily="34" charset="0"/>
              </a:rPr>
              <a:t>dosyasının </a:t>
            </a:r>
            <a:r>
              <a:rPr sz="2400" dirty="0">
                <a:latin typeface="Arial" panose="020B0604020202020204" pitchFamily="34" charset="0"/>
                <a:cs typeface="Arial" panose="020B0604020202020204" pitchFamily="34" charset="0"/>
              </a:rPr>
              <a:t>bir örneği  </a:t>
            </a:r>
            <a:r>
              <a:rPr sz="2400" spc="-5" dirty="0">
                <a:latin typeface="Arial" panose="020B0604020202020204" pitchFamily="34" charset="0"/>
                <a:cs typeface="Arial" panose="020B0604020202020204" pitchFamily="34" charset="0"/>
              </a:rPr>
              <a:t>Müdürlükte </a:t>
            </a:r>
            <a:r>
              <a:rPr sz="2400" spc="-25" dirty="0">
                <a:latin typeface="Arial" panose="020B0604020202020204" pitchFamily="34" charset="0"/>
                <a:cs typeface="Arial" panose="020B0604020202020204" pitchFamily="34" charset="0"/>
              </a:rPr>
              <a:t>saklanır, </a:t>
            </a:r>
            <a:r>
              <a:rPr sz="2400" spc="-10" dirty="0">
                <a:latin typeface="Arial" panose="020B0604020202020204" pitchFamily="34" charset="0"/>
                <a:cs typeface="Arial" panose="020B0604020202020204" pitchFamily="34" charset="0"/>
              </a:rPr>
              <a:t>diğer </a:t>
            </a:r>
            <a:r>
              <a:rPr sz="2400" spc="-5" dirty="0">
                <a:latin typeface="Arial" panose="020B0604020202020204" pitchFamily="34" charset="0"/>
                <a:cs typeface="Arial" panose="020B0604020202020204" pitchFamily="34" charset="0"/>
              </a:rPr>
              <a:t>nüshaları </a:t>
            </a:r>
            <a:r>
              <a:rPr sz="2400" dirty="0">
                <a:latin typeface="Arial" panose="020B0604020202020204" pitchFamily="34" charset="0"/>
                <a:cs typeface="Arial" panose="020B0604020202020204" pitchFamily="34" charset="0"/>
              </a:rPr>
              <a:t>mesûl </a:t>
            </a:r>
            <a:r>
              <a:rPr sz="2400" spc="-10" dirty="0">
                <a:latin typeface="Arial" panose="020B0604020202020204" pitchFamily="34" charset="0"/>
                <a:cs typeface="Arial" panose="020B0604020202020204" pitchFamily="34" charset="0"/>
              </a:rPr>
              <a:t>müdüre imza karşılığında  </a:t>
            </a:r>
            <a:r>
              <a:rPr sz="2400" spc="-5" dirty="0">
                <a:latin typeface="Arial" panose="020B0604020202020204" pitchFamily="34" charset="0"/>
                <a:cs typeface="Arial" panose="020B0604020202020204" pitchFamily="34" charset="0"/>
              </a:rPr>
              <a:t>verilir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işyerinin </a:t>
            </a:r>
            <a:r>
              <a:rPr sz="2400" spc="-5" dirty="0">
                <a:latin typeface="Arial" panose="020B0604020202020204" pitchFamily="34" charset="0"/>
                <a:cs typeface="Arial" panose="020B0604020202020204" pitchFamily="34" charset="0"/>
              </a:rPr>
              <a:t>görünen </a:t>
            </a:r>
            <a:r>
              <a:rPr sz="2400" dirty="0">
                <a:latin typeface="Arial" panose="020B0604020202020204" pitchFamily="34" charset="0"/>
                <a:cs typeface="Arial" panose="020B0604020202020204" pitchFamily="34" charset="0"/>
              </a:rPr>
              <a:t>bir </a:t>
            </a:r>
            <a:r>
              <a:rPr sz="2400" spc="-10" dirty="0">
                <a:latin typeface="Arial" panose="020B0604020202020204" pitchFamily="34" charset="0"/>
                <a:cs typeface="Arial" panose="020B0604020202020204" pitchFamily="34" charset="0"/>
              </a:rPr>
              <a:t>yerine </a:t>
            </a:r>
            <a:r>
              <a:rPr sz="2400" spc="-35" dirty="0">
                <a:latin typeface="Arial" panose="020B0604020202020204" pitchFamily="34" charset="0"/>
                <a:cs typeface="Arial" panose="020B0604020202020204" pitchFamily="34" charset="0"/>
              </a:rPr>
              <a:t>asılır. </a:t>
            </a:r>
            <a:r>
              <a:rPr sz="2400" spc="-5" dirty="0">
                <a:latin typeface="Arial" panose="020B0604020202020204" pitchFamily="34" charset="0"/>
                <a:cs typeface="Arial" panose="020B0604020202020204" pitchFamily="34" charset="0"/>
              </a:rPr>
              <a:t>İzin verilen firma </a:t>
            </a:r>
            <a:r>
              <a:rPr sz="2400" dirty="0">
                <a:latin typeface="Arial" panose="020B0604020202020204" pitchFamily="34" charset="0"/>
                <a:cs typeface="Arial" panose="020B0604020202020204" pitchFamily="34" charset="0"/>
              </a:rPr>
              <a:t>adı,  </a:t>
            </a:r>
            <a:r>
              <a:rPr sz="2400" spc="-10" dirty="0">
                <a:latin typeface="Arial" panose="020B0604020202020204" pitchFamily="34" charset="0"/>
                <a:cs typeface="Arial" panose="020B0604020202020204" pitchFamily="34" charset="0"/>
              </a:rPr>
              <a:t>adresi </a:t>
            </a:r>
            <a:r>
              <a:rPr sz="2400" spc="-15"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iletişim bilgileri </a:t>
            </a:r>
            <a:r>
              <a:rPr sz="2400" spc="-5" dirty="0">
                <a:latin typeface="Arial" panose="020B0604020202020204" pitchFamily="34" charset="0"/>
                <a:cs typeface="Arial" panose="020B0604020202020204" pitchFamily="34" charset="0"/>
              </a:rPr>
              <a:t>yazılı </a:t>
            </a:r>
            <a:r>
              <a:rPr sz="2400" spc="-10" dirty="0">
                <a:latin typeface="Arial" panose="020B0604020202020204" pitchFamily="34" charset="0"/>
                <a:cs typeface="Arial" panose="020B0604020202020204" pitchFamily="34" charset="0"/>
              </a:rPr>
              <a:t>olarak </a:t>
            </a:r>
            <a:r>
              <a:rPr sz="2400" spc="-10" dirty="0">
                <a:solidFill>
                  <a:srgbClr val="FF0000"/>
                </a:solidFill>
                <a:latin typeface="Arial" panose="020B0604020202020204" pitchFamily="34" charset="0"/>
                <a:cs typeface="Arial" panose="020B0604020202020204" pitchFamily="34" charset="0"/>
              </a:rPr>
              <a:t>Bakanlığa</a:t>
            </a:r>
            <a:r>
              <a:rPr sz="2400" spc="-10" dirty="0">
                <a:solidFill>
                  <a:srgbClr val="00AF50"/>
                </a:solidFill>
                <a:latin typeface="Arial" panose="020B0604020202020204" pitchFamily="34" charset="0"/>
                <a:cs typeface="Arial" panose="020B0604020202020204" pitchFamily="34" charset="0"/>
              </a:rPr>
              <a:t>(Kuruma)</a:t>
            </a:r>
            <a:r>
              <a:rPr sz="2400" spc="415" dirty="0">
                <a:solidFill>
                  <a:srgbClr val="00AF50"/>
                </a:solidFill>
                <a:latin typeface="Arial" panose="020B0604020202020204" pitchFamily="34" charset="0"/>
                <a:cs typeface="Arial" panose="020B0604020202020204" pitchFamily="34" charset="0"/>
              </a:rPr>
              <a:t> </a:t>
            </a:r>
            <a:r>
              <a:rPr sz="2400" spc="-25" dirty="0">
                <a:latin typeface="Arial" panose="020B0604020202020204" pitchFamily="34" charset="0"/>
                <a:cs typeface="Arial" panose="020B0604020202020204" pitchFamily="34" charset="0"/>
              </a:rPr>
              <a:t>bildirilir.</a:t>
            </a:r>
            <a:endParaRPr sz="2400" dirty="0">
              <a:latin typeface="Arial" panose="020B0604020202020204" pitchFamily="34" charset="0"/>
              <a:cs typeface="Arial" panose="020B0604020202020204" pitchFamily="34" charset="0"/>
            </a:endParaRPr>
          </a:p>
          <a:p>
            <a:pPr marL="104139" marR="6350" indent="449580" algn="just">
              <a:spcBef>
                <a:spcPts val="5"/>
              </a:spcBef>
            </a:pPr>
            <a:r>
              <a:rPr sz="2400" dirty="0">
                <a:latin typeface="Arial" panose="020B0604020202020204" pitchFamily="34" charset="0"/>
                <a:cs typeface="Arial" panose="020B0604020202020204" pitchFamily="34" charset="0"/>
              </a:rPr>
              <a:t>Bu </a:t>
            </a:r>
            <a:r>
              <a:rPr sz="2400" spc="-20" dirty="0">
                <a:latin typeface="Arial" panose="020B0604020202020204" pitchFamily="34" charset="0"/>
                <a:cs typeface="Arial" panose="020B0604020202020204" pitchFamily="34" charset="0"/>
              </a:rPr>
              <a:t>Yönetmelik </a:t>
            </a:r>
            <a:r>
              <a:rPr sz="2400" spc="-10" dirty="0">
                <a:latin typeface="Arial" panose="020B0604020202020204" pitchFamily="34" charset="0"/>
                <a:cs typeface="Arial" panose="020B0604020202020204" pitchFamily="34" charset="0"/>
              </a:rPr>
              <a:t>kapsamındaki mevcut </a:t>
            </a:r>
            <a:r>
              <a:rPr sz="2400" dirty="0">
                <a:latin typeface="Arial" panose="020B0604020202020204" pitchFamily="34" charset="0"/>
                <a:cs typeface="Arial" panose="020B0604020202020204" pitchFamily="34" charset="0"/>
              </a:rPr>
              <a:t>bir </a:t>
            </a:r>
            <a:r>
              <a:rPr sz="2400" spc="-10" dirty="0">
                <a:latin typeface="Arial" panose="020B0604020202020204" pitchFamily="34" charset="0"/>
                <a:cs typeface="Arial" panose="020B0604020202020204" pitchFamily="34" charset="0"/>
              </a:rPr>
              <a:t>işyerine </a:t>
            </a:r>
            <a:r>
              <a:rPr sz="2400" dirty="0">
                <a:latin typeface="Arial" panose="020B0604020202020204" pitchFamily="34" charset="0"/>
                <a:cs typeface="Arial" panose="020B0604020202020204" pitchFamily="34" charset="0"/>
              </a:rPr>
              <a:t>ait </a:t>
            </a:r>
            <a:r>
              <a:rPr sz="2400" spc="-5" dirty="0">
                <a:latin typeface="Arial" panose="020B0604020202020204" pitchFamily="34" charset="0"/>
                <a:cs typeface="Arial" panose="020B0604020202020204" pitchFamily="34" charset="0"/>
              </a:rPr>
              <a:t>şube  niteliğinde ikinci </a:t>
            </a:r>
            <a:r>
              <a:rPr sz="2400" dirty="0">
                <a:latin typeface="Arial" panose="020B0604020202020204" pitchFamily="34" charset="0"/>
                <a:cs typeface="Arial" panose="020B0604020202020204" pitchFamily="34" charset="0"/>
              </a:rPr>
              <a:t>bir </a:t>
            </a:r>
            <a:r>
              <a:rPr sz="2400" spc="-10" dirty="0">
                <a:latin typeface="Arial" panose="020B0604020202020204" pitchFamily="34" charset="0"/>
                <a:cs typeface="Arial" panose="020B0604020202020204" pitchFamily="34" charset="0"/>
              </a:rPr>
              <a:t>yer </a:t>
            </a:r>
            <a:r>
              <a:rPr sz="2400" dirty="0">
                <a:latin typeface="Arial" panose="020B0604020202020204" pitchFamily="34" charset="0"/>
                <a:cs typeface="Arial" panose="020B0604020202020204" pitchFamily="34" charset="0"/>
              </a:rPr>
              <a:t>açılmak </a:t>
            </a:r>
            <a:r>
              <a:rPr sz="2400" spc="-10" dirty="0">
                <a:latin typeface="Arial" panose="020B0604020202020204" pitchFamily="34" charset="0"/>
                <a:cs typeface="Arial" panose="020B0604020202020204" pitchFamily="34" charset="0"/>
              </a:rPr>
              <a:t>istenmesi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faaliyet </a:t>
            </a:r>
            <a:r>
              <a:rPr sz="2400" spc="-15" dirty="0">
                <a:latin typeface="Arial" panose="020B0604020202020204" pitchFamily="34" charset="0"/>
                <a:cs typeface="Arial" panose="020B0604020202020204" pitchFamily="34" charset="0"/>
              </a:rPr>
              <a:t>gösterdiği  </a:t>
            </a:r>
            <a:r>
              <a:rPr sz="2400" spc="-5" dirty="0">
                <a:latin typeface="Arial" panose="020B0604020202020204" pitchFamily="34" charset="0"/>
                <a:cs typeface="Arial" panose="020B0604020202020204" pitchFamily="34" charset="0"/>
              </a:rPr>
              <a:t>adresin </a:t>
            </a:r>
            <a:r>
              <a:rPr sz="2400" dirty="0">
                <a:latin typeface="Arial" panose="020B0604020202020204" pitchFamily="34" charset="0"/>
                <a:cs typeface="Arial" panose="020B0604020202020204" pitchFamily="34" charset="0"/>
              </a:rPr>
              <a:t>değişmesi </a:t>
            </a:r>
            <a:r>
              <a:rPr sz="2400" spc="-5" dirty="0">
                <a:latin typeface="Arial" panose="020B0604020202020204" pitchFamily="34" charset="0"/>
                <a:cs typeface="Arial" panose="020B0604020202020204" pitchFamily="34" charset="0"/>
              </a:rPr>
              <a:t>durumunda, </a:t>
            </a:r>
            <a:r>
              <a:rPr sz="2400" dirty="0">
                <a:latin typeface="Arial" panose="020B0604020202020204" pitchFamily="34" charset="0"/>
                <a:cs typeface="Arial" panose="020B0604020202020204" pitchFamily="34" charset="0"/>
              </a:rPr>
              <a:t>6 ncı </a:t>
            </a:r>
            <a:r>
              <a:rPr sz="2400" spc="-5" dirty="0">
                <a:latin typeface="Arial" panose="020B0604020202020204" pitchFamily="34" charset="0"/>
                <a:cs typeface="Arial" panose="020B0604020202020204" pitchFamily="34" charset="0"/>
              </a:rPr>
              <a:t>maddede </a:t>
            </a:r>
            <a:r>
              <a:rPr sz="2400" dirty="0">
                <a:latin typeface="Arial" panose="020B0604020202020204" pitchFamily="34" charset="0"/>
                <a:cs typeface="Arial" panose="020B0604020202020204" pitchFamily="34" charset="0"/>
              </a:rPr>
              <a:t>belirtilen </a:t>
            </a:r>
            <a:r>
              <a:rPr sz="2400" spc="-10" dirty="0">
                <a:latin typeface="Arial" panose="020B0604020202020204" pitchFamily="34" charset="0"/>
                <a:cs typeface="Arial" panose="020B0604020202020204" pitchFamily="34" charset="0"/>
              </a:rPr>
              <a:t>evraklar </a:t>
            </a:r>
            <a:r>
              <a:rPr sz="2400" spc="-5" dirty="0">
                <a:latin typeface="Arial" panose="020B0604020202020204" pitchFamily="34" charset="0"/>
                <a:cs typeface="Arial" panose="020B0604020202020204" pitchFamily="34" charset="0"/>
              </a:rPr>
              <a:t>ile  </a:t>
            </a:r>
            <a:r>
              <a:rPr sz="2400" spc="-10" dirty="0">
                <a:latin typeface="Arial" panose="020B0604020202020204" pitchFamily="34" charset="0"/>
                <a:cs typeface="Arial" panose="020B0604020202020204" pitchFamily="34" charset="0"/>
              </a:rPr>
              <a:t>başvuru aynen</a:t>
            </a:r>
            <a:r>
              <a:rPr sz="2400" dirty="0">
                <a:latin typeface="Arial" panose="020B0604020202020204" pitchFamily="34" charset="0"/>
                <a:cs typeface="Arial" panose="020B0604020202020204" pitchFamily="34" charset="0"/>
              </a:rPr>
              <a:t> </a:t>
            </a:r>
            <a:r>
              <a:rPr sz="2400" spc="-30" dirty="0">
                <a:latin typeface="Arial" panose="020B0604020202020204" pitchFamily="34" charset="0"/>
                <a:cs typeface="Arial" panose="020B0604020202020204" pitchFamily="34" charset="0"/>
              </a:rPr>
              <a:t>tekrarlanır.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4374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65265" y="572160"/>
            <a:ext cx="11454939" cy="4908395"/>
          </a:xfrm>
          <a:prstGeom prst="rect">
            <a:avLst/>
          </a:prstGeom>
        </p:spPr>
        <p:txBody>
          <a:bodyPr vert="horz" wrap="square" lIns="0" tIns="85725" rIns="0" bIns="0" rtlCol="0">
            <a:spAutoFit/>
          </a:bodyPr>
          <a:lstStyle/>
          <a:p>
            <a:pPr marL="357505" algn="ctr">
              <a:spcBef>
                <a:spcPts val="675"/>
              </a:spcBef>
            </a:pPr>
            <a:r>
              <a:rPr sz="2400" b="1" dirty="0">
                <a:solidFill>
                  <a:srgbClr val="003333"/>
                </a:solidFill>
                <a:latin typeface="Arial" panose="020B0604020202020204" pitchFamily="34" charset="0"/>
                <a:cs typeface="Arial" panose="020B0604020202020204" pitchFamily="34" charset="0"/>
              </a:rPr>
              <a:t>ÜÇÜNCÜ</a:t>
            </a:r>
            <a:r>
              <a:rPr sz="2400" b="1" spc="-40" dirty="0">
                <a:solidFill>
                  <a:srgbClr val="003333"/>
                </a:solidFill>
                <a:latin typeface="Arial" panose="020B0604020202020204" pitchFamily="34" charset="0"/>
                <a:cs typeface="Arial" panose="020B0604020202020204" pitchFamily="34" charset="0"/>
              </a:rPr>
              <a:t> </a:t>
            </a:r>
            <a:r>
              <a:rPr sz="2400" b="1" spc="-10" dirty="0">
                <a:solidFill>
                  <a:srgbClr val="003333"/>
                </a:solidFill>
                <a:latin typeface="Arial" panose="020B0604020202020204" pitchFamily="34" charset="0"/>
                <a:cs typeface="Arial" panose="020B0604020202020204" pitchFamily="34" charset="0"/>
              </a:rPr>
              <a:t>BÖLÜM</a:t>
            </a:r>
            <a:endParaRPr sz="2400" dirty="0">
              <a:latin typeface="Arial" panose="020B0604020202020204" pitchFamily="34" charset="0"/>
              <a:cs typeface="Arial" panose="020B0604020202020204" pitchFamily="34" charset="0"/>
            </a:endParaRPr>
          </a:p>
          <a:p>
            <a:pPr marL="360680" algn="ctr">
              <a:spcBef>
                <a:spcPts val="575"/>
              </a:spcBef>
            </a:pPr>
            <a:r>
              <a:rPr sz="2400" b="1" spc="-10" dirty="0">
                <a:solidFill>
                  <a:srgbClr val="003333"/>
                </a:solidFill>
                <a:latin typeface="Arial" panose="020B0604020202020204" pitchFamily="34" charset="0"/>
                <a:cs typeface="Arial" panose="020B0604020202020204" pitchFamily="34" charset="0"/>
              </a:rPr>
              <a:t>Personel ve </a:t>
            </a:r>
            <a:r>
              <a:rPr sz="2400" b="1" dirty="0">
                <a:solidFill>
                  <a:srgbClr val="003333"/>
                </a:solidFill>
                <a:latin typeface="Arial" panose="020B0604020202020204" pitchFamily="34" charset="0"/>
                <a:cs typeface="Arial" panose="020B0604020202020204" pitchFamily="34" charset="0"/>
              </a:rPr>
              <a:t>Fiziki </a:t>
            </a:r>
            <a:r>
              <a:rPr sz="2400" b="1" spc="-10" dirty="0">
                <a:solidFill>
                  <a:srgbClr val="003333"/>
                </a:solidFill>
                <a:latin typeface="Arial" panose="020B0604020202020204" pitchFamily="34" charset="0"/>
                <a:cs typeface="Arial" panose="020B0604020202020204" pitchFamily="34" charset="0"/>
              </a:rPr>
              <a:t>Altyapı</a:t>
            </a:r>
            <a:r>
              <a:rPr sz="2400" b="1" spc="-35" dirty="0">
                <a:solidFill>
                  <a:srgbClr val="003333"/>
                </a:solidFill>
                <a:latin typeface="Arial" panose="020B0604020202020204" pitchFamily="34" charset="0"/>
                <a:cs typeface="Arial" panose="020B0604020202020204" pitchFamily="34" charset="0"/>
              </a:rPr>
              <a:t> </a:t>
            </a:r>
            <a:r>
              <a:rPr sz="2400" b="1" spc="-5" dirty="0">
                <a:solidFill>
                  <a:srgbClr val="003333"/>
                </a:solidFill>
                <a:latin typeface="Arial" panose="020B0604020202020204" pitchFamily="34" charset="0"/>
                <a:cs typeface="Arial" panose="020B0604020202020204" pitchFamily="34" charset="0"/>
              </a:rPr>
              <a:t>Standartları</a:t>
            </a:r>
            <a:endParaRPr sz="2400" dirty="0">
              <a:latin typeface="Arial" panose="020B0604020202020204" pitchFamily="34" charset="0"/>
              <a:cs typeface="Arial" panose="020B0604020202020204" pitchFamily="34" charset="0"/>
            </a:endParaRPr>
          </a:p>
          <a:p>
            <a:pPr>
              <a:spcBef>
                <a:spcPts val="50"/>
              </a:spcBef>
            </a:pPr>
            <a:endParaRPr sz="1950" dirty="0">
              <a:latin typeface="Arial" panose="020B0604020202020204" pitchFamily="34" charset="0"/>
              <a:cs typeface="Arial" panose="020B0604020202020204" pitchFamily="34" charset="0"/>
            </a:endParaRPr>
          </a:p>
          <a:p>
            <a:pPr marL="462280" algn="just"/>
            <a:r>
              <a:rPr sz="2400" b="1" spc="-5" dirty="0">
                <a:latin typeface="Arial" panose="020B0604020202020204" pitchFamily="34" charset="0"/>
                <a:cs typeface="Arial" panose="020B0604020202020204" pitchFamily="34" charset="0"/>
              </a:rPr>
              <a:t>Mesûl</a:t>
            </a:r>
            <a:r>
              <a:rPr sz="2400" b="1" spc="-15" dirty="0">
                <a:latin typeface="Arial" panose="020B0604020202020204" pitchFamily="34" charset="0"/>
                <a:cs typeface="Arial" panose="020B0604020202020204" pitchFamily="34" charset="0"/>
              </a:rPr>
              <a:t> </a:t>
            </a:r>
            <a:r>
              <a:rPr sz="2400" b="1" spc="-10" dirty="0">
                <a:latin typeface="Arial" panose="020B0604020202020204" pitchFamily="34" charset="0"/>
                <a:cs typeface="Arial" panose="020B0604020202020204" pitchFamily="34" charset="0"/>
              </a:rPr>
              <a:t>müdür</a:t>
            </a:r>
            <a:endParaRPr sz="2400" dirty="0">
              <a:latin typeface="Arial" panose="020B0604020202020204" pitchFamily="34" charset="0"/>
              <a:cs typeface="Arial" panose="020B0604020202020204" pitchFamily="34" charset="0"/>
            </a:endParaRPr>
          </a:p>
          <a:p>
            <a:pPr marL="12700" marR="5080" indent="449580" algn="just">
              <a:tabLst>
                <a:tab pos="2289175" algn="l"/>
                <a:tab pos="4403725" algn="l"/>
              </a:tabLst>
            </a:pPr>
            <a:r>
              <a:rPr sz="2400" b="1" spc="-5" dirty="0">
                <a:latin typeface="Arial" panose="020B0604020202020204" pitchFamily="34" charset="0"/>
                <a:cs typeface="Arial" panose="020B0604020202020204" pitchFamily="34" charset="0"/>
              </a:rPr>
              <a:t>Madde 8- </a:t>
            </a:r>
            <a:r>
              <a:rPr sz="2400" spc="-15" dirty="0">
                <a:latin typeface="Arial" panose="020B0604020202020204" pitchFamily="34" charset="0"/>
                <a:cs typeface="Arial" panose="020B0604020202020204" pitchFamily="34" charset="0"/>
              </a:rPr>
              <a:t>İşyeri </a:t>
            </a:r>
            <a:r>
              <a:rPr sz="2400" spc="-20" dirty="0">
                <a:latin typeface="Arial" panose="020B0604020202020204" pitchFamily="34" charset="0"/>
                <a:cs typeface="Arial" panose="020B0604020202020204" pitchFamily="34" charset="0"/>
              </a:rPr>
              <a:t>faaliyette </a:t>
            </a:r>
            <a:r>
              <a:rPr sz="2400" spc="-5" dirty="0">
                <a:latin typeface="Arial" panose="020B0604020202020204" pitchFamily="34" charset="0"/>
                <a:cs typeface="Arial" panose="020B0604020202020204" pitchFamily="34" charset="0"/>
              </a:rPr>
              <a:t>olduğu </a:t>
            </a:r>
            <a:r>
              <a:rPr sz="2400" spc="-10" dirty="0">
                <a:solidFill>
                  <a:srgbClr val="FF0000"/>
                </a:solidFill>
                <a:latin typeface="Arial" panose="020B0604020202020204" pitchFamily="34" charset="0"/>
                <a:cs typeface="Arial" panose="020B0604020202020204" pitchFamily="34" charset="0"/>
              </a:rPr>
              <a:t>sürelerde </a:t>
            </a:r>
            <a:r>
              <a:rPr sz="2400" spc="-10" dirty="0">
                <a:solidFill>
                  <a:srgbClr val="00AF50"/>
                </a:solidFill>
                <a:latin typeface="Arial" panose="020B0604020202020204" pitchFamily="34" charset="0"/>
                <a:cs typeface="Arial" panose="020B0604020202020204" pitchFamily="34" charset="0"/>
              </a:rPr>
              <a:t>(sürece) </a:t>
            </a:r>
            <a:r>
              <a:rPr sz="2400" spc="-10" dirty="0">
                <a:latin typeface="Arial" panose="020B0604020202020204" pitchFamily="34" charset="0"/>
                <a:cs typeface="Arial" panose="020B0604020202020204" pitchFamily="34" charset="0"/>
              </a:rPr>
              <a:t>bir  </a:t>
            </a:r>
            <a:r>
              <a:rPr sz="2400" dirty="0">
                <a:latin typeface="Arial" panose="020B0604020202020204" pitchFamily="34" charset="0"/>
                <a:cs typeface="Arial" panose="020B0604020202020204" pitchFamily="34" charset="0"/>
              </a:rPr>
              <a:t>mesûl müdür </a:t>
            </a:r>
            <a:r>
              <a:rPr sz="2400" spc="-5" dirty="0">
                <a:latin typeface="Arial" panose="020B0604020202020204" pitchFamily="34" charset="0"/>
                <a:cs typeface="Arial" panose="020B0604020202020204" pitchFamily="34" charset="0"/>
              </a:rPr>
              <a:t>bulunması </a:t>
            </a:r>
            <a:r>
              <a:rPr sz="2400" spc="-30" dirty="0">
                <a:latin typeface="Arial" panose="020B0604020202020204" pitchFamily="34" charset="0"/>
                <a:cs typeface="Arial" panose="020B0604020202020204" pitchFamily="34" charset="0"/>
              </a:rPr>
              <a:t>zorunludur. </a:t>
            </a:r>
            <a:r>
              <a:rPr sz="2400" dirty="0">
                <a:latin typeface="Arial" panose="020B0604020202020204" pitchFamily="34" charset="0"/>
                <a:cs typeface="Arial" panose="020B0604020202020204" pitchFamily="34" charset="0"/>
              </a:rPr>
              <a:t>Mesûl müdür </a:t>
            </a:r>
            <a:r>
              <a:rPr sz="2400" spc="-5" dirty="0">
                <a:latin typeface="Arial" panose="020B0604020202020204" pitchFamily="34" charset="0"/>
                <a:cs typeface="Arial" panose="020B0604020202020204" pitchFamily="34" charset="0"/>
              </a:rPr>
              <a:t>sadece bir  </a:t>
            </a:r>
            <a:r>
              <a:rPr sz="2400" spc="-10" dirty="0">
                <a:latin typeface="Arial" panose="020B0604020202020204" pitchFamily="34" charset="0"/>
                <a:cs typeface="Arial" panose="020B0604020202020204" pitchFamily="34" charset="0"/>
              </a:rPr>
              <a:t>işyerinde </a:t>
            </a:r>
            <a:r>
              <a:rPr sz="2400" dirty="0">
                <a:latin typeface="Arial" panose="020B0604020202020204" pitchFamily="34" charset="0"/>
                <a:cs typeface="Arial" panose="020B0604020202020204" pitchFamily="34" charset="0"/>
              </a:rPr>
              <a:t>mesûl müdürlük </a:t>
            </a:r>
            <a:r>
              <a:rPr sz="2400" spc="-15" dirty="0">
                <a:latin typeface="Arial" panose="020B0604020202020204" pitchFamily="34" charset="0"/>
                <a:cs typeface="Arial" panose="020B0604020202020204" pitchFamily="34" charset="0"/>
              </a:rPr>
              <a:t>görevini </a:t>
            </a:r>
            <a:r>
              <a:rPr sz="2400" spc="-25" dirty="0">
                <a:latin typeface="Arial" panose="020B0604020202020204" pitchFamily="34" charset="0"/>
                <a:cs typeface="Arial" panose="020B0604020202020204" pitchFamily="34" charset="0"/>
              </a:rPr>
              <a:t>üstlenebilir. </a:t>
            </a:r>
            <a:r>
              <a:rPr sz="2400" spc="-5" dirty="0">
                <a:latin typeface="Arial" panose="020B0604020202020204" pitchFamily="34" charset="0"/>
                <a:cs typeface="Arial" panose="020B0604020202020204" pitchFamily="34" charset="0"/>
              </a:rPr>
              <a:t>Mesûl  </a:t>
            </a:r>
            <a:r>
              <a:rPr sz="2400" dirty="0">
                <a:latin typeface="Arial" panose="020B0604020202020204" pitchFamily="34" charset="0"/>
                <a:cs typeface="Arial" panose="020B0604020202020204" pitchFamily="34" charset="0"/>
              </a:rPr>
              <a:t>müdürlük </a:t>
            </a:r>
            <a:r>
              <a:rPr sz="2400" spc="-10" dirty="0">
                <a:latin typeface="Arial" panose="020B0604020202020204" pitchFamily="34" charset="0"/>
                <a:cs typeface="Arial" panose="020B0604020202020204" pitchFamily="34" charset="0"/>
              </a:rPr>
              <a:t>için </a:t>
            </a:r>
            <a:r>
              <a:rPr sz="2400" dirty="0">
                <a:latin typeface="Arial" panose="020B0604020202020204" pitchFamily="34" charset="0"/>
                <a:cs typeface="Arial" panose="020B0604020202020204" pitchFamily="34" charset="0"/>
              </a:rPr>
              <a:t>Hekim, </a:t>
            </a:r>
            <a:r>
              <a:rPr sz="2400" spc="-20" dirty="0">
                <a:latin typeface="Arial" panose="020B0604020202020204" pitchFamily="34" charset="0"/>
                <a:cs typeface="Arial" panose="020B0604020202020204" pitchFamily="34" charset="0"/>
              </a:rPr>
              <a:t>Veteriner </a:t>
            </a:r>
            <a:r>
              <a:rPr sz="2400" spc="-5" dirty="0">
                <a:latin typeface="Arial" panose="020B0604020202020204" pitchFamily="34" charset="0"/>
                <a:cs typeface="Arial" panose="020B0604020202020204" pitchFamily="34" charset="0"/>
              </a:rPr>
              <a:t>Hekim, </a:t>
            </a:r>
            <a:r>
              <a:rPr sz="2400" spc="-15" dirty="0">
                <a:latin typeface="Arial" panose="020B0604020202020204" pitchFamily="34" charset="0"/>
                <a:cs typeface="Arial" panose="020B0604020202020204" pitchFamily="34" charset="0"/>
              </a:rPr>
              <a:t>Eczacı, </a:t>
            </a:r>
            <a:r>
              <a:rPr sz="2400" spc="-35" dirty="0">
                <a:solidFill>
                  <a:srgbClr val="FF0000"/>
                </a:solidFill>
                <a:latin typeface="Arial" panose="020B0604020202020204" pitchFamily="34" charset="0"/>
                <a:cs typeface="Arial" panose="020B0604020202020204" pitchFamily="34" charset="0"/>
              </a:rPr>
              <a:t>Tıbbi </a:t>
            </a:r>
            <a:r>
              <a:rPr sz="2400" spc="-30" dirty="0">
                <a:solidFill>
                  <a:srgbClr val="FF0000"/>
                </a:solidFill>
                <a:latin typeface="Arial" panose="020B0604020202020204" pitchFamily="34" charset="0"/>
                <a:cs typeface="Arial" panose="020B0604020202020204" pitchFamily="34" charset="0"/>
              </a:rPr>
              <a:t>Teknolog  </a:t>
            </a:r>
            <a:r>
              <a:rPr sz="2400" spc="-5" dirty="0">
                <a:solidFill>
                  <a:srgbClr val="00AF50"/>
                </a:solidFill>
                <a:latin typeface="Arial" panose="020B0604020202020204" pitchFamily="34" charset="0"/>
                <a:cs typeface="Arial" panose="020B0604020202020204" pitchFamily="34" charset="0"/>
              </a:rPr>
              <a:t>(</a:t>
            </a:r>
            <a:r>
              <a:rPr sz="2400" spc="-5" dirty="0" err="1">
                <a:solidFill>
                  <a:srgbClr val="00AF50"/>
                </a:solidFill>
                <a:latin typeface="Arial" panose="020B0604020202020204" pitchFamily="34" charset="0"/>
                <a:cs typeface="Arial" panose="020B0604020202020204" pitchFamily="34" charset="0"/>
              </a:rPr>
              <a:t>Ki</a:t>
            </a:r>
            <a:r>
              <a:rPr sz="2400" spc="-50" dirty="0" err="1">
                <a:solidFill>
                  <a:srgbClr val="00AF50"/>
                </a:solidFill>
                <a:latin typeface="Arial" panose="020B0604020202020204" pitchFamily="34" charset="0"/>
                <a:cs typeface="Arial" panose="020B0604020202020204" pitchFamily="34" charset="0"/>
              </a:rPr>
              <a:t>m</a:t>
            </a:r>
            <a:r>
              <a:rPr sz="2400" spc="-45" dirty="0" err="1">
                <a:solidFill>
                  <a:srgbClr val="00AF50"/>
                </a:solidFill>
                <a:latin typeface="Arial" panose="020B0604020202020204" pitchFamily="34" charset="0"/>
                <a:cs typeface="Arial" panose="020B0604020202020204" pitchFamily="34" charset="0"/>
              </a:rPr>
              <a:t>y</a:t>
            </a:r>
            <a:r>
              <a:rPr sz="2400" dirty="0" err="1">
                <a:solidFill>
                  <a:srgbClr val="00AF50"/>
                </a:solidFill>
                <a:latin typeface="Arial" panose="020B0604020202020204" pitchFamily="34" charset="0"/>
                <a:cs typeface="Arial" panose="020B0604020202020204" pitchFamily="34" charset="0"/>
              </a:rPr>
              <a:t>a</a:t>
            </a:r>
            <a:r>
              <a:rPr sz="2400" spc="-30" dirty="0" err="1">
                <a:solidFill>
                  <a:srgbClr val="00AF50"/>
                </a:solidFill>
                <a:latin typeface="Arial" panose="020B0604020202020204" pitchFamily="34" charset="0"/>
                <a:cs typeface="Arial" panose="020B0604020202020204" pitchFamily="34" charset="0"/>
              </a:rPr>
              <a:t>g</a:t>
            </a:r>
            <a:r>
              <a:rPr sz="2400" dirty="0" err="1">
                <a:solidFill>
                  <a:srgbClr val="00AF50"/>
                </a:solidFill>
                <a:latin typeface="Arial" panose="020B0604020202020204" pitchFamily="34" charset="0"/>
                <a:cs typeface="Arial" panose="020B0604020202020204" pitchFamily="34" charset="0"/>
              </a:rPr>
              <a:t>er</a:t>
            </a:r>
            <a:r>
              <a:rPr sz="2400" spc="15" dirty="0">
                <a:solidFill>
                  <a:srgbClr val="00AF50"/>
                </a:solidFill>
                <a:latin typeface="Arial" panose="020B0604020202020204" pitchFamily="34" charset="0"/>
                <a:cs typeface="Arial" panose="020B0604020202020204" pitchFamily="34" charset="0"/>
              </a:rPr>
              <a:t>)</a:t>
            </a:r>
            <a:r>
              <a:rPr sz="2400" dirty="0">
                <a:solidFill>
                  <a:srgbClr val="FF0000"/>
                </a:solidFill>
                <a:latin typeface="Arial" panose="020B0604020202020204" pitchFamily="34" charset="0"/>
                <a:cs typeface="Arial" panose="020B0604020202020204" pitchFamily="34" charset="0"/>
              </a:rPr>
              <a:t>, </a:t>
            </a:r>
            <a:r>
              <a:rPr sz="2400" dirty="0" err="1">
                <a:solidFill>
                  <a:srgbClr val="00AF50"/>
                </a:solidFill>
                <a:latin typeface="Arial" panose="020B0604020202020204" pitchFamily="34" charset="0"/>
                <a:cs typeface="Arial" panose="020B0604020202020204" pitchFamily="34" charset="0"/>
              </a:rPr>
              <a:t>Mühendis</a:t>
            </a:r>
            <a:r>
              <a:rPr sz="2400" dirty="0">
                <a:solidFill>
                  <a:srgbClr val="00AF50"/>
                </a:solidFill>
                <a:latin typeface="Arial" panose="020B0604020202020204" pitchFamily="34" charset="0"/>
                <a:cs typeface="Arial" panose="020B0604020202020204" pitchFamily="34" charset="0"/>
              </a:rPr>
              <a:t>	(ki</a:t>
            </a:r>
            <a:r>
              <a:rPr sz="2400" spc="-60" dirty="0">
                <a:solidFill>
                  <a:srgbClr val="00AF50"/>
                </a:solidFill>
                <a:latin typeface="Arial" panose="020B0604020202020204" pitchFamily="34" charset="0"/>
                <a:cs typeface="Arial" panose="020B0604020202020204" pitchFamily="34" charset="0"/>
              </a:rPr>
              <a:t>m</a:t>
            </a:r>
            <a:r>
              <a:rPr sz="2400" spc="-35" dirty="0">
                <a:solidFill>
                  <a:srgbClr val="00AF50"/>
                </a:solidFill>
                <a:latin typeface="Arial" panose="020B0604020202020204" pitchFamily="34" charset="0"/>
                <a:cs typeface="Arial" panose="020B0604020202020204" pitchFamily="34" charset="0"/>
              </a:rPr>
              <a:t>y</a:t>
            </a:r>
            <a:r>
              <a:rPr sz="2400" dirty="0">
                <a:solidFill>
                  <a:srgbClr val="00AF50"/>
                </a:solidFill>
                <a:latin typeface="Arial" panose="020B0604020202020204" pitchFamily="34" charset="0"/>
                <a:cs typeface="Arial" panose="020B0604020202020204" pitchFamily="34" charset="0"/>
              </a:rPr>
              <a:t>a,zi</a:t>
            </a:r>
            <a:r>
              <a:rPr sz="2400" spc="-65" dirty="0">
                <a:solidFill>
                  <a:srgbClr val="00AF50"/>
                </a:solidFill>
                <a:latin typeface="Arial" panose="020B0604020202020204" pitchFamily="34" charset="0"/>
                <a:cs typeface="Arial" panose="020B0604020202020204" pitchFamily="34" charset="0"/>
              </a:rPr>
              <a:t>r</a:t>
            </a:r>
            <a:r>
              <a:rPr sz="2400" dirty="0">
                <a:solidFill>
                  <a:srgbClr val="00AF50"/>
                </a:solidFill>
                <a:latin typeface="Arial" panose="020B0604020202020204" pitchFamily="34" charset="0"/>
                <a:cs typeface="Arial" panose="020B0604020202020204" pitchFamily="34" charset="0"/>
              </a:rPr>
              <a:t>a</a:t>
            </a:r>
            <a:r>
              <a:rPr sz="2400" spc="-35" dirty="0">
                <a:solidFill>
                  <a:srgbClr val="00AF50"/>
                </a:solidFill>
                <a:latin typeface="Arial" panose="020B0604020202020204" pitchFamily="34" charset="0"/>
                <a:cs typeface="Arial" panose="020B0604020202020204" pitchFamily="34" charset="0"/>
              </a:rPr>
              <a:t>a</a:t>
            </a:r>
            <a:r>
              <a:rPr sz="2400" dirty="0">
                <a:solidFill>
                  <a:srgbClr val="00AF50"/>
                </a:solidFill>
                <a:latin typeface="Arial" panose="020B0604020202020204" pitchFamily="34" charset="0"/>
                <a:cs typeface="Arial" panose="020B0604020202020204" pitchFamily="34" charset="0"/>
              </a:rPr>
              <a:t>t,çe</a:t>
            </a:r>
            <a:r>
              <a:rPr sz="2400" spc="-15" dirty="0">
                <a:solidFill>
                  <a:srgbClr val="00AF50"/>
                </a:solidFill>
                <a:latin typeface="Arial" panose="020B0604020202020204" pitchFamily="34" charset="0"/>
                <a:cs typeface="Arial" panose="020B0604020202020204" pitchFamily="34" charset="0"/>
              </a:rPr>
              <a:t>v</a:t>
            </a:r>
            <a:r>
              <a:rPr sz="2400" spc="-35" dirty="0">
                <a:solidFill>
                  <a:srgbClr val="00AF50"/>
                </a:solidFill>
                <a:latin typeface="Arial" panose="020B0604020202020204" pitchFamily="34" charset="0"/>
                <a:cs typeface="Arial" panose="020B0604020202020204" pitchFamily="34" charset="0"/>
              </a:rPr>
              <a:t>r</a:t>
            </a:r>
            <a:r>
              <a:rPr sz="2400" dirty="0">
                <a:solidFill>
                  <a:srgbClr val="00AF50"/>
                </a:solidFill>
                <a:latin typeface="Arial" panose="020B0604020202020204" pitchFamily="34" charset="0"/>
                <a:cs typeface="Arial" panose="020B0604020202020204" pitchFamily="34" charset="0"/>
              </a:rPr>
              <a:t>e,gıda</a:t>
            </a:r>
            <a:r>
              <a:rPr sz="2400" spc="-15" dirty="0">
                <a:solidFill>
                  <a:srgbClr val="00AF50"/>
                </a:solidFill>
                <a:latin typeface="Arial" panose="020B0604020202020204" pitchFamily="34" charset="0"/>
                <a:cs typeface="Arial" panose="020B0604020202020204" pitchFamily="34" charset="0"/>
              </a:rPr>
              <a:t>,</a:t>
            </a:r>
            <a:r>
              <a:rPr sz="2400" spc="-5" dirty="0">
                <a:solidFill>
                  <a:srgbClr val="00AF50"/>
                </a:solidFill>
                <a:latin typeface="Arial" panose="020B0604020202020204" pitchFamily="34" charset="0"/>
                <a:cs typeface="Arial" panose="020B0604020202020204" pitchFamily="34" charset="0"/>
              </a:rPr>
              <a:t>su  </a:t>
            </a:r>
            <a:r>
              <a:rPr sz="2400" spc="-10" dirty="0">
                <a:solidFill>
                  <a:srgbClr val="00AF50"/>
                </a:solidFill>
                <a:latin typeface="Arial" panose="020B0604020202020204" pitchFamily="34" charset="0"/>
                <a:cs typeface="Arial" panose="020B0604020202020204" pitchFamily="34" charset="0"/>
              </a:rPr>
              <a:t>ürünleri,tütün </a:t>
            </a:r>
            <a:r>
              <a:rPr sz="2400" spc="-5" dirty="0">
                <a:solidFill>
                  <a:srgbClr val="00AF50"/>
                </a:solidFill>
                <a:latin typeface="Arial" panose="020B0604020202020204" pitchFamily="34" charset="0"/>
                <a:cs typeface="Arial" panose="020B0604020202020204" pitchFamily="34" charset="0"/>
              </a:rPr>
              <a:t>teknolojisi) </a:t>
            </a:r>
            <a:r>
              <a:rPr sz="2400" spc="-15" dirty="0">
                <a:solidFill>
                  <a:srgbClr val="FF0000"/>
                </a:solidFill>
                <a:latin typeface="Arial" panose="020B0604020202020204" pitchFamily="34" charset="0"/>
                <a:cs typeface="Arial" panose="020B0604020202020204" pitchFamily="34" charset="0"/>
              </a:rPr>
              <a:t>Ziraat </a:t>
            </a:r>
            <a:r>
              <a:rPr sz="2400" spc="-10" dirty="0">
                <a:solidFill>
                  <a:srgbClr val="FF0000"/>
                </a:solidFill>
                <a:latin typeface="Arial" panose="020B0604020202020204" pitchFamily="34" charset="0"/>
                <a:cs typeface="Arial" panose="020B0604020202020204" pitchFamily="34" charset="0"/>
              </a:rPr>
              <a:t>Mühendisi, Biyolog </a:t>
            </a:r>
            <a:r>
              <a:rPr sz="2400" spc="-15" dirty="0">
                <a:solidFill>
                  <a:srgbClr val="FF0000"/>
                </a:solidFill>
                <a:latin typeface="Arial" panose="020B0604020202020204" pitchFamily="34" charset="0"/>
                <a:cs typeface="Arial" panose="020B0604020202020204" pitchFamily="34" charset="0"/>
              </a:rPr>
              <a:t>unvanına  </a:t>
            </a:r>
            <a:r>
              <a:rPr sz="2400" spc="-5" dirty="0">
                <a:solidFill>
                  <a:srgbClr val="FF0000"/>
                </a:solidFill>
                <a:latin typeface="Arial" panose="020B0604020202020204" pitchFamily="34" charset="0"/>
                <a:cs typeface="Arial" panose="020B0604020202020204" pitchFamily="34" charset="0"/>
              </a:rPr>
              <a:t>sahip </a:t>
            </a:r>
            <a:r>
              <a:rPr sz="2400" spc="-10" dirty="0">
                <a:solidFill>
                  <a:srgbClr val="00AF50"/>
                </a:solidFill>
                <a:latin typeface="Arial" panose="020B0604020202020204" pitchFamily="34" charset="0"/>
                <a:cs typeface="Arial" panose="020B0604020202020204" pitchFamily="34" charset="0"/>
              </a:rPr>
              <a:t>(Biyoloji </a:t>
            </a:r>
            <a:r>
              <a:rPr sz="2400" dirty="0">
                <a:solidFill>
                  <a:srgbClr val="00AF50"/>
                </a:solidFill>
                <a:latin typeface="Arial" panose="020B0604020202020204" pitchFamily="34" charset="0"/>
                <a:cs typeface="Arial" panose="020B0604020202020204" pitchFamily="34" charset="0"/>
              </a:rPr>
              <a:t>alanında lisans)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entomoloji, </a:t>
            </a:r>
            <a:r>
              <a:rPr sz="2400" spc="-20" dirty="0">
                <a:latin typeface="Arial" panose="020B0604020202020204" pitchFamily="34" charset="0"/>
                <a:cs typeface="Arial" panose="020B0604020202020204" pitchFamily="34" charset="0"/>
              </a:rPr>
              <a:t>toksikoloji  </a:t>
            </a:r>
            <a:r>
              <a:rPr sz="2400" dirty="0">
                <a:latin typeface="Arial" panose="020B0604020202020204" pitchFamily="34" charset="0"/>
                <a:cs typeface="Arial" panose="020B0604020202020204" pitchFamily="34" charset="0"/>
              </a:rPr>
              <a:t>alanında </a:t>
            </a:r>
            <a:r>
              <a:rPr sz="2400" spc="-10" dirty="0">
                <a:latin typeface="Arial" panose="020B0604020202020204" pitchFamily="34" charset="0"/>
                <a:cs typeface="Arial" panose="020B0604020202020204" pitchFamily="34" charset="0"/>
              </a:rPr>
              <a:t>yüksek </a:t>
            </a:r>
            <a:r>
              <a:rPr sz="2400" spc="-5" dirty="0">
                <a:latin typeface="Arial" panose="020B0604020202020204" pitchFamily="34" charset="0"/>
                <a:cs typeface="Arial" panose="020B0604020202020204" pitchFamily="34" charset="0"/>
              </a:rPr>
              <a:t>lisans, </a:t>
            </a:r>
            <a:r>
              <a:rPr sz="2400" spc="-10" dirty="0">
                <a:solidFill>
                  <a:srgbClr val="FF0000"/>
                </a:solidFill>
                <a:latin typeface="Arial" panose="020B0604020202020204" pitchFamily="34" charset="0"/>
                <a:cs typeface="Arial" panose="020B0604020202020204" pitchFamily="34" charset="0"/>
              </a:rPr>
              <a:t>çevre sağlığı </a:t>
            </a:r>
            <a:r>
              <a:rPr sz="2400" spc="-15" dirty="0">
                <a:solidFill>
                  <a:srgbClr val="FF0000"/>
                </a:solidFill>
                <a:latin typeface="Arial" panose="020B0604020202020204" pitchFamily="34" charset="0"/>
                <a:cs typeface="Arial" panose="020B0604020202020204" pitchFamily="34" charset="0"/>
              </a:rPr>
              <a:t>ve </a:t>
            </a:r>
            <a:r>
              <a:rPr sz="2400" spc="-10" dirty="0">
                <a:solidFill>
                  <a:srgbClr val="FF0000"/>
                </a:solidFill>
                <a:latin typeface="Arial" panose="020B0604020202020204" pitchFamily="34" charset="0"/>
                <a:cs typeface="Arial" panose="020B0604020202020204" pitchFamily="34" charset="0"/>
              </a:rPr>
              <a:t>toplum </a:t>
            </a:r>
            <a:r>
              <a:rPr sz="2400" spc="-5" dirty="0">
                <a:solidFill>
                  <a:srgbClr val="FF0000"/>
                </a:solidFill>
                <a:latin typeface="Arial" panose="020B0604020202020204" pitchFamily="34" charset="0"/>
                <a:cs typeface="Arial" panose="020B0604020202020204" pitchFamily="34" charset="0"/>
              </a:rPr>
              <a:t>sağlığı </a:t>
            </a:r>
            <a:r>
              <a:rPr sz="2400" spc="-10" dirty="0">
                <a:solidFill>
                  <a:srgbClr val="FF0000"/>
                </a:solidFill>
                <a:latin typeface="Arial" panose="020B0604020202020204" pitchFamily="34" charset="0"/>
                <a:cs typeface="Arial" panose="020B0604020202020204" pitchFamily="34" charset="0"/>
              </a:rPr>
              <a:t>bölümü  </a:t>
            </a:r>
            <a:r>
              <a:rPr sz="2400" dirty="0">
                <a:solidFill>
                  <a:srgbClr val="FF0000"/>
                </a:solidFill>
                <a:latin typeface="Arial" panose="020B0604020202020204" pitchFamily="34" charset="0"/>
                <a:cs typeface="Arial" panose="020B0604020202020204" pitchFamily="34" charset="0"/>
              </a:rPr>
              <a:t>en az </a:t>
            </a:r>
            <a:r>
              <a:rPr sz="2400" spc="-5" dirty="0">
                <a:solidFill>
                  <a:srgbClr val="FF0000"/>
                </a:solidFill>
                <a:latin typeface="Arial" panose="020B0604020202020204" pitchFamily="34" charset="0"/>
                <a:cs typeface="Arial" panose="020B0604020202020204" pitchFamily="34" charset="0"/>
              </a:rPr>
              <a:t>önlisans diplomasına sahip </a:t>
            </a:r>
            <a:r>
              <a:rPr sz="2400" spc="-15" dirty="0">
                <a:solidFill>
                  <a:srgbClr val="00AF50"/>
                </a:solidFill>
                <a:latin typeface="Arial" panose="020B0604020202020204" pitchFamily="34" charset="0"/>
                <a:cs typeface="Arial" panose="020B0604020202020204" pitchFamily="34" charset="0"/>
              </a:rPr>
              <a:t>(veyahut </a:t>
            </a:r>
            <a:r>
              <a:rPr sz="2400" spc="-20" dirty="0">
                <a:solidFill>
                  <a:srgbClr val="00AF50"/>
                </a:solidFill>
                <a:latin typeface="Arial" panose="020B0604020202020204" pitchFamily="34" charset="0"/>
                <a:cs typeface="Arial" panose="020B0604020202020204" pitchFamily="34" charset="0"/>
              </a:rPr>
              <a:t>doktora) </a:t>
            </a:r>
            <a:r>
              <a:rPr sz="2400" spc="-10" dirty="0">
                <a:latin typeface="Arial" panose="020B0604020202020204" pitchFamily="34" charset="0"/>
                <a:cs typeface="Arial" panose="020B0604020202020204" pitchFamily="34" charset="0"/>
              </a:rPr>
              <a:t>olunması  zorunludur </a:t>
            </a:r>
            <a:r>
              <a:rPr sz="2400" spc="-15" dirty="0">
                <a:solidFill>
                  <a:srgbClr val="00AF50"/>
                </a:solidFill>
                <a:latin typeface="Arial" panose="020B0604020202020204" pitchFamily="34" charset="0"/>
                <a:cs typeface="Arial" panose="020B0604020202020204" pitchFamily="34" charset="0"/>
              </a:rPr>
              <a:t>(İşyeri </a:t>
            </a:r>
            <a:r>
              <a:rPr sz="2400" spc="-10" dirty="0">
                <a:solidFill>
                  <a:srgbClr val="00AF50"/>
                </a:solidFill>
                <a:latin typeface="Arial" panose="020B0604020202020204" pitchFamily="34" charset="0"/>
                <a:cs typeface="Arial" panose="020B0604020202020204" pitchFamily="34" charset="0"/>
              </a:rPr>
              <a:t>sahibi </a:t>
            </a:r>
            <a:r>
              <a:rPr sz="2400" spc="-5" dirty="0">
                <a:solidFill>
                  <a:srgbClr val="00AF50"/>
                </a:solidFill>
                <a:latin typeface="Arial" panose="020B0604020202020204" pitchFamily="34" charset="0"/>
                <a:cs typeface="Arial" panose="020B0604020202020204" pitchFamily="34" charset="0"/>
              </a:rPr>
              <a:t>belirtilen mesleklerden birine </a:t>
            </a:r>
            <a:r>
              <a:rPr sz="2400" dirty="0">
                <a:solidFill>
                  <a:srgbClr val="00AF50"/>
                </a:solidFill>
                <a:latin typeface="Arial" panose="020B0604020202020204" pitchFamily="34" charset="0"/>
                <a:cs typeface="Arial" panose="020B0604020202020204" pitchFamily="34" charset="0"/>
              </a:rPr>
              <a:t>ait  </a:t>
            </a:r>
            <a:r>
              <a:rPr sz="2400" spc="-10" dirty="0">
                <a:solidFill>
                  <a:srgbClr val="00AF50"/>
                </a:solidFill>
                <a:latin typeface="Arial" panose="020B0604020202020204" pitchFamily="34" charset="0"/>
                <a:cs typeface="Arial" panose="020B0604020202020204" pitchFamily="34" charset="0"/>
              </a:rPr>
              <a:t>diplomayı </a:t>
            </a:r>
            <a:r>
              <a:rPr sz="2400" spc="-5" dirty="0">
                <a:solidFill>
                  <a:srgbClr val="00AF50"/>
                </a:solidFill>
                <a:latin typeface="Arial" panose="020B0604020202020204" pitchFamily="34" charset="0"/>
                <a:cs typeface="Arial" panose="020B0604020202020204" pitchFamily="34" charset="0"/>
              </a:rPr>
              <a:t>haiz </a:t>
            </a:r>
            <a:r>
              <a:rPr sz="2400" dirty="0">
                <a:solidFill>
                  <a:srgbClr val="00AF50"/>
                </a:solidFill>
                <a:latin typeface="Arial" panose="020B0604020202020204" pitchFamily="34" charset="0"/>
                <a:cs typeface="Arial" panose="020B0604020202020204" pitchFamily="34" charset="0"/>
              </a:rPr>
              <a:t>ise </a:t>
            </a:r>
            <a:r>
              <a:rPr sz="2400" spc="-15" dirty="0">
                <a:solidFill>
                  <a:srgbClr val="00AF50"/>
                </a:solidFill>
                <a:latin typeface="Arial" panose="020B0604020202020204" pitchFamily="34" charset="0"/>
                <a:cs typeface="Arial" panose="020B0604020202020204" pitchFamily="34" charset="0"/>
              </a:rPr>
              <a:t>kendisi </a:t>
            </a:r>
            <a:r>
              <a:rPr sz="2400" spc="-5" dirty="0">
                <a:solidFill>
                  <a:srgbClr val="00AF50"/>
                </a:solidFill>
                <a:latin typeface="Arial" panose="020B0604020202020204" pitchFamily="34" charset="0"/>
                <a:cs typeface="Arial" panose="020B0604020202020204" pitchFamily="34" charset="0"/>
              </a:rPr>
              <a:t>de </a:t>
            </a:r>
            <a:r>
              <a:rPr sz="2400" dirty="0">
                <a:solidFill>
                  <a:srgbClr val="00AF50"/>
                </a:solidFill>
                <a:latin typeface="Arial" panose="020B0604020202020204" pitchFamily="34" charset="0"/>
                <a:cs typeface="Arial" panose="020B0604020202020204" pitchFamily="34" charset="0"/>
              </a:rPr>
              <a:t>mesul müdürlük</a:t>
            </a:r>
            <a:r>
              <a:rPr sz="2400" spc="-15" dirty="0">
                <a:solidFill>
                  <a:srgbClr val="00AF50"/>
                </a:solidFill>
                <a:latin typeface="Arial" panose="020B0604020202020204" pitchFamily="34" charset="0"/>
                <a:cs typeface="Arial" panose="020B0604020202020204" pitchFamily="34" charset="0"/>
              </a:rPr>
              <a:t> </a:t>
            </a:r>
            <a:r>
              <a:rPr sz="2400" spc="-5" dirty="0">
                <a:solidFill>
                  <a:srgbClr val="00AF50"/>
                </a:solidFill>
                <a:latin typeface="Arial" panose="020B0604020202020204" pitchFamily="34" charset="0"/>
                <a:cs typeface="Arial" panose="020B0604020202020204" pitchFamily="34" charset="0"/>
              </a:rPr>
              <a:t>yapabilir).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80958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1E5AA4DF-4A27-FD4E-B2BF-D5B39BA61B5E}"/>
              </a:ext>
            </a:extLst>
          </p:cNvPr>
          <p:cNvSpPr txBox="1"/>
          <p:nvPr/>
        </p:nvSpPr>
        <p:spPr>
          <a:xfrm>
            <a:off x="432262" y="1596045"/>
            <a:ext cx="11543607" cy="3046988"/>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Bu diplomaya sahip kişiler Bakanlık tarafından belirlenecek eğitim programına katılarak sertifika almak zorundadırlar.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 idari işlerden bizzat, diğer işlemlerden ise ekip sorumluları ile birlikte sorumludur.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müdürün idari işlerinden, işleyişten ve sunulan hizmetin gerektirdiği alt yapı olanaklarının sağlanmasından işyeri sahipleri de bizzat sorumludurlar. </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70966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89C902D-2C73-D140-BB83-C8B558D79CB0}"/>
              </a:ext>
            </a:extLst>
          </p:cNvPr>
          <p:cNvSpPr txBox="1"/>
          <p:nvPr/>
        </p:nvSpPr>
        <p:spPr>
          <a:xfrm>
            <a:off x="1330039" y="332510"/>
            <a:ext cx="9493133" cy="6370975"/>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müdürün görevleri şunlardır: </a:t>
            </a:r>
          </a:p>
          <a:p>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a)Açılış ve işleyiş ile ilgili her türlü izin işlemlerini yürütmek, </a:t>
            </a:r>
          </a:p>
          <a:p>
            <a:r>
              <a:rPr lang="tr-TR" sz="2400" dirty="0">
                <a:latin typeface="Arial" panose="020B0604020202020204" pitchFamily="34" charset="0"/>
                <a:cs typeface="Arial" panose="020B0604020202020204" pitchFamily="34" charset="0"/>
              </a:rPr>
              <a:t>b)İşleyişte tanımlanmış alt yapı ve hizmet kalite standartlarının korunmasını ve sürdürülmesini sağlamak, </a:t>
            </a:r>
          </a:p>
          <a:p>
            <a:r>
              <a:rPr lang="tr-TR" sz="2400" dirty="0">
                <a:latin typeface="Arial" panose="020B0604020202020204" pitchFamily="34" charset="0"/>
                <a:cs typeface="Arial" panose="020B0604020202020204" pitchFamily="34" charset="0"/>
              </a:rPr>
              <a:t>c)Ekip sorumlularını eğitmek,</a:t>
            </a:r>
          </a:p>
          <a:p>
            <a:r>
              <a:rPr lang="tr-TR" sz="2400" dirty="0">
                <a:latin typeface="Arial" panose="020B0604020202020204" pitchFamily="34" charset="0"/>
                <a:cs typeface="Arial" panose="020B0604020202020204" pitchFamily="34" charset="0"/>
              </a:rPr>
              <a:t>İşyerinin işleyişinde alt yapı, personel, malzeme yapısında meydana gelen ve bu Yönetmelikte bildirimi zorunlu kılınan bütün değişiklikleri zamanında Müdürlüğe bildirmek, </a:t>
            </a:r>
          </a:p>
          <a:p>
            <a:r>
              <a:rPr lang="tr-TR" sz="2400" dirty="0">
                <a:latin typeface="Arial" panose="020B0604020202020204" pitchFamily="34" charset="0"/>
                <a:cs typeface="Arial" panose="020B0604020202020204" pitchFamily="34" charset="0"/>
              </a:rPr>
              <a:t>d)Görevine son verilen veya ayrılan personelin izin belgelerini (İlişkin bilgileri) en geç bir hafta içerisinde Müdürlüğe iade etmek ( bildirmek) </a:t>
            </a:r>
          </a:p>
          <a:p>
            <a:r>
              <a:rPr lang="tr-TR" sz="2400" dirty="0">
                <a:latin typeface="Arial" panose="020B0604020202020204" pitchFamily="34" charset="0"/>
                <a:cs typeface="Arial" panose="020B0604020202020204" pitchFamily="34" charset="0"/>
              </a:rPr>
              <a:t>e)Çalışma saatleri içerisinde hizmetlerini düzenli ve sürekli olarak yürütmek ve yürütülmesini sağlamak,</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8465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47651" y="850139"/>
            <a:ext cx="10457411" cy="3706143"/>
          </a:xfrm>
          <a:prstGeom prst="rect">
            <a:avLst/>
          </a:prstGeom>
        </p:spPr>
        <p:txBody>
          <a:bodyPr vert="horz" wrap="square" lIns="0" tIns="12700" rIns="0" bIns="0" rtlCol="0">
            <a:spAutoFit/>
          </a:bodyPr>
          <a:lstStyle/>
          <a:p>
            <a:pPr marL="12700" marR="6350" indent="449580" algn="just">
              <a:spcBef>
                <a:spcPts val="100"/>
              </a:spcBef>
              <a:buAutoNum type="alphaLcParenR" startAt="6"/>
              <a:tabLst>
                <a:tab pos="770890" algn="l"/>
              </a:tabLst>
            </a:pPr>
            <a:r>
              <a:rPr sz="2400" spc="-25" dirty="0">
                <a:latin typeface="Arial" panose="020B0604020202020204" pitchFamily="34" charset="0"/>
                <a:cs typeface="Arial" panose="020B0604020202020204" pitchFamily="34" charset="0"/>
              </a:rPr>
              <a:t>Tanımlanan </a:t>
            </a:r>
            <a:r>
              <a:rPr sz="2400" spc="-5" dirty="0">
                <a:latin typeface="Arial" panose="020B0604020202020204" pitchFamily="34" charset="0"/>
                <a:cs typeface="Arial" panose="020B0604020202020204" pitchFamily="34" charset="0"/>
              </a:rPr>
              <a:t>düzenlemelerin ilgililer </a:t>
            </a:r>
            <a:r>
              <a:rPr sz="2400" spc="-15" dirty="0">
                <a:latin typeface="Arial" panose="020B0604020202020204" pitchFamily="34" charset="0"/>
                <a:cs typeface="Arial" panose="020B0604020202020204" pitchFamily="34" charset="0"/>
              </a:rPr>
              <a:t>tarafından </a:t>
            </a:r>
            <a:r>
              <a:rPr sz="2400" spc="-5" dirty="0">
                <a:latin typeface="Arial" panose="020B0604020202020204" pitchFamily="34" charset="0"/>
                <a:cs typeface="Arial" panose="020B0604020202020204" pitchFamily="34" charset="0"/>
              </a:rPr>
              <a:t>yerine  getirilmesini sağlamak </a:t>
            </a:r>
            <a:r>
              <a:rPr sz="2400" spc="-20" dirty="0">
                <a:latin typeface="Arial" panose="020B0604020202020204" pitchFamily="34" charset="0"/>
                <a:cs typeface="Arial" panose="020B0604020202020204" pitchFamily="34" charset="0"/>
              </a:rPr>
              <a:t>üzere </a:t>
            </a:r>
            <a:r>
              <a:rPr sz="2400" spc="-10" dirty="0">
                <a:latin typeface="Arial" panose="020B0604020202020204" pitchFamily="34" charset="0"/>
                <a:cs typeface="Arial" panose="020B0604020202020204" pitchFamily="34" charset="0"/>
              </a:rPr>
              <a:t>gerekli </a:t>
            </a:r>
            <a:r>
              <a:rPr sz="2400" dirty="0">
                <a:latin typeface="Arial" panose="020B0604020202020204" pitchFamily="34" charset="0"/>
                <a:cs typeface="Arial" panose="020B0604020202020204" pitchFamily="34" charset="0"/>
              </a:rPr>
              <a:t>iç </a:t>
            </a:r>
            <a:r>
              <a:rPr sz="2400" spc="-5" dirty="0">
                <a:latin typeface="Arial" panose="020B0604020202020204" pitchFamily="34" charset="0"/>
                <a:cs typeface="Arial" panose="020B0604020202020204" pitchFamily="34" charset="0"/>
              </a:rPr>
              <a:t>denetimleri  </a:t>
            </a:r>
            <a:r>
              <a:rPr sz="2400" dirty="0">
                <a:latin typeface="Arial" panose="020B0604020202020204" pitchFamily="34" charset="0"/>
                <a:cs typeface="Arial" panose="020B0604020202020204" pitchFamily="34" charset="0"/>
              </a:rPr>
              <a:t>yürütmek,</a:t>
            </a:r>
          </a:p>
          <a:p>
            <a:pPr marL="12700" marR="9525" indent="449580" algn="just">
              <a:buAutoNum type="alphaLcParenR" startAt="6"/>
              <a:tabLst>
                <a:tab pos="775335" algn="l"/>
              </a:tabLst>
            </a:pPr>
            <a:r>
              <a:rPr sz="2400" spc="-10" dirty="0">
                <a:latin typeface="Arial" panose="020B0604020202020204" pitchFamily="34" charset="0"/>
                <a:cs typeface="Arial" panose="020B0604020202020204" pitchFamily="34" charset="0"/>
              </a:rPr>
              <a:t>Denetim sırasında yetkililere </a:t>
            </a:r>
            <a:r>
              <a:rPr sz="2400" spc="-20" dirty="0">
                <a:latin typeface="Arial" panose="020B0604020202020204" pitchFamily="34" charset="0"/>
                <a:cs typeface="Arial" panose="020B0604020202020204" pitchFamily="34" charset="0"/>
              </a:rPr>
              <a:t>gereken </a:t>
            </a:r>
            <a:r>
              <a:rPr sz="2400" spc="-5" dirty="0">
                <a:latin typeface="Arial" panose="020B0604020202020204" pitchFamily="34" charset="0"/>
                <a:cs typeface="Arial" panose="020B0604020202020204" pitchFamily="34" charset="0"/>
              </a:rPr>
              <a:t>bilgi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belgeleri  sunmak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denetime </a:t>
            </a:r>
            <a:r>
              <a:rPr sz="2400" spc="-15" dirty="0">
                <a:latin typeface="Arial" panose="020B0604020202020204" pitchFamily="34" charset="0"/>
                <a:cs typeface="Arial" panose="020B0604020202020204" pitchFamily="34" charset="0"/>
              </a:rPr>
              <a:t>yardımcı</a:t>
            </a:r>
            <a:r>
              <a:rPr sz="2400" spc="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olmak,</a:t>
            </a:r>
            <a:endParaRPr sz="2400" dirty="0">
              <a:latin typeface="Arial" panose="020B0604020202020204" pitchFamily="34" charset="0"/>
              <a:cs typeface="Arial" panose="020B0604020202020204" pitchFamily="34" charset="0"/>
            </a:endParaRPr>
          </a:p>
          <a:p>
            <a:pPr marL="935990" indent="-474345" algn="just">
              <a:spcBef>
                <a:spcPts val="5"/>
              </a:spcBef>
              <a:buAutoNum type="alphaLcParenR" startAt="6"/>
              <a:tabLst>
                <a:tab pos="936625" algn="l"/>
              </a:tabLst>
            </a:pPr>
            <a:r>
              <a:rPr sz="2400" spc="-10" dirty="0">
                <a:latin typeface="Arial" panose="020B0604020202020204" pitchFamily="34" charset="0"/>
                <a:cs typeface="Arial" panose="020B0604020202020204" pitchFamily="34" charset="0"/>
              </a:rPr>
              <a:t>Atıkların</a:t>
            </a:r>
            <a:r>
              <a:rPr sz="2400" spc="114"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usulüne</a:t>
            </a:r>
            <a:r>
              <a:rPr sz="2400" spc="135" dirty="0">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uygun</a:t>
            </a:r>
            <a:r>
              <a:rPr sz="2400" spc="125" dirty="0">
                <a:latin typeface="Arial" panose="020B0604020202020204" pitchFamily="34" charset="0"/>
                <a:cs typeface="Arial" panose="020B0604020202020204" pitchFamily="34" charset="0"/>
              </a:rPr>
              <a:t> </a:t>
            </a:r>
            <a:r>
              <a:rPr sz="2400" spc="-15" dirty="0">
                <a:latin typeface="Arial" panose="020B0604020202020204" pitchFamily="34" charset="0"/>
                <a:cs typeface="Arial" panose="020B0604020202020204" pitchFamily="34" charset="0"/>
              </a:rPr>
              <a:t>olarak</a:t>
            </a:r>
            <a:r>
              <a:rPr sz="2400" spc="14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imha</a:t>
            </a:r>
            <a:r>
              <a:rPr sz="2400" spc="105"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edilmesini</a:t>
            </a:r>
            <a:r>
              <a:rPr lang="tr-TR" sz="2400"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sağlamak</a:t>
            </a:r>
            <a:r>
              <a:rPr sz="2400" spc="-5" dirty="0">
                <a:latin typeface="Arial" panose="020B0604020202020204" pitchFamily="34" charset="0"/>
                <a:cs typeface="Arial" panose="020B0604020202020204" pitchFamily="34" charset="0"/>
              </a:rPr>
              <a:t>,</a:t>
            </a:r>
            <a:endParaRPr sz="2400" dirty="0">
              <a:latin typeface="Arial" panose="020B0604020202020204" pitchFamily="34" charset="0"/>
              <a:cs typeface="Arial" panose="020B0604020202020204" pitchFamily="34" charset="0"/>
            </a:endParaRPr>
          </a:p>
          <a:p>
            <a:pPr marL="12700" marR="5080" indent="449580">
              <a:tabLst>
                <a:tab pos="770255" algn="l"/>
              </a:tabLst>
            </a:pPr>
            <a:r>
              <a:rPr sz="2400" dirty="0">
                <a:latin typeface="Arial" panose="020B0604020202020204" pitchFamily="34" charset="0"/>
                <a:cs typeface="Arial" panose="020B0604020202020204" pitchFamily="34" charset="0"/>
              </a:rPr>
              <a:t>i)	</a:t>
            </a:r>
            <a:r>
              <a:rPr sz="2400" spc="-10" dirty="0">
                <a:latin typeface="Arial" panose="020B0604020202020204" pitchFamily="34" charset="0"/>
                <a:cs typeface="Arial" panose="020B0604020202020204" pitchFamily="34" charset="0"/>
              </a:rPr>
              <a:t>İşyerinde </a:t>
            </a:r>
            <a:r>
              <a:rPr sz="2400" spc="-5" dirty="0">
                <a:latin typeface="Arial" panose="020B0604020202020204" pitchFamily="34" charset="0"/>
                <a:cs typeface="Arial" panose="020B0604020202020204" pitchFamily="34" charset="0"/>
              </a:rPr>
              <a:t>bulundurulması </a:t>
            </a:r>
            <a:r>
              <a:rPr sz="2400" spc="-15" dirty="0">
                <a:latin typeface="Arial" panose="020B0604020202020204" pitchFamily="34" charset="0"/>
                <a:cs typeface="Arial" panose="020B0604020202020204" pitchFamily="34" charset="0"/>
              </a:rPr>
              <a:t>zorunlu </a:t>
            </a:r>
            <a:r>
              <a:rPr sz="2400" spc="-10" dirty="0">
                <a:latin typeface="Arial" panose="020B0604020202020204" pitchFamily="34" charset="0"/>
                <a:cs typeface="Arial" panose="020B0604020202020204" pitchFamily="34" charset="0"/>
              </a:rPr>
              <a:t>malzemeleri </a:t>
            </a:r>
            <a:r>
              <a:rPr sz="2400" spc="-25" dirty="0">
                <a:latin typeface="Arial" panose="020B0604020202020204" pitchFamily="34" charset="0"/>
                <a:cs typeface="Arial" panose="020B0604020202020204" pitchFamily="34" charset="0"/>
              </a:rPr>
              <a:t>kontrol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temin</a:t>
            </a:r>
            <a:r>
              <a:rPr sz="2400" dirty="0">
                <a:latin typeface="Arial" panose="020B0604020202020204" pitchFamily="34" charset="0"/>
                <a:cs typeface="Arial" panose="020B0604020202020204" pitchFamily="34" charset="0"/>
              </a:rPr>
              <a:t> etmek,</a:t>
            </a:r>
          </a:p>
          <a:p>
            <a:pPr marL="838835" indent="-377190">
              <a:buAutoNum type="alphaLcParenR" startAt="10"/>
              <a:tabLst>
                <a:tab pos="838835" algn="l"/>
                <a:tab pos="839469" algn="l"/>
                <a:tab pos="1922145" algn="l"/>
                <a:tab pos="3439160" algn="l"/>
                <a:tab pos="4475480" algn="l"/>
                <a:tab pos="5636895" algn="l"/>
                <a:tab pos="7174865" algn="l"/>
              </a:tabLst>
            </a:pPr>
            <a:r>
              <a:rPr sz="2400" spc="-5" dirty="0">
                <a:latin typeface="Arial" panose="020B0604020202020204" pitchFamily="34" charset="0"/>
                <a:cs typeface="Arial" panose="020B0604020202020204" pitchFamily="34" charset="0"/>
              </a:rPr>
              <a:t>Çalışan	</a:t>
            </a:r>
            <a:r>
              <a:rPr sz="2400" spc="-10" dirty="0">
                <a:latin typeface="Arial" panose="020B0604020202020204" pitchFamily="34" charset="0"/>
                <a:cs typeface="Arial" panose="020B0604020202020204" pitchFamily="34" charset="0"/>
              </a:rPr>
              <a:t>personelin	gerekli	görülen	</a:t>
            </a:r>
            <a:r>
              <a:rPr sz="2400" spc="-5" dirty="0">
                <a:latin typeface="Arial" panose="020B0604020202020204" pitchFamily="34" charset="0"/>
                <a:cs typeface="Arial" panose="020B0604020202020204" pitchFamily="34" charset="0"/>
              </a:rPr>
              <a:t>tetkiklerini	</a:t>
            </a:r>
            <a:r>
              <a:rPr sz="2400" spc="-30" dirty="0">
                <a:latin typeface="Arial" panose="020B0604020202020204" pitchFamily="34" charset="0"/>
                <a:cs typeface="Arial" panose="020B0604020202020204" pitchFamily="34" charset="0"/>
              </a:rPr>
              <a:t>ve</a:t>
            </a:r>
            <a:endParaRPr sz="2400" dirty="0">
              <a:latin typeface="Arial" panose="020B0604020202020204" pitchFamily="34" charset="0"/>
              <a:cs typeface="Arial" panose="020B0604020202020204" pitchFamily="34" charset="0"/>
            </a:endParaRPr>
          </a:p>
          <a:p>
            <a:pPr marL="12700"/>
            <a:r>
              <a:rPr sz="2400" spc="-5" dirty="0">
                <a:latin typeface="Arial" panose="020B0604020202020204" pitchFamily="34" charset="0"/>
                <a:cs typeface="Arial" panose="020B0604020202020204" pitchFamily="34" charset="0"/>
              </a:rPr>
              <a:t>muayenelerini periyodik </a:t>
            </a:r>
            <a:r>
              <a:rPr sz="2400" spc="-15" dirty="0">
                <a:latin typeface="Arial" panose="020B0604020202020204" pitchFamily="34" charset="0"/>
                <a:cs typeface="Arial" panose="020B0604020202020204" pitchFamily="34" charset="0"/>
              </a:rPr>
              <a:t>olarak</a:t>
            </a:r>
            <a:r>
              <a:rPr sz="2400" spc="-3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yaptırmak,</a:t>
            </a:r>
            <a:endParaRPr sz="2400" dirty="0">
              <a:latin typeface="Arial" panose="020B0604020202020204" pitchFamily="34" charset="0"/>
              <a:cs typeface="Arial" panose="020B0604020202020204" pitchFamily="34" charset="0"/>
            </a:endParaRPr>
          </a:p>
          <a:p>
            <a:pPr marL="12700" marR="6350" indent="449580">
              <a:buAutoNum type="alphaLcParenR" startAt="11"/>
              <a:tabLst>
                <a:tab pos="1040130" algn="l"/>
                <a:tab pos="1040765" algn="l"/>
                <a:tab pos="2092960" algn="l"/>
                <a:tab pos="4029075" algn="l"/>
                <a:tab pos="5488940" algn="l"/>
                <a:tab pos="6123305" algn="l"/>
              </a:tabLst>
            </a:pPr>
            <a:r>
              <a:rPr sz="2400" spc="-5" dirty="0">
                <a:latin typeface="Arial" panose="020B0604020202020204" pitchFamily="34" charset="0"/>
                <a:cs typeface="Arial" panose="020B0604020202020204" pitchFamily="34" charset="0"/>
              </a:rPr>
              <a:t>Sağ</a:t>
            </a:r>
            <a:r>
              <a:rPr sz="2400" spc="-15" dirty="0">
                <a:latin typeface="Arial" panose="020B0604020202020204" pitchFamily="34" charset="0"/>
                <a:cs typeface="Arial" panose="020B0604020202020204" pitchFamily="34" charset="0"/>
              </a:rPr>
              <a:t>l</a:t>
            </a:r>
            <a:r>
              <a:rPr sz="2400" dirty="0">
                <a:latin typeface="Arial" panose="020B0604020202020204" pitchFamily="34" charset="0"/>
                <a:cs typeface="Arial" panose="020B0604020202020204" pitchFamily="34" charset="0"/>
              </a:rPr>
              <a:t>ık	me</a:t>
            </a:r>
            <a:r>
              <a:rPr sz="2400" spc="-50" dirty="0">
                <a:latin typeface="Arial" panose="020B0604020202020204" pitchFamily="34" charset="0"/>
                <a:cs typeface="Arial" panose="020B0604020202020204" pitchFamily="34" charset="0"/>
              </a:rPr>
              <a:t>v</a:t>
            </a:r>
            <a:r>
              <a:rPr sz="2400" spc="-15" dirty="0">
                <a:latin typeface="Arial" panose="020B0604020202020204" pitchFamily="34" charset="0"/>
                <a:cs typeface="Arial" panose="020B0604020202020204" pitchFamily="34" charset="0"/>
              </a:rPr>
              <a:t>z</a:t>
            </a:r>
            <a:r>
              <a:rPr sz="2400" spc="-5" dirty="0">
                <a:latin typeface="Arial" panose="020B0604020202020204" pitchFamily="34" charset="0"/>
                <a:cs typeface="Arial" panose="020B0604020202020204" pitchFamily="34" charset="0"/>
              </a:rPr>
              <a:t>u</a:t>
            </a:r>
            <a:r>
              <a:rPr sz="2400" spc="-25" dirty="0">
                <a:latin typeface="Arial" panose="020B0604020202020204" pitchFamily="34" charset="0"/>
                <a:cs typeface="Arial" panose="020B0604020202020204" pitchFamily="34" charset="0"/>
              </a:rPr>
              <a:t>a</a:t>
            </a:r>
            <a:r>
              <a:rPr sz="2400" dirty="0">
                <a:latin typeface="Arial" panose="020B0604020202020204" pitchFamily="34" charset="0"/>
                <a:cs typeface="Arial" panose="020B0604020202020204" pitchFamily="34" charset="0"/>
              </a:rPr>
              <a:t>tında	</a:t>
            </a:r>
            <a:r>
              <a:rPr sz="2400" spc="-5" dirty="0">
                <a:latin typeface="Arial" panose="020B0604020202020204" pitchFamily="34" charset="0"/>
                <a:cs typeface="Arial" panose="020B0604020202020204" pitchFamily="34" charset="0"/>
              </a:rPr>
              <a:t>beli</a:t>
            </a:r>
            <a:r>
              <a:rPr sz="2400" dirty="0">
                <a:latin typeface="Arial" panose="020B0604020202020204" pitchFamily="34" charset="0"/>
                <a:cs typeface="Arial" panose="020B0604020202020204" pitchFamily="34" charset="0"/>
              </a:rPr>
              <a:t>rt</a:t>
            </a:r>
            <a:r>
              <a:rPr sz="2400" spc="-15" dirty="0">
                <a:latin typeface="Arial" panose="020B0604020202020204" pitchFamily="34" charset="0"/>
                <a:cs typeface="Arial" panose="020B0604020202020204" pitchFamily="34" charset="0"/>
              </a:rPr>
              <a:t>i</a:t>
            </a:r>
            <a:r>
              <a:rPr sz="2400" dirty="0">
                <a:latin typeface="Arial" panose="020B0604020202020204" pitchFamily="34" charset="0"/>
                <a:cs typeface="Arial" panose="020B0604020202020204" pitchFamily="34" charset="0"/>
              </a:rPr>
              <a:t>len	</a:t>
            </a:r>
            <a:r>
              <a:rPr sz="2400" spc="-30" dirty="0">
                <a:latin typeface="Arial" panose="020B0604020202020204" pitchFamily="34" charset="0"/>
                <a:cs typeface="Arial" panose="020B0604020202020204" pitchFamily="34" charset="0"/>
              </a:rPr>
              <a:t>v</a:t>
            </a:r>
            <a:r>
              <a:rPr sz="2400" dirty="0">
                <a:latin typeface="Arial" panose="020B0604020202020204" pitchFamily="34" charset="0"/>
                <a:cs typeface="Arial" panose="020B0604020202020204" pitchFamily="34" charset="0"/>
              </a:rPr>
              <a:t>e	</a:t>
            </a:r>
            <a:r>
              <a:rPr sz="2400" spc="-35" dirty="0">
                <a:latin typeface="Arial" panose="020B0604020202020204" pitchFamily="34" charset="0"/>
                <a:cs typeface="Arial" panose="020B0604020202020204" pitchFamily="34" charset="0"/>
              </a:rPr>
              <a:t>y</a:t>
            </a:r>
            <a:r>
              <a:rPr sz="2400" dirty="0">
                <a:latin typeface="Arial" panose="020B0604020202020204" pitchFamily="34" charset="0"/>
                <a:cs typeface="Arial" panose="020B0604020202020204" pitchFamily="34" charset="0"/>
              </a:rPr>
              <a:t>etkilil</a:t>
            </a:r>
            <a:r>
              <a:rPr sz="2400" spc="-15" dirty="0">
                <a:latin typeface="Arial" panose="020B0604020202020204" pitchFamily="34" charset="0"/>
                <a:cs typeface="Arial" panose="020B0604020202020204" pitchFamily="34" charset="0"/>
              </a:rPr>
              <a:t>e</a:t>
            </a:r>
            <a:r>
              <a:rPr sz="2400" spc="-35" dirty="0">
                <a:latin typeface="Arial" panose="020B0604020202020204" pitchFamily="34" charset="0"/>
                <a:cs typeface="Arial" panose="020B0604020202020204" pitchFamily="34" charset="0"/>
              </a:rPr>
              <a:t>r</a:t>
            </a:r>
            <a:r>
              <a:rPr sz="2400" dirty="0">
                <a:latin typeface="Arial" panose="020B0604020202020204" pitchFamily="34" charset="0"/>
                <a:cs typeface="Arial" panose="020B0604020202020204" pitchFamily="34" charset="0"/>
              </a:rPr>
              <a:t>ce  </a:t>
            </a:r>
            <a:r>
              <a:rPr sz="2400" spc="-5" dirty="0">
                <a:latin typeface="Arial" panose="020B0604020202020204" pitchFamily="34" charset="0"/>
                <a:cs typeface="Arial" panose="020B0604020202020204" pitchFamily="34" charset="0"/>
              </a:rPr>
              <a:t>tanımlanacak </a:t>
            </a:r>
            <a:r>
              <a:rPr sz="2400" spc="-10" dirty="0">
                <a:latin typeface="Arial" panose="020B0604020202020204" pitchFamily="34" charset="0"/>
                <a:cs typeface="Arial" panose="020B0604020202020204" pitchFamily="34" charset="0"/>
              </a:rPr>
              <a:t>diğer görevleri </a:t>
            </a:r>
            <a:r>
              <a:rPr sz="2400" spc="-5" dirty="0">
                <a:latin typeface="Arial" panose="020B0604020202020204" pitchFamily="34" charset="0"/>
                <a:cs typeface="Arial" panose="020B0604020202020204" pitchFamily="34" charset="0"/>
              </a:rPr>
              <a:t>yerine</a:t>
            </a:r>
            <a:r>
              <a:rPr sz="2400" spc="-3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getirmek.</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69723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B8F74A76-93A8-E743-BE3E-4B917F3AF00C}"/>
              </a:ext>
            </a:extLst>
          </p:cNvPr>
          <p:cNvSpPr txBox="1"/>
          <p:nvPr/>
        </p:nvSpPr>
        <p:spPr>
          <a:xfrm>
            <a:off x="587433" y="149626"/>
            <a:ext cx="10684625" cy="7109639"/>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 işyerinin işleyişi ve denetimi ile ilgili her türlü işleminde Müdürlük ve Bakanlığın birinci derecede muhatabıdır. </a:t>
            </a:r>
          </a:p>
          <a:p>
            <a:endParaRPr lang="tr-TR" sz="2400" dirty="0">
              <a:latin typeface="Arial" panose="020B0604020202020204" pitchFamily="34" charset="0"/>
              <a:cs typeface="Arial" panose="020B0604020202020204" pitchFamily="34" charset="0"/>
            </a:endParaRPr>
          </a:p>
          <a:p>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 işyerindeki görevini sona erdirmek istediğinde (den ayrılması) veya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müdürün görevine son verilmek istendiğinde (verilmesi durumlarında), ( işletme sahibi)bu durumun işyeri sahibi veya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müdürü tarafından (en geç 48 saat içinde) Müdürlüğe bir hafta öncesinden bildirilmesi şarttır (bilgi verilir ve ayrılış tarihinden itibaren en geç bir hafta içinde yeni mesul müdüre ait iş sözleşmesi ile birlikte Müdürlüğe müracaat yapılır. Bir hafta içinde yeni mesul müdür tayin edilmemesi halinde işyeri Müdürlük tarafından uyarılarak, on beş geçmemek üzere ek süre verilir. Ancak, bu süreler içinde ekip sorumlarından bir tanesi mesul müdür olarak görevlendirilir ve bu durum dilekçe ile Müdürlüğe bildirilir. Aynı şekilde mesul müdürün yıllık izin veya mazeret iznine ayrılması durumunda, geçici olarak ekip sorumlularından bir tanesi mesul müdür olarak görevlendirilir ve bu durum dilekçe ile Müdürlüğe bildirilir.)</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754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75914" y="1305198"/>
            <a:ext cx="11038104" cy="4444807"/>
          </a:xfrm>
          <a:prstGeom prst="rect">
            <a:avLst/>
          </a:prstGeom>
        </p:spPr>
        <p:txBody>
          <a:bodyPr vert="horz" wrap="square" lIns="0" tIns="12700" rIns="0" bIns="0" rtlCol="0">
            <a:spAutoFit/>
          </a:bodyPr>
          <a:lstStyle/>
          <a:p>
            <a:pPr marL="12700">
              <a:spcBef>
                <a:spcPts val="100"/>
              </a:spcBef>
            </a:pPr>
            <a:r>
              <a:rPr sz="2400" dirty="0">
                <a:solidFill>
                  <a:srgbClr val="FF0000"/>
                </a:solidFill>
                <a:latin typeface="Arial" panose="020B0604020202020204" pitchFamily="34" charset="0"/>
                <a:cs typeface="Arial" panose="020B0604020202020204" pitchFamily="34" charset="0"/>
              </a:rPr>
              <a:t>Amaç</a:t>
            </a:r>
            <a:endParaRPr sz="2400" dirty="0">
              <a:latin typeface="Arial" panose="020B0604020202020204" pitchFamily="34" charset="0"/>
              <a:cs typeface="Arial" panose="020B0604020202020204" pitchFamily="34" charset="0"/>
            </a:endParaRPr>
          </a:p>
          <a:p>
            <a:pPr marL="12700" marR="585470"/>
            <a:r>
              <a:rPr sz="2400" b="1" spc="-5" dirty="0">
                <a:latin typeface="Arial" panose="020B0604020202020204" pitchFamily="34" charset="0"/>
                <a:cs typeface="Arial" panose="020B0604020202020204" pitchFamily="34" charset="0"/>
              </a:rPr>
              <a:t>Madde 1- </a:t>
            </a:r>
            <a:r>
              <a:rPr sz="2400" dirty="0">
                <a:latin typeface="Arial" panose="020B0604020202020204" pitchFamily="34" charset="0"/>
                <a:cs typeface="Arial" panose="020B0604020202020204" pitchFamily="34" charset="0"/>
              </a:rPr>
              <a:t>Bu </a:t>
            </a:r>
            <a:r>
              <a:rPr sz="2400" spc="-20" dirty="0">
                <a:latin typeface="Arial" panose="020B0604020202020204" pitchFamily="34" charset="0"/>
                <a:cs typeface="Arial" panose="020B0604020202020204" pitchFamily="34" charset="0"/>
              </a:rPr>
              <a:t>Yönetmelik, </a:t>
            </a:r>
            <a:r>
              <a:rPr sz="2400" spc="-5" dirty="0">
                <a:latin typeface="Arial" panose="020B0604020202020204" pitchFamily="34" charset="0"/>
                <a:cs typeface="Arial" panose="020B0604020202020204" pitchFamily="34" charset="0"/>
              </a:rPr>
              <a:t>halk sağlığını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huzurunu </a:t>
            </a:r>
            <a:r>
              <a:rPr sz="2400" spc="-20" dirty="0">
                <a:latin typeface="Arial" panose="020B0604020202020204" pitchFamily="34" charset="0"/>
                <a:cs typeface="Arial" panose="020B0604020202020204" pitchFamily="34" charset="0"/>
              </a:rPr>
              <a:t>bozan  </a:t>
            </a:r>
            <a:r>
              <a:rPr sz="2400" spc="-15" dirty="0">
                <a:latin typeface="Arial" panose="020B0604020202020204" pitchFamily="34" charset="0"/>
                <a:cs typeface="Arial" panose="020B0604020202020204" pitchFamily="34" charset="0"/>
              </a:rPr>
              <a:t>zararlılara </a:t>
            </a:r>
            <a:r>
              <a:rPr sz="2400" spc="-20" dirty="0">
                <a:latin typeface="Arial" panose="020B0604020202020204" pitchFamily="34" charset="0"/>
                <a:cs typeface="Arial" panose="020B0604020202020204" pitchFamily="34" charset="0"/>
              </a:rPr>
              <a:t>karşı </a:t>
            </a:r>
            <a:r>
              <a:rPr sz="2400" spc="-5" dirty="0">
                <a:latin typeface="Arial" panose="020B0604020202020204" pitchFamily="34" charset="0"/>
                <a:cs typeface="Arial" panose="020B0604020202020204" pitchFamily="34" charset="0"/>
              </a:rPr>
              <a:t>insektisit, </a:t>
            </a:r>
            <a:r>
              <a:rPr sz="2400" spc="-10" dirty="0">
                <a:latin typeface="Arial" panose="020B0604020202020204" pitchFamily="34" charset="0"/>
                <a:cs typeface="Arial" panose="020B0604020202020204" pitchFamily="34" charset="0"/>
              </a:rPr>
              <a:t>rodentisit, </a:t>
            </a:r>
            <a:r>
              <a:rPr sz="2400" spc="-5" dirty="0">
                <a:latin typeface="Arial" panose="020B0604020202020204" pitchFamily="34" charset="0"/>
                <a:cs typeface="Arial" panose="020B0604020202020204" pitchFamily="34" charset="0"/>
              </a:rPr>
              <a:t>mollusisit, </a:t>
            </a:r>
            <a:r>
              <a:rPr sz="2400" dirty="0">
                <a:latin typeface="Arial" panose="020B0604020202020204" pitchFamily="34" charset="0"/>
                <a:cs typeface="Arial" panose="020B0604020202020204" pitchFamily="34" charset="0"/>
              </a:rPr>
              <a:t>gibi maddeler  </a:t>
            </a:r>
            <a:r>
              <a:rPr sz="2400" spc="-15" dirty="0">
                <a:latin typeface="Arial" panose="020B0604020202020204" pitchFamily="34" charset="0"/>
                <a:cs typeface="Arial" panose="020B0604020202020204" pitchFamily="34" charset="0"/>
              </a:rPr>
              <a:t>kullanarak </a:t>
            </a:r>
            <a:r>
              <a:rPr sz="2400" spc="-5" dirty="0">
                <a:latin typeface="Arial" panose="020B0604020202020204" pitchFamily="34" charset="0"/>
                <a:cs typeface="Arial" panose="020B0604020202020204" pitchFamily="34" charset="0"/>
              </a:rPr>
              <a:t>mücadele </a:t>
            </a:r>
            <a:r>
              <a:rPr sz="2400" dirty="0">
                <a:latin typeface="Arial" panose="020B0604020202020204" pitchFamily="34" charset="0"/>
                <a:cs typeface="Arial" panose="020B0604020202020204" pitchFamily="34" charset="0"/>
              </a:rPr>
              <a:t>etmek </a:t>
            </a:r>
            <a:r>
              <a:rPr sz="2400" spc="-15" dirty="0">
                <a:latin typeface="Arial" panose="020B0604020202020204" pitchFamily="34" charset="0"/>
                <a:cs typeface="Arial" panose="020B0604020202020204" pitchFamily="34" charset="0"/>
              </a:rPr>
              <a:t>isteyen </a:t>
            </a:r>
            <a:r>
              <a:rPr sz="2400" spc="-10" dirty="0">
                <a:latin typeface="Arial" panose="020B0604020202020204" pitchFamily="34" charset="0"/>
                <a:cs typeface="Arial" panose="020B0604020202020204" pitchFamily="34" charset="0"/>
              </a:rPr>
              <a:t>gerçek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tüzel </a:t>
            </a:r>
            <a:r>
              <a:rPr sz="2400" spc="-5" dirty="0" err="1">
                <a:latin typeface="Arial" panose="020B0604020202020204" pitchFamily="34" charset="0"/>
                <a:cs typeface="Arial" panose="020B0604020202020204" pitchFamily="34" charset="0"/>
              </a:rPr>
              <a:t>kişilere</a:t>
            </a:r>
            <a:r>
              <a:rPr sz="2400" spc="-3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ait</a:t>
            </a:r>
            <a:r>
              <a:rPr lang="tr-TR" sz="2400"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işyerlerinin</a:t>
            </a:r>
            <a:r>
              <a:rPr sz="2400" spc="-5" dirty="0">
                <a:latin typeface="Arial" panose="020B0604020202020204" pitchFamily="34" charset="0"/>
                <a:cs typeface="Arial" panose="020B0604020202020204" pitchFamily="34" charset="0"/>
              </a:rPr>
              <a:t> çalışma usûl </a:t>
            </a:r>
            <a:r>
              <a:rPr sz="2400" spc="-15"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esasları ile </a:t>
            </a:r>
            <a:r>
              <a:rPr sz="2400" spc="-10" dirty="0">
                <a:latin typeface="Arial" panose="020B0604020202020204" pitchFamily="34" charset="0"/>
                <a:cs typeface="Arial" panose="020B0604020202020204" pitchFamily="34" charset="0"/>
              </a:rPr>
              <a:t>resmi kurum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kuruluşların  </a:t>
            </a:r>
            <a:r>
              <a:rPr sz="2400" dirty="0">
                <a:latin typeface="Arial" panose="020B0604020202020204" pitchFamily="34" charset="0"/>
                <a:cs typeface="Arial" panose="020B0604020202020204" pitchFamily="34" charset="0"/>
              </a:rPr>
              <a:t>ilaçlama </a:t>
            </a:r>
            <a:r>
              <a:rPr sz="2400" spc="-5" dirty="0">
                <a:latin typeface="Arial" panose="020B0604020202020204" pitchFamily="34" charset="0"/>
                <a:cs typeface="Arial" panose="020B0604020202020204" pitchFamily="34" charset="0"/>
              </a:rPr>
              <a:t>usûl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esaslarını belirlemek </a:t>
            </a:r>
            <a:r>
              <a:rPr sz="2400" spc="-10" dirty="0">
                <a:latin typeface="Arial" panose="020B0604020202020204" pitchFamily="34" charset="0"/>
                <a:cs typeface="Arial" panose="020B0604020202020204" pitchFamily="34" charset="0"/>
              </a:rPr>
              <a:t>suretiyle </a:t>
            </a:r>
            <a:r>
              <a:rPr sz="2400" spc="-5" dirty="0">
                <a:latin typeface="Arial" panose="020B0604020202020204" pitchFamily="34" charset="0"/>
                <a:cs typeface="Arial" panose="020B0604020202020204" pitchFamily="34" charset="0"/>
              </a:rPr>
              <a:t>halk sağlığının  </a:t>
            </a:r>
            <a:r>
              <a:rPr sz="2400" spc="-15" dirty="0">
                <a:latin typeface="Arial" panose="020B0604020202020204" pitchFamily="34" charset="0"/>
                <a:cs typeface="Arial" panose="020B0604020202020204" pitchFamily="34" charset="0"/>
              </a:rPr>
              <a:t>korunması </a:t>
            </a:r>
            <a:r>
              <a:rPr sz="2400" dirty="0">
                <a:latin typeface="Arial" panose="020B0604020202020204" pitchFamily="34" charset="0"/>
                <a:cs typeface="Arial" panose="020B0604020202020204" pitchFamily="34" charset="0"/>
              </a:rPr>
              <a:t>amacıyla</a:t>
            </a:r>
            <a:r>
              <a:rPr sz="2400" spc="-30" dirty="0">
                <a:latin typeface="Arial" panose="020B0604020202020204" pitchFamily="34" charset="0"/>
                <a:cs typeface="Arial" panose="020B0604020202020204" pitchFamily="34" charset="0"/>
              </a:rPr>
              <a:t> </a:t>
            </a:r>
            <a:r>
              <a:rPr sz="2400" spc="-25" dirty="0">
                <a:latin typeface="Arial" panose="020B0604020202020204" pitchFamily="34" charset="0"/>
                <a:cs typeface="Arial" panose="020B0604020202020204" pitchFamily="34" charset="0"/>
              </a:rPr>
              <a:t>hazırlanmıştır.</a:t>
            </a:r>
            <a:endParaRPr sz="2400" dirty="0">
              <a:latin typeface="Arial" panose="020B0604020202020204" pitchFamily="34" charset="0"/>
              <a:cs typeface="Arial" panose="020B0604020202020204" pitchFamily="34" charset="0"/>
            </a:endParaRPr>
          </a:p>
          <a:p>
            <a:pPr marL="80645">
              <a:spcBef>
                <a:spcPts val="5"/>
              </a:spcBef>
            </a:pPr>
            <a:r>
              <a:rPr sz="2400" spc="-10" dirty="0">
                <a:solidFill>
                  <a:srgbClr val="FF0000"/>
                </a:solidFill>
                <a:latin typeface="Arial" panose="020B0604020202020204" pitchFamily="34" charset="0"/>
                <a:cs typeface="Arial" panose="020B0604020202020204" pitchFamily="34" charset="0"/>
              </a:rPr>
              <a:t>Kapsam</a:t>
            </a:r>
            <a:endParaRPr sz="2400" dirty="0">
              <a:latin typeface="Arial" panose="020B0604020202020204" pitchFamily="34" charset="0"/>
              <a:cs typeface="Arial" panose="020B0604020202020204" pitchFamily="34" charset="0"/>
            </a:endParaRPr>
          </a:p>
          <a:p>
            <a:pPr marL="12700" marR="898525"/>
            <a:r>
              <a:rPr sz="2400" b="1" spc="-5" dirty="0">
                <a:latin typeface="Arial" panose="020B0604020202020204" pitchFamily="34" charset="0"/>
                <a:cs typeface="Arial" panose="020B0604020202020204" pitchFamily="34" charset="0"/>
              </a:rPr>
              <a:t>Madde 2- </a:t>
            </a:r>
            <a:r>
              <a:rPr sz="2400" dirty="0">
                <a:latin typeface="Arial" panose="020B0604020202020204" pitchFamily="34" charset="0"/>
                <a:cs typeface="Arial" panose="020B0604020202020204" pitchFamily="34" charset="0"/>
              </a:rPr>
              <a:t>Bu </a:t>
            </a:r>
            <a:r>
              <a:rPr sz="2400" spc="-20" dirty="0">
                <a:latin typeface="Arial" panose="020B0604020202020204" pitchFamily="34" charset="0"/>
                <a:cs typeface="Arial" panose="020B0604020202020204" pitchFamily="34" charset="0"/>
              </a:rPr>
              <a:t>Yönetmelik, </a:t>
            </a:r>
            <a:r>
              <a:rPr sz="2400" spc="-5" dirty="0">
                <a:latin typeface="Arial" panose="020B0604020202020204" pitchFamily="34" charset="0"/>
                <a:cs typeface="Arial" panose="020B0604020202020204" pitchFamily="34" charset="0"/>
              </a:rPr>
              <a:t>halk sağlığı </a:t>
            </a:r>
            <a:r>
              <a:rPr sz="2400" dirty="0">
                <a:latin typeface="Arial" panose="020B0604020202020204" pitchFamily="34" charset="0"/>
                <a:cs typeface="Arial" panose="020B0604020202020204" pitchFamily="34" charset="0"/>
              </a:rPr>
              <a:t>alanında </a:t>
            </a:r>
            <a:r>
              <a:rPr sz="2400" spc="-5" dirty="0">
                <a:latin typeface="Arial" panose="020B0604020202020204" pitchFamily="34" charset="0"/>
                <a:cs typeface="Arial" panose="020B0604020202020204" pitchFamily="34" charset="0"/>
              </a:rPr>
              <a:t>insektisit,  </a:t>
            </a:r>
            <a:r>
              <a:rPr sz="2400" spc="-10" dirty="0">
                <a:latin typeface="Arial" panose="020B0604020202020204" pitchFamily="34" charset="0"/>
                <a:cs typeface="Arial" panose="020B0604020202020204" pitchFamily="34" charset="0"/>
              </a:rPr>
              <a:t>rodentisit, </a:t>
            </a:r>
            <a:r>
              <a:rPr sz="2400" spc="-5" dirty="0">
                <a:latin typeface="Arial" panose="020B0604020202020204" pitchFamily="34" charset="0"/>
                <a:cs typeface="Arial" panose="020B0604020202020204" pitchFamily="34" charset="0"/>
              </a:rPr>
              <a:t>mollusisit </a:t>
            </a:r>
            <a:r>
              <a:rPr sz="2400" dirty="0">
                <a:latin typeface="Arial" panose="020B0604020202020204" pitchFamily="34" charset="0"/>
                <a:cs typeface="Arial" panose="020B0604020202020204" pitchFamily="34" charset="0"/>
              </a:rPr>
              <a:t>gibi maddeler </a:t>
            </a:r>
            <a:r>
              <a:rPr sz="2400" spc="-10" dirty="0">
                <a:latin typeface="Arial" panose="020B0604020202020204" pitchFamily="34" charset="0"/>
                <a:cs typeface="Arial" panose="020B0604020202020204" pitchFamily="34" charset="0"/>
              </a:rPr>
              <a:t>kullanılarak </a:t>
            </a:r>
            <a:r>
              <a:rPr sz="2400" spc="-10" dirty="0" err="1">
                <a:latin typeface="Arial" panose="020B0604020202020204" pitchFamily="34" charset="0"/>
                <a:cs typeface="Arial" panose="020B0604020202020204" pitchFamily="34" charset="0"/>
              </a:rPr>
              <a:t>zararlılar</a:t>
            </a:r>
            <a:r>
              <a:rPr sz="2400" spc="-85"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ile</a:t>
            </a:r>
            <a:r>
              <a:rPr lang="tr-TR" sz="2400"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mücadele</a:t>
            </a:r>
            <a:r>
              <a:rPr sz="2400" spc="-5" dirty="0">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etmek </a:t>
            </a:r>
            <a:r>
              <a:rPr sz="2400" spc="-15" dirty="0">
                <a:latin typeface="Arial" panose="020B0604020202020204" pitchFamily="34" charset="0"/>
                <a:cs typeface="Arial" panose="020B0604020202020204" pitchFamily="34" charset="0"/>
              </a:rPr>
              <a:t>isteyen </a:t>
            </a:r>
            <a:r>
              <a:rPr sz="2400" spc="-10" dirty="0">
                <a:latin typeface="Arial" panose="020B0604020202020204" pitchFamily="34" charset="0"/>
                <a:cs typeface="Arial" panose="020B0604020202020204" pitchFamily="34" charset="0"/>
              </a:rPr>
              <a:t>gerçek, tüzel </a:t>
            </a:r>
            <a:r>
              <a:rPr sz="2400" dirty="0">
                <a:latin typeface="Arial" panose="020B0604020202020204" pitchFamily="34" charset="0"/>
                <a:cs typeface="Arial" panose="020B0604020202020204" pitchFamily="34" charset="0"/>
              </a:rPr>
              <a:t>kişiler </a:t>
            </a:r>
            <a:r>
              <a:rPr sz="2400" spc="-15" dirty="0">
                <a:latin typeface="Arial" panose="020B0604020202020204" pitchFamily="34" charset="0"/>
                <a:cs typeface="Arial" panose="020B0604020202020204" pitchFamily="34" charset="0"/>
              </a:rPr>
              <a:t>ve </a:t>
            </a:r>
            <a:r>
              <a:rPr sz="2400" spc="-5" dirty="0" err="1">
                <a:latin typeface="Arial" panose="020B0604020202020204" pitchFamily="34" charset="0"/>
                <a:cs typeface="Arial" panose="020B0604020202020204" pitchFamily="34" charset="0"/>
              </a:rPr>
              <a:t>bunların</a:t>
            </a:r>
            <a:r>
              <a:rPr sz="2400" spc="-40" dirty="0">
                <a:latin typeface="Arial" panose="020B0604020202020204" pitchFamily="34" charset="0"/>
                <a:cs typeface="Arial" panose="020B0604020202020204" pitchFamily="34" charset="0"/>
              </a:rPr>
              <a:t> </a:t>
            </a:r>
            <a:r>
              <a:rPr sz="2400" spc="-10" dirty="0" err="1">
                <a:latin typeface="Arial" panose="020B0604020202020204" pitchFamily="34" charset="0"/>
                <a:cs typeface="Arial" panose="020B0604020202020204" pitchFamily="34" charset="0"/>
              </a:rPr>
              <a:t>işyerleri</a:t>
            </a:r>
            <a:r>
              <a:rPr lang="tr-TR" sz="2400" spc="-1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ile</a:t>
            </a:r>
            <a:r>
              <a:rPr sz="2400" dirty="0">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resmi kurum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kuruluşların </a:t>
            </a:r>
            <a:r>
              <a:rPr sz="2400" dirty="0">
                <a:latin typeface="Arial" panose="020B0604020202020204" pitchFamily="34" charset="0"/>
                <a:cs typeface="Arial" panose="020B0604020202020204" pitchFamily="34" charset="0"/>
              </a:rPr>
              <a:t>izin alma </a:t>
            </a:r>
            <a:r>
              <a:rPr sz="2400" spc="-5" dirty="0">
                <a:latin typeface="Arial" panose="020B0604020202020204" pitchFamily="34" charset="0"/>
                <a:cs typeface="Arial" panose="020B0604020202020204" pitchFamily="34" charset="0"/>
              </a:rPr>
              <a:t>şekil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şartlarını, çalışma  usul </a:t>
            </a:r>
            <a:r>
              <a:rPr sz="2400" spc="-20"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esaslarını, </a:t>
            </a:r>
            <a:r>
              <a:rPr sz="2400" spc="-5" dirty="0">
                <a:latin typeface="Arial" panose="020B0604020202020204" pitchFamily="34" charset="0"/>
                <a:cs typeface="Arial" panose="020B0604020202020204" pitchFamily="34" charset="0"/>
              </a:rPr>
              <a:t>denetimlerini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çalışan </a:t>
            </a:r>
            <a:r>
              <a:rPr sz="2400" spc="-10" dirty="0">
                <a:latin typeface="Arial" panose="020B0604020202020204" pitchFamily="34" charset="0"/>
                <a:cs typeface="Arial" panose="020B0604020202020204" pitchFamily="34" charset="0"/>
              </a:rPr>
              <a:t>personeli</a:t>
            </a:r>
            <a:r>
              <a:rPr sz="2400" dirty="0">
                <a:latin typeface="Arial" panose="020B0604020202020204" pitchFamily="34" charset="0"/>
                <a:cs typeface="Arial" panose="020B0604020202020204" pitchFamily="34" charset="0"/>
              </a:rPr>
              <a:t> </a:t>
            </a:r>
            <a:r>
              <a:rPr sz="2400" spc="-45" dirty="0">
                <a:latin typeface="Arial" panose="020B0604020202020204" pitchFamily="34" charset="0"/>
                <a:cs typeface="Arial" panose="020B0604020202020204" pitchFamily="34" charset="0"/>
              </a:rPr>
              <a:t>kapsar.</a:t>
            </a:r>
            <a:endParaRPr sz="2400" dirty="0">
              <a:latin typeface="Arial" panose="020B0604020202020204" pitchFamily="34" charset="0"/>
              <a:cs typeface="Arial" panose="020B0604020202020204" pitchFamily="34" charset="0"/>
            </a:endParaRPr>
          </a:p>
        </p:txBody>
      </p:sp>
      <p:sp>
        <p:nvSpPr>
          <p:cNvPr id="4" name="object 4"/>
          <p:cNvSpPr txBox="1">
            <a:spLocks noGrp="1"/>
          </p:cNvSpPr>
          <p:nvPr>
            <p:ph type="title"/>
          </p:nvPr>
        </p:nvSpPr>
        <p:spPr>
          <a:xfrm>
            <a:off x="382385" y="132128"/>
            <a:ext cx="11331633" cy="1094081"/>
          </a:xfrm>
          <a:prstGeom prst="rect">
            <a:avLst/>
          </a:prstGeom>
        </p:spPr>
        <p:txBody>
          <a:bodyPr vert="horz" wrap="square" lIns="0" tIns="230060" rIns="0" bIns="0" rtlCol="0" anchor="ctr">
            <a:spAutoFit/>
          </a:bodyPr>
          <a:lstStyle/>
          <a:p>
            <a:pPr marL="307975" marR="5080">
              <a:lnSpc>
                <a:spcPct val="100000"/>
              </a:lnSpc>
              <a:spcBef>
                <a:spcPts val="100"/>
              </a:spcBef>
            </a:pPr>
            <a:r>
              <a:rPr sz="2800" b="1" dirty="0">
                <a:solidFill>
                  <a:srgbClr val="003333"/>
                </a:solidFill>
                <a:latin typeface="Arial" panose="020B0604020202020204" pitchFamily="34" charset="0"/>
                <a:cs typeface="Arial" panose="020B0604020202020204" pitchFamily="34" charset="0"/>
              </a:rPr>
              <a:t>HALK </a:t>
            </a:r>
            <a:r>
              <a:rPr sz="2800" b="1" spc="-15" dirty="0">
                <a:solidFill>
                  <a:srgbClr val="003333"/>
                </a:solidFill>
                <a:latin typeface="Arial" panose="020B0604020202020204" pitchFamily="34" charset="0"/>
                <a:cs typeface="Arial" panose="020B0604020202020204" pitchFamily="34" charset="0"/>
              </a:rPr>
              <a:t>SAĞLIĞI </a:t>
            </a:r>
            <a:r>
              <a:rPr sz="2800" b="1" spc="-10" dirty="0">
                <a:solidFill>
                  <a:srgbClr val="003333"/>
                </a:solidFill>
                <a:latin typeface="Arial" panose="020B0604020202020204" pitchFamily="34" charset="0"/>
                <a:cs typeface="Arial" panose="020B0604020202020204" pitchFamily="34" charset="0"/>
              </a:rPr>
              <a:t>ALANINDA </a:t>
            </a:r>
            <a:r>
              <a:rPr sz="2800" b="1" dirty="0">
                <a:solidFill>
                  <a:srgbClr val="003333"/>
                </a:solidFill>
                <a:latin typeface="Arial" panose="020B0604020202020204" pitchFamily="34" charset="0"/>
                <a:cs typeface="Arial" panose="020B0604020202020204" pitchFamily="34" charset="0"/>
              </a:rPr>
              <a:t>HAŞERELERE </a:t>
            </a:r>
            <a:r>
              <a:rPr sz="2800" b="1" spc="-10" dirty="0">
                <a:solidFill>
                  <a:srgbClr val="003333"/>
                </a:solidFill>
                <a:latin typeface="Arial" panose="020B0604020202020204" pitchFamily="34" charset="0"/>
                <a:cs typeface="Arial" panose="020B0604020202020204" pitchFamily="34" charset="0"/>
              </a:rPr>
              <a:t>KARŞI İLAÇLAMA </a:t>
            </a:r>
            <a:r>
              <a:rPr sz="2800" b="1" dirty="0">
                <a:solidFill>
                  <a:srgbClr val="003333"/>
                </a:solidFill>
                <a:latin typeface="Arial" panose="020B0604020202020204" pitchFamily="34" charset="0"/>
                <a:cs typeface="Arial" panose="020B0604020202020204" pitchFamily="34" charset="0"/>
              </a:rPr>
              <a:t>USÜL</a:t>
            </a:r>
            <a:r>
              <a:rPr sz="2800" b="1" spc="-114" dirty="0">
                <a:solidFill>
                  <a:srgbClr val="003333"/>
                </a:solidFill>
                <a:latin typeface="Arial" panose="020B0604020202020204" pitchFamily="34" charset="0"/>
                <a:cs typeface="Arial" panose="020B0604020202020204" pitchFamily="34" charset="0"/>
              </a:rPr>
              <a:t> </a:t>
            </a:r>
            <a:r>
              <a:rPr sz="2800" b="1" spc="-5" dirty="0">
                <a:solidFill>
                  <a:srgbClr val="003333"/>
                </a:solidFill>
                <a:latin typeface="Arial" panose="020B0604020202020204" pitchFamily="34" charset="0"/>
                <a:cs typeface="Arial" panose="020B0604020202020204" pitchFamily="34" charset="0"/>
              </a:rPr>
              <a:t>VE  ESASLARI </a:t>
            </a:r>
            <a:r>
              <a:rPr sz="2800" b="1" spc="-15" dirty="0">
                <a:solidFill>
                  <a:srgbClr val="003333"/>
                </a:solidFill>
                <a:latin typeface="Arial" panose="020B0604020202020204" pitchFamily="34" charset="0"/>
                <a:cs typeface="Arial" panose="020B0604020202020204" pitchFamily="34" charset="0"/>
              </a:rPr>
              <a:t>HAKKINDA</a:t>
            </a:r>
            <a:r>
              <a:rPr sz="2800" b="1" spc="-30" dirty="0">
                <a:solidFill>
                  <a:srgbClr val="003333"/>
                </a:solidFill>
                <a:latin typeface="Arial" panose="020B0604020202020204" pitchFamily="34" charset="0"/>
                <a:cs typeface="Arial" panose="020B0604020202020204" pitchFamily="34" charset="0"/>
              </a:rPr>
              <a:t> </a:t>
            </a:r>
            <a:r>
              <a:rPr sz="2800" b="1" spc="-15" dirty="0">
                <a:solidFill>
                  <a:srgbClr val="003333"/>
                </a:solidFill>
                <a:latin typeface="Arial" panose="020B0604020202020204" pitchFamily="34" charset="0"/>
                <a:cs typeface="Arial" panose="020B0604020202020204" pitchFamily="34" charset="0"/>
              </a:rPr>
              <a:t>YÖNETMELİK</a:t>
            </a:r>
          </a:p>
        </p:txBody>
      </p:sp>
    </p:spTree>
    <p:extLst>
      <p:ext uri="{BB962C8B-B14F-4D97-AF65-F5344CB8AC3E}">
        <p14:creationId xmlns:p14="http://schemas.microsoft.com/office/powerpoint/2010/main" val="3042490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986177" y="124692"/>
            <a:ext cx="5910913" cy="689932"/>
          </a:xfrm>
          <a:prstGeom prst="rect">
            <a:avLst/>
          </a:prstGeom>
        </p:spPr>
        <p:txBody>
          <a:bodyPr vert="horz" wrap="square" lIns="0" tIns="12700" rIns="0" bIns="0" rtlCol="0" anchor="ctr">
            <a:spAutoFit/>
          </a:bodyPr>
          <a:lstStyle/>
          <a:p>
            <a:pPr marL="12700">
              <a:lnSpc>
                <a:spcPct val="100000"/>
              </a:lnSpc>
              <a:spcBef>
                <a:spcPts val="100"/>
              </a:spcBef>
            </a:pPr>
            <a:r>
              <a:rPr b="1" dirty="0">
                <a:solidFill>
                  <a:srgbClr val="003333"/>
                </a:solidFill>
                <a:latin typeface="Calibri"/>
                <a:cs typeface="Calibri"/>
              </a:rPr>
              <a:t>Ekip</a:t>
            </a:r>
            <a:r>
              <a:rPr b="1" spc="-90" dirty="0">
                <a:solidFill>
                  <a:srgbClr val="003333"/>
                </a:solidFill>
                <a:latin typeface="Calibri"/>
                <a:cs typeface="Calibri"/>
              </a:rPr>
              <a:t> </a:t>
            </a:r>
            <a:r>
              <a:rPr b="1" dirty="0">
                <a:solidFill>
                  <a:srgbClr val="003333"/>
                </a:solidFill>
                <a:latin typeface="Calibri"/>
                <a:cs typeface="Calibri"/>
              </a:rPr>
              <a:t>sorumluları</a:t>
            </a:r>
          </a:p>
        </p:txBody>
      </p:sp>
      <p:sp>
        <p:nvSpPr>
          <p:cNvPr id="8" name="object 8"/>
          <p:cNvSpPr txBox="1"/>
          <p:nvPr/>
        </p:nvSpPr>
        <p:spPr>
          <a:xfrm>
            <a:off x="781396" y="1679380"/>
            <a:ext cx="11155680" cy="2967479"/>
          </a:xfrm>
          <a:prstGeom prst="rect">
            <a:avLst/>
          </a:prstGeom>
        </p:spPr>
        <p:txBody>
          <a:bodyPr vert="horz" wrap="square" lIns="0" tIns="12700" rIns="0" bIns="0" rtlCol="0">
            <a:spAutoFit/>
          </a:bodyPr>
          <a:lstStyle/>
          <a:p>
            <a:pPr marL="12700" marR="5080" indent="449580" algn="just">
              <a:spcBef>
                <a:spcPts val="100"/>
              </a:spcBef>
            </a:pPr>
            <a:r>
              <a:rPr sz="2400" b="1" spc="-5" dirty="0">
                <a:latin typeface="Arial" panose="020B0604020202020204" pitchFamily="34" charset="0"/>
                <a:cs typeface="Arial" panose="020B0604020202020204" pitchFamily="34" charset="0"/>
              </a:rPr>
              <a:t>Madde 9- </a:t>
            </a:r>
            <a:r>
              <a:rPr sz="2400" spc="-5" dirty="0">
                <a:solidFill>
                  <a:srgbClr val="FF0000"/>
                </a:solidFill>
                <a:latin typeface="Arial" panose="020B0604020202020204" pitchFamily="34" charset="0"/>
                <a:cs typeface="Arial" panose="020B0604020202020204" pitchFamily="34" charset="0"/>
              </a:rPr>
              <a:t>İlaçlama faaliyetini</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 </a:t>
            </a:r>
            <a:r>
              <a:rPr sz="2400" u="heavy"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uygulamayı fiilen) </a:t>
            </a:r>
            <a:r>
              <a:rPr sz="2400" spc="-5" dirty="0">
                <a:solidFill>
                  <a:srgbClr val="00AF50"/>
                </a:solidFill>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yürütecek ekipte sorumlu olarak</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 (uygulayıcı eğitimi almış </a:t>
            </a:r>
            <a:r>
              <a:rPr sz="2400" spc="-5" dirty="0">
                <a:solidFill>
                  <a:srgbClr val="00AF50"/>
                </a:solidFill>
                <a:latin typeface="Arial" panose="020B0604020202020204" pitchFamily="34" charset="0"/>
                <a:cs typeface="Arial" panose="020B0604020202020204" pitchFamily="34" charset="0"/>
              </a:rPr>
              <a:t> </a:t>
            </a:r>
            <a:r>
              <a:rPr sz="2400" u="heavy" dirty="0">
                <a:solidFill>
                  <a:srgbClr val="00AF50"/>
                </a:solidFill>
                <a:uFill>
                  <a:solidFill>
                    <a:srgbClr val="00AF50"/>
                  </a:solidFill>
                </a:uFill>
                <a:latin typeface="Arial" panose="020B0604020202020204" pitchFamily="34" charset="0"/>
                <a:cs typeface="Arial" panose="020B0604020202020204" pitchFamily="34" charset="0"/>
              </a:rPr>
              <a:t>ve)</a:t>
            </a:r>
            <a:r>
              <a:rPr sz="2400" dirty="0">
                <a:solidFill>
                  <a:srgbClr val="00AF50"/>
                </a:solidFill>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en </a:t>
            </a:r>
            <a:r>
              <a:rPr sz="2400" spc="-10" dirty="0">
                <a:latin typeface="Arial" panose="020B0604020202020204" pitchFamily="34" charset="0"/>
                <a:cs typeface="Arial" panose="020B0604020202020204" pitchFamily="34" charset="0"/>
              </a:rPr>
              <a:t>az </a:t>
            </a:r>
            <a:r>
              <a:rPr sz="2400" dirty="0">
                <a:latin typeface="Arial" panose="020B0604020202020204" pitchFamily="34" charset="0"/>
                <a:cs typeface="Arial" panose="020B0604020202020204" pitchFamily="34" charset="0"/>
              </a:rPr>
              <a:t>bir Tıbbi </a:t>
            </a:r>
            <a:r>
              <a:rPr sz="2400" spc="-25" dirty="0">
                <a:latin typeface="Arial" panose="020B0604020202020204" pitchFamily="34" charset="0"/>
                <a:cs typeface="Arial" panose="020B0604020202020204" pitchFamily="34" charset="0"/>
              </a:rPr>
              <a:t>Teknolog, </a:t>
            </a:r>
            <a:r>
              <a:rPr sz="2400" spc="-5" dirty="0">
                <a:solidFill>
                  <a:srgbClr val="FF0000"/>
                </a:solidFill>
                <a:latin typeface="Arial" panose="020B0604020202020204" pitchFamily="34" charset="0"/>
                <a:cs typeface="Arial" panose="020B0604020202020204" pitchFamily="34" charset="0"/>
              </a:rPr>
              <a:t>Sağlık Memuru </a:t>
            </a:r>
            <a:r>
              <a:rPr sz="2400" dirty="0">
                <a:latin typeface="Arial" panose="020B0604020202020204" pitchFamily="34" charset="0"/>
                <a:cs typeface="Arial" panose="020B0604020202020204" pitchFamily="34" charset="0"/>
              </a:rPr>
              <a:t>(Çevre </a:t>
            </a:r>
            <a:r>
              <a:rPr sz="2400" spc="-5" dirty="0">
                <a:latin typeface="Arial" panose="020B0604020202020204" pitchFamily="34" charset="0"/>
                <a:cs typeface="Arial" panose="020B0604020202020204" pitchFamily="34" charset="0"/>
              </a:rPr>
              <a:t>Sağlığı  </a:t>
            </a:r>
            <a:r>
              <a:rPr sz="2400" dirty="0">
                <a:latin typeface="Arial" panose="020B0604020202020204" pitchFamily="34" charset="0"/>
                <a:cs typeface="Arial" panose="020B0604020202020204" pitchFamily="34" charset="0"/>
              </a:rPr>
              <a:t>veya </a:t>
            </a:r>
            <a:r>
              <a:rPr sz="2400" spc="-35" dirty="0">
                <a:latin typeface="Arial" panose="020B0604020202020204" pitchFamily="34" charset="0"/>
                <a:cs typeface="Arial" panose="020B0604020202020204" pitchFamily="34" charset="0"/>
              </a:rPr>
              <a:t>Toplum </a:t>
            </a:r>
            <a:r>
              <a:rPr sz="2400" spc="-5" dirty="0">
                <a:latin typeface="Arial" panose="020B0604020202020204" pitchFamily="34" charset="0"/>
                <a:cs typeface="Arial" panose="020B0604020202020204" pitchFamily="34" charset="0"/>
              </a:rPr>
              <a:t>Sağlığı </a:t>
            </a:r>
            <a:r>
              <a:rPr sz="2400" u="heavy" dirty="0">
                <a:solidFill>
                  <a:srgbClr val="00AF50"/>
                </a:solidFill>
                <a:uFill>
                  <a:solidFill>
                    <a:srgbClr val="00AF50"/>
                  </a:solidFill>
                </a:uFill>
                <a:latin typeface="Arial" panose="020B0604020202020204" pitchFamily="34" charset="0"/>
                <a:cs typeface="Arial" panose="020B0604020202020204" pitchFamily="34" charset="0"/>
              </a:rPr>
              <a:t>( konusunda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eğitim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almış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sağlık </a:t>
            </a:r>
            <a:r>
              <a:rPr sz="2400" spc="-5" dirty="0">
                <a:solidFill>
                  <a:srgbClr val="00AF50"/>
                </a:solid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memuru)</a:t>
            </a:r>
            <a:r>
              <a:rPr sz="2400" spc="-5" dirty="0">
                <a:solidFill>
                  <a:srgbClr val="00AF50"/>
                </a:solidFill>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Hemşire, </a:t>
            </a:r>
            <a:r>
              <a:rPr sz="2400" spc="-10" dirty="0">
                <a:latin typeface="Arial" panose="020B0604020202020204" pitchFamily="34" charset="0"/>
                <a:cs typeface="Arial" panose="020B0604020202020204" pitchFamily="34" charset="0"/>
              </a:rPr>
              <a:t>kimya </a:t>
            </a:r>
            <a:r>
              <a:rPr sz="2400" spc="-5" dirty="0">
                <a:latin typeface="Arial" panose="020B0604020202020204" pitchFamily="34" charset="0"/>
                <a:cs typeface="Arial" panose="020B0604020202020204" pitchFamily="34" charset="0"/>
              </a:rPr>
              <a:t>teknisyeni </a:t>
            </a:r>
            <a:r>
              <a:rPr sz="2400" u="heavy"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kimya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teknikeri), </a:t>
            </a:r>
            <a:r>
              <a:rPr sz="2400" u="heavy" dirty="0">
                <a:solidFill>
                  <a:srgbClr val="00AF50"/>
                </a:solidFill>
                <a:uFill>
                  <a:solidFill>
                    <a:srgbClr val="00AF50"/>
                  </a:solidFill>
                </a:uFill>
                <a:latin typeface="Arial" panose="020B0604020202020204" pitchFamily="34" charset="0"/>
                <a:cs typeface="Arial" panose="020B0604020202020204" pitchFamily="34" charset="0"/>
              </a:rPr>
              <a:t>( </a:t>
            </a:r>
            <a:r>
              <a:rPr sz="2400" spc="-5" dirty="0" err="1">
                <a:solidFill>
                  <a:srgbClr val="00AF50"/>
                </a:solidFill>
                <a:latin typeface="Arial" panose="020B0604020202020204" pitchFamily="34" charset="0"/>
                <a:cs typeface="Arial" panose="020B0604020202020204" pitchFamily="34" charset="0"/>
              </a:rPr>
              <a:t>veteriner</a:t>
            </a:r>
            <a:r>
              <a:rPr sz="2400" spc="-5" dirty="0">
                <a:solidFill>
                  <a:srgbClr val="00AF50"/>
                </a:solidFill>
                <a:latin typeface="Arial" panose="020B0604020202020204" pitchFamily="34" charset="0"/>
                <a:cs typeface="Arial" panose="020B0604020202020204" pitchFamily="34" charset="0"/>
              </a:rPr>
              <a:t> sağlık teknikeri), (veteriner sağlık  teknisyeni),(laboratuar teknisyeni),(laboratuar teknikeri)  </a:t>
            </a:r>
            <a:r>
              <a:rPr sz="2400" dirty="0">
                <a:solidFill>
                  <a:srgbClr val="FF0000"/>
                </a:solidFill>
                <a:latin typeface="Arial" panose="020B0604020202020204" pitchFamily="34" charset="0"/>
                <a:cs typeface="Arial" panose="020B0604020202020204" pitchFamily="34" charset="0"/>
              </a:rPr>
              <a:t>veya </a:t>
            </a:r>
            <a:r>
              <a:rPr sz="2400" spc="-5" dirty="0">
                <a:latin typeface="Arial" panose="020B0604020202020204" pitchFamily="34" charset="0"/>
                <a:cs typeface="Arial" panose="020B0604020202020204" pitchFamily="34" charset="0"/>
              </a:rPr>
              <a:t>ziraat teknisyeni,</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 (çevre teknikeri </a:t>
            </a:r>
            <a:r>
              <a:rPr sz="2400" u="heavy" dirty="0">
                <a:solidFill>
                  <a:srgbClr val="00AF50"/>
                </a:solidFill>
                <a:uFill>
                  <a:solidFill>
                    <a:srgbClr val="00AF50"/>
                  </a:solidFill>
                </a:uFill>
                <a:latin typeface="Arial" panose="020B0604020202020204" pitchFamily="34" charset="0"/>
                <a:cs typeface="Arial" panose="020B0604020202020204" pitchFamily="34" charset="0"/>
              </a:rPr>
              <a:t>veya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ziraat alanında </a:t>
            </a:r>
            <a:r>
              <a:rPr sz="2400" spc="-5" dirty="0">
                <a:solidFill>
                  <a:srgbClr val="00AF50"/>
                </a:solidFill>
                <a:latin typeface="Arial" panose="020B0604020202020204" pitchFamily="34" charset="0"/>
                <a:cs typeface="Arial" panose="020B0604020202020204" pitchFamily="34" charset="0"/>
              </a:rPr>
              <a:t> </a:t>
            </a:r>
            <a:r>
              <a:rPr sz="2400" dirty="0">
                <a:solidFill>
                  <a:srgbClr val="00AF50"/>
                </a:solidFill>
                <a:latin typeface="Arial" panose="020B0604020202020204" pitchFamily="34" charset="0"/>
                <a:cs typeface="Arial" panose="020B0604020202020204" pitchFamily="34" charset="0"/>
              </a:rPr>
              <a:t>ön </a:t>
            </a:r>
            <a:r>
              <a:rPr sz="2400" spc="-5" dirty="0">
                <a:solidFill>
                  <a:srgbClr val="00AF50"/>
                </a:solidFill>
                <a:latin typeface="Arial" panose="020B0604020202020204" pitchFamily="34" charset="0"/>
                <a:cs typeface="Arial" panose="020B0604020202020204" pitchFamily="34" charset="0"/>
              </a:rPr>
              <a:t>lisans diplomasına sahip veyahut 8inci maddede mesul  müdür olabileceği belirtilen meslek mensuplarından birinin)  </a:t>
            </a:r>
            <a:r>
              <a:rPr sz="2400" spc="-5" dirty="0">
                <a:latin typeface="Arial" panose="020B0604020202020204" pitchFamily="34" charset="0"/>
                <a:cs typeface="Arial" panose="020B0604020202020204" pitchFamily="34" charset="0"/>
              </a:rPr>
              <a:t>bulunması</a:t>
            </a:r>
            <a:r>
              <a:rPr sz="2400" spc="-10" dirty="0">
                <a:latin typeface="Arial" panose="020B0604020202020204" pitchFamily="34" charset="0"/>
                <a:cs typeface="Arial" panose="020B0604020202020204" pitchFamily="34" charset="0"/>
              </a:rPr>
              <a:t> </a:t>
            </a:r>
            <a:r>
              <a:rPr sz="2400" spc="-15" dirty="0">
                <a:latin typeface="Arial" panose="020B0604020202020204" pitchFamily="34" charset="0"/>
                <a:cs typeface="Arial" panose="020B0604020202020204" pitchFamily="34" charset="0"/>
              </a:rPr>
              <a:t>zorunludur.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2016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BD7CB48-82AD-7542-AFA8-27C8E7B8F6A6}"/>
              </a:ext>
            </a:extLst>
          </p:cNvPr>
          <p:cNvSpPr txBox="1"/>
          <p:nvPr/>
        </p:nvSpPr>
        <p:spPr>
          <a:xfrm>
            <a:off x="1030779" y="365759"/>
            <a:ext cx="11022676" cy="3416320"/>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Ekip sorumlusu, ilaçlama faaliyeti için gerekli hazırlıkların yapılması ve her türlü güvenlik tedbirinin alınmasından, atıkların düzenli toplanmasından sorumludur. Yapılan her ilaçlama için Ek-1 deki formu tanzim ederek bir nüshasını ilaçlama yapılan yerin sahibi/yetkilisine verilmesinden sorumludur. İşleyişte görülen aksaklıkları ve uygulamada oluşabilecek kazaları, zehirlenmeleri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müdüre ve en yakın sağlık kuruluşuna bildirmekten sorumludur. </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58559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014525" y="196689"/>
            <a:ext cx="4851788" cy="689932"/>
          </a:xfrm>
          <a:prstGeom prst="rect">
            <a:avLst/>
          </a:prstGeom>
        </p:spPr>
        <p:txBody>
          <a:bodyPr vert="horz" wrap="square" lIns="0" tIns="12700" rIns="0" bIns="0" rtlCol="0" anchor="ctr">
            <a:spAutoFit/>
          </a:bodyPr>
          <a:lstStyle/>
          <a:p>
            <a:pPr marL="12700">
              <a:lnSpc>
                <a:spcPct val="100000"/>
              </a:lnSpc>
              <a:spcBef>
                <a:spcPts val="100"/>
              </a:spcBef>
            </a:pPr>
            <a:r>
              <a:rPr b="1" spc="-10" dirty="0">
                <a:solidFill>
                  <a:srgbClr val="003333"/>
                </a:solidFill>
                <a:latin typeface="Calibri"/>
                <a:cs typeface="Calibri"/>
              </a:rPr>
              <a:t>Diğer</a:t>
            </a:r>
            <a:r>
              <a:rPr b="1" spc="-75" dirty="0">
                <a:solidFill>
                  <a:srgbClr val="003333"/>
                </a:solidFill>
                <a:latin typeface="Calibri"/>
                <a:cs typeface="Calibri"/>
              </a:rPr>
              <a:t> </a:t>
            </a:r>
            <a:r>
              <a:rPr b="1" spc="-5" dirty="0">
                <a:solidFill>
                  <a:srgbClr val="003333"/>
                </a:solidFill>
                <a:latin typeface="Calibri"/>
                <a:cs typeface="Calibri"/>
              </a:rPr>
              <a:t>personel</a:t>
            </a:r>
          </a:p>
        </p:txBody>
      </p:sp>
      <p:sp>
        <p:nvSpPr>
          <p:cNvPr id="4" name="object 4"/>
          <p:cNvSpPr txBox="1"/>
          <p:nvPr/>
        </p:nvSpPr>
        <p:spPr>
          <a:xfrm>
            <a:off x="897775" y="1426287"/>
            <a:ext cx="10656916" cy="1859483"/>
          </a:xfrm>
          <a:prstGeom prst="rect">
            <a:avLst/>
          </a:prstGeom>
        </p:spPr>
        <p:txBody>
          <a:bodyPr vert="horz" wrap="square" lIns="0" tIns="12700" rIns="0" bIns="0" rtlCol="0">
            <a:spAutoFit/>
          </a:bodyPr>
          <a:lstStyle/>
          <a:p>
            <a:pPr marL="12700" marR="5080" indent="449580" algn="just">
              <a:spcBef>
                <a:spcPts val="100"/>
              </a:spcBef>
            </a:pPr>
            <a:r>
              <a:rPr sz="2400" b="1" spc="-5" dirty="0">
                <a:latin typeface="Arial" panose="020B0604020202020204" pitchFamily="34" charset="0"/>
                <a:cs typeface="Arial" panose="020B0604020202020204" pitchFamily="34" charset="0"/>
              </a:rPr>
              <a:t>Madde </a:t>
            </a:r>
            <a:r>
              <a:rPr sz="2400" b="1" spc="-10" dirty="0">
                <a:latin typeface="Arial" panose="020B0604020202020204" pitchFamily="34" charset="0"/>
                <a:cs typeface="Arial" panose="020B0604020202020204" pitchFamily="34" charset="0"/>
              </a:rPr>
              <a:t>10- </a:t>
            </a:r>
            <a:r>
              <a:rPr sz="2400" spc="-5" dirty="0">
                <a:latin typeface="Arial" panose="020B0604020202020204" pitchFamily="34" charset="0"/>
                <a:cs typeface="Arial" panose="020B0604020202020204" pitchFamily="34" charset="0"/>
              </a:rPr>
              <a:t>İlaçlama işlerinde </a:t>
            </a:r>
            <a:r>
              <a:rPr sz="2400" spc="-10" dirty="0">
                <a:latin typeface="Arial" panose="020B0604020202020204" pitchFamily="34" charset="0"/>
                <a:cs typeface="Arial" panose="020B0604020202020204" pitchFamily="34" charset="0"/>
              </a:rPr>
              <a:t>çalıştırılacak diğer personel, </a:t>
            </a:r>
            <a:r>
              <a:rPr sz="2400" spc="-5" dirty="0">
                <a:latin typeface="Arial" panose="020B0604020202020204" pitchFamily="34" charset="0"/>
                <a:cs typeface="Arial" panose="020B0604020202020204" pitchFamily="34" charset="0"/>
              </a:rPr>
              <a:t>bu  </a:t>
            </a:r>
            <a:r>
              <a:rPr sz="2400" spc="-20" dirty="0">
                <a:latin typeface="Arial" panose="020B0604020202020204" pitchFamily="34" charset="0"/>
                <a:cs typeface="Arial" panose="020B0604020202020204" pitchFamily="34" charset="0"/>
              </a:rPr>
              <a:t>Yönetmeliğin </a:t>
            </a:r>
            <a:r>
              <a:rPr sz="2400" spc="-5" dirty="0">
                <a:latin typeface="Arial" panose="020B0604020202020204" pitchFamily="34" charset="0"/>
                <a:cs typeface="Arial" panose="020B0604020202020204" pitchFamily="34" charset="0"/>
              </a:rPr>
              <a:t>17 nci maddesinde belirtilen </a:t>
            </a:r>
            <a:r>
              <a:rPr sz="2400" spc="-10" dirty="0">
                <a:latin typeface="Arial" panose="020B0604020202020204" pitchFamily="34" charset="0"/>
                <a:cs typeface="Arial" panose="020B0604020202020204" pitchFamily="34" charset="0"/>
              </a:rPr>
              <a:t>hususlara aykırı  </a:t>
            </a:r>
            <a:r>
              <a:rPr sz="2400" spc="-15" dirty="0">
                <a:latin typeface="Arial" panose="020B0604020202020204" pitchFamily="34" charset="0"/>
                <a:cs typeface="Arial" panose="020B0604020202020204" pitchFamily="34" charset="0"/>
              </a:rPr>
              <a:t>olmayan ve </a:t>
            </a:r>
            <a:r>
              <a:rPr sz="2400" spc="-5" dirty="0">
                <a:latin typeface="Arial" panose="020B0604020202020204" pitchFamily="34" charset="0"/>
                <a:cs typeface="Arial" panose="020B0604020202020204" pitchFamily="34" charset="0"/>
              </a:rPr>
              <a:t>18 </a:t>
            </a:r>
            <a:r>
              <a:rPr sz="2400" dirty="0">
                <a:latin typeface="Arial" panose="020B0604020202020204" pitchFamily="34" charset="0"/>
                <a:cs typeface="Arial" panose="020B0604020202020204" pitchFamily="34" charset="0"/>
              </a:rPr>
              <a:t>inci </a:t>
            </a:r>
            <a:r>
              <a:rPr sz="2400" spc="-5" dirty="0">
                <a:latin typeface="Arial" panose="020B0604020202020204" pitchFamily="34" charset="0"/>
                <a:cs typeface="Arial" panose="020B0604020202020204" pitchFamily="34" charset="0"/>
              </a:rPr>
              <a:t>maddede belirtilen </a:t>
            </a:r>
            <a:r>
              <a:rPr sz="2400" spc="-10" dirty="0">
                <a:latin typeface="Arial" panose="020B0604020202020204" pitchFamily="34" charset="0"/>
                <a:cs typeface="Arial" panose="020B0604020202020204" pitchFamily="34" charset="0"/>
              </a:rPr>
              <a:t>sağlık raporuna </a:t>
            </a:r>
            <a:r>
              <a:rPr sz="2400" spc="-5" dirty="0">
                <a:latin typeface="Arial" panose="020B0604020202020204" pitchFamily="34" charset="0"/>
                <a:cs typeface="Arial" panose="020B0604020202020204" pitchFamily="34" charset="0"/>
              </a:rPr>
              <a:t>sahip  kişilerden</a:t>
            </a:r>
            <a:r>
              <a:rPr sz="2400" spc="-15" dirty="0">
                <a:latin typeface="Arial" panose="020B0604020202020204" pitchFamily="34" charset="0"/>
                <a:cs typeface="Arial" panose="020B0604020202020204" pitchFamily="34" charset="0"/>
              </a:rPr>
              <a:t> </a:t>
            </a:r>
            <a:r>
              <a:rPr sz="2400" spc="-40" dirty="0">
                <a:latin typeface="Arial" panose="020B0604020202020204" pitchFamily="34" charset="0"/>
                <a:cs typeface="Arial" panose="020B0604020202020204" pitchFamily="34" charset="0"/>
              </a:rPr>
              <a:t>oluşur.</a:t>
            </a:r>
            <a:endParaRPr sz="2400" dirty="0">
              <a:latin typeface="Arial" panose="020B0604020202020204" pitchFamily="34" charset="0"/>
              <a:cs typeface="Arial" panose="020B0604020202020204" pitchFamily="34" charset="0"/>
            </a:endParaRPr>
          </a:p>
          <a:p>
            <a:pPr marL="12700" marR="6985" indent="449580" algn="just">
              <a:spcBef>
                <a:spcPts val="5"/>
              </a:spcBef>
            </a:pPr>
            <a:r>
              <a:rPr sz="2400" dirty="0">
                <a:latin typeface="Arial" panose="020B0604020202020204" pitchFamily="34" charset="0"/>
                <a:cs typeface="Arial" panose="020B0604020202020204" pitchFamily="34" charset="0"/>
              </a:rPr>
              <a:t>Bu </a:t>
            </a:r>
            <a:r>
              <a:rPr sz="2400" spc="-25" dirty="0">
                <a:latin typeface="Arial" panose="020B0604020202020204" pitchFamily="34" charset="0"/>
                <a:cs typeface="Arial" panose="020B0604020202020204" pitchFamily="34" charset="0"/>
              </a:rPr>
              <a:t>Yönetmelikte </a:t>
            </a:r>
            <a:r>
              <a:rPr sz="2400" spc="-5" dirty="0">
                <a:latin typeface="Arial" panose="020B0604020202020204" pitchFamily="34" charset="0"/>
                <a:cs typeface="Arial" panose="020B0604020202020204" pitchFamily="34" charset="0"/>
              </a:rPr>
              <a:t>belirtilen </a:t>
            </a:r>
            <a:r>
              <a:rPr sz="2400" spc="-20" dirty="0">
                <a:latin typeface="Arial" panose="020B0604020202020204" pitchFamily="34" charset="0"/>
                <a:cs typeface="Arial" panose="020B0604020202020204" pitchFamily="34" charset="0"/>
              </a:rPr>
              <a:t>kıyafet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donanımı çalışan bütün  </a:t>
            </a:r>
            <a:r>
              <a:rPr sz="2400" spc="-10" dirty="0">
                <a:latin typeface="Arial" panose="020B0604020202020204" pitchFamily="34" charset="0"/>
                <a:cs typeface="Arial" panose="020B0604020202020204" pitchFamily="34" charset="0"/>
              </a:rPr>
              <a:t>personel </a:t>
            </a:r>
            <a:r>
              <a:rPr sz="2400" dirty="0">
                <a:latin typeface="Arial" panose="020B0604020202020204" pitchFamily="34" charset="0"/>
                <a:cs typeface="Arial" panose="020B0604020202020204" pitchFamily="34" charset="0"/>
              </a:rPr>
              <a:t>iş esnasında </a:t>
            </a:r>
            <a:r>
              <a:rPr sz="2400" spc="-5" dirty="0">
                <a:latin typeface="Arial" panose="020B0604020202020204" pitchFamily="34" charset="0"/>
                <a:cs typeface="Arial" panose="020B0604020202020204" pitchFamily="34" charset="0"/>
              </a:rPr>
              <a:t>amacına </a:t>
            </a:r>
            <a:r>
              <a:rPr sz="2400" spc="-15" dirty="0">
                <a:latin typeface="Arial" panose="020B0604020202020204" pitchFamily="34" charset="0"/>
                <a:cs typeface="Arial" panose="020B0604020202020204" pitchFamily="34" charset="0"/>
              </a:rPr>
              <a:t>ve talimatlara </a:t>
            </a:r>
            <a:r>
              <a:rPr sz="2400" spc="-10" dirty="0">
                <a:latin typeface="Arial" panose="020B0604020202020204" pitchFamily="34" charset="0"/>
                <a:cs typeface="Arial" panose="020B0604020202020204" pitchFamily="34" charset="0"/>
              </a:rPr>
              <a:t>uygun </a:t>
            </a:r>
            <a:r>
              <a:rPr sz="2400" spc="-15" dirty="0">
                <a:latin typeface="Arial" panose="020B0604020202020204" pitchFamily="34" charset="0"/>
                <a:cs typeface="Arial" panose="020B0604020202020204" pitchFamily="34" charset="0"/>
              </a:rPr>
              <a:t>olarak  </a:t>
            </a:r>
            <a:r>
              <a:rPr sz="2400" spc="-10" dirty="0">
                <a:latin typeface="Arial" panose="020B0604020202020204" pitchFamily="34" charset="0"/>
                <a:cs typeface="Arial" panose="020B0604020202020204" pitchFamily="34" charset="0"/>
              </a:rPr>
              <a:t>kullanmak</a:t>
            </a:r>
            <a:r>
              <a:rPr sz="2400" spc="-5" dirty="0">
                <a:latin typeface="Arial" panose="020B0604020202020204" pitchFamily="34" charset="0"/>
                <a:cs typeface="Arial" panose="020B0604020202020204" pitchFamily="34" charset="0"/>
              </a:rPr>
              <a:t> </a:t>
            </a:r>
            <a:r>
              <a:rPr sz="2400" spc="-30" dirty="0">
                <a:latin typeface="Arial" panose="020B0604020202020204" pitchFamily="34" charset="0"/>
                <a:cs typeface="Arial" panose="020B0604020202020204" pitchFamily="34" charset="0"/>
              </a:rPr>
              <a:t>zorundadır.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63865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67693026-4EDD-4F40-BCF2-C83118531A0A}"/>
              </a:ext>
            </a:extLst>
          </p:cNvPr>
          <p:cNvSpPr txBox="1"/>
          <p:nvPr/>
        </p:nvSpPr>
        <p:spPr>
          <a:xfrm>
            <a:off x="349137" y="648393"/>
            <a:ext cx="11554688" cy="6370975"/>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Bina durumu </a:t>
            </a: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Madde 11- </a:t>
            </a:r>
            <a:r>
              <a:rPr lang="tr-TR" sz="2400" dirty="0">
                <a:latin typeface="Arial" panose="020B0604020202020204" pitchFamily="34" charset="0"/>
                <a:cs typeface="Arial" panose="020B0604020202020204" pitchFamily="34" charset="0"/>
              </a:rPr>
              <a:t>İşyeri, betonarme binalarda kurulur, ahşap ise müstakil bina olması zorunludur. İşyeri zemini düz, pürüzsüz, dezenfeksiyona uygun ve kolayca temizlenebilir/yıkanabilir özellikte döşenmiş olmalıdır. Odalar arasındaki bölümler tabandan tavana kadar beton, </a:t>
            </a:r>
            <a:r>
              <a:rPr lang="tr-TR" sz="2400" dirty="0" err="1">
                <a:latin typeface="Arial" panose="020B0604020202020204" pitchFamily="34" charset="0"/>
                <a:cs typeface="Arial" panose="020B0604020202020204" pitchFamily="34" charset="0"/>
              </a:rPr>
              <a:t>alçıpan</a:t>
            </a:r>
            <a:r>
              <a:rPr lang="tr-TR" sz="2400" dirty="0">
                <a:latin typeface="Arial" panose="020B0604020202020204" pitchFamily="34" charset="0"/>
                <a:cs typeface="Arial" panose="020B0604020202020204" pitchFamily="34" charset="0"/>
              </a:rPr>
              <a:t>, sunta-lam ve benzeri malzemelerle yapılmış olmalıdır. </a:t>
            </a:r>
          </a:p>
          <a:p>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İşyeri binasında ilgili mevzuat uyarınca yangına karşı güvenlik önlemleri alınır. </a:t>
            </a:r>
          </a:p>
          <a:p>
            <a:r>
              <a:rPr lang="tr-TR" sz="2400" dirty="0">
                <a:latin typeface="Arial" panose="020B0604020202020204" pitchFamily="34" charset="0"/>
                <a:cs typeface="Arial" panose="020B0604020202020204" pitchFamily="34" charset="0"/>
              </a:rPr>
              <a:t>Mesken olarak kullanılan binaların bir bölümünde kurulmak istenmesi durumunda, ilgili mevzuat hükümlerindeki düzenlemelerin yerine getirilmesi sorumluluğu işyeri sahip ve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müdürüne aittir. </a:t>
            </a:r>
          </a:p>
          <a:p>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İşyerinin bürosu ayrı yerde olabilir. Bu durumda, büroda ilaç ve ilaçlama ile ilgili araç gereç ve malzeme bulundurulamaz. </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60613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E2E7C5E9-DCD4-E54D-863F-389B173DE6D3}"/>
              </a:ext>
            </a:extLst>
          </p:cNvPr>
          <p:cNvSpPr txBox="1"/>
          <p:nvPr/>
        </p:nvSpPr>
        <p:spPr>
          <a:xfrm>
            <a:off x="781396" y="515389"/>
            <a:ext cx="10922924" cy="5262979"/>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İşyerinde şebekeye bağlı akar su bulunur. İşyeri, en az atık bırakan yakıt kullanılarak (merkezi veya lokal olarak) uygun bir sistemle ısıtılır, ancak kimyasalların bulunduğu oda ve depoda ısıtılmaz. (alevli veya elektrikli ısıtma sistemi bulunmaz. İşyerinde lavabo ve tuvalet bulunur) İşyerinde pis su tesisatı bulunmalı, zeminde kanalizasyona, fosseptiğe veya arıtım sistemine bağlı ızgaralı ve sifonlu yer süzgeci bulunur. </a:t>
            </a:r>
          </a:p>
          <a:p>
            <a:endParaRPr lang="tr-TR" sz="2400" dirty="0">
              <a:latin typeface="Arial" panose="020B0604020202020204" pitchFamily="34" charset="0"/>
              <a:cs typeface="Arial" panose="020B0604020202020204" pitchFamily="34" charset="0"/>
            </a:endParaRPr>
          </a:p>
          <a:p>
            <a:r>
              <a:rPr lang="tr-TR" sz="2400" dirty="0">
                <a:latin typeface="Arial" panose="020B0604020202020204" pitchFamily="34" charset="0"/>
                <a:cs typeface="Arial" panose="020B0604020202020204" pitchFamily="34" charset="0"/>
              </a:rPr>
              <a:t>İşyeri tabii olarak sürekli havalandırıla bilinmeli; pencereleri zeminden yüksekte (yer alacak şekilde planlanır.) planlanmalı ve demir parmaklıkla korunmuş olmalı, tabii havalandırmanın. İşyeri tabi olarak, bunun mümkün olmadığı durumlarda mekanik havalandırma sistemi( sürekli havalandırılır). bulunur. </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70938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58340" y="1066291"/>
            <a:ext cx="8880467" cy="4415790"/>
          </a:xfrm>
          <a:prstGeom prst="rect">
            <a:avLst/>
          </a:prstGeom>
        </p:spPr>
        <p:txBody>
          <a:bodyPr vert="horz" wrap="square" lIns="0" tIns="12700" rIns="0" bIns="0" rtlCol="0">
            <a:spAutoFit/>
          </a:bodyPr>
          <a:lstStyle/>
          <a:p>
            <a:pPr marL="462280">
              <a:spcBef>
                <a:spcPts val="100"/>
              </a:spcBef>
            </a:pPr>
            <a:r>
              <a:rPr sz="2400" spc="-10" dirty="0">
                <a:latin typeface="Arial" panose="020B0604020202020204" pitchFamily="34" charset="0"/>
                <a:cs typeface="Arial" panose="020B0604020202020204" pitchFamily="34" charset="0"/>
              </a:rPr>
              <a:t>İşyerinin </a:t>
            </a:r>
            <a:r>
              <a:rPr sz="2400" dirty="0">
                <a:latin typeface="Arial" panose="020B0604020202020204" pitchFamily="34" charset="0"/>
                <a:cs typeface="Arial" panose="020B0604020202020204" pitchFamily="34" charset="0"/>
              </a:rPr>
              <a:t>tüm </a:t>
            </a:r>
            <a:r>
              <a:rPr sz="2400" spc="-5" dirty="0">
                <a:latin typeface="Arial" panose="020B0604020202020204" pitchFamily="34" charset="0"/>
                <a:cs typeface="Arial" panose="020B0604020202020204" pitchFamily="34" charset="0"/>
              </a:rPr>
              <a:t>mekanları </a:t>
            </a:r>
            <a:r>
              <a:rPr sz="2400" dirty="0">
                <a:latin typeface="Arial" panose="020B0604020202020204" pitchFamily="34" charset="0"/>
                <a:cs typeface="Arial" panose="020B0604020202020204" pitchFamily="34" charset="0"/>
              </a:rPr>
              <a:t>amacına </a:t>
            </a:r>
            <a:r>
              <a:rPr sz="2400" spc="-10" dirty="0">
                <a:latin typeface="Arial" panose="020B0604020202020204" pitchFamily="34" charset="0"/>
                <a:cs typeface="Arial" panose="020B0604020202020204" pitchFamily="34" charset="0"/>
              </a:rPr>
              <a:t>uygun</a:t>
            </a:r>
            <a:r>
              <a:rPr sz="2400" spc="-55" dirty="0">
                <a:latin typeface="Arial" panose="020B0604020202020204" pitchFamily="34" charset="0"/>
                <a:cs typeface="Arial" panose="020B0604020202020204" pitchFamily="34" charset="0"/>
              </a:rPr>
              <a:t> </a:t>
            </a:r>
            <a:r>
              <a:rPr sz="2400" spc="-25" dirty="0">
                <a:latin typeface="Arial" panose="020B0604020202020204" pitchFamily="34" charset="0"/>
                <a:cs typeface="Arial" panose="020B0604020202020204" pitchFamily="34" charset="0"/>
              </a:rPr>
              <a:t>aydınlatılır.</a:t>
            </a:r>
            <a:endParaRPr sz="2400" dirty="0">
              <a:latin typeface="Arial" panose="020B0604020202020204" pitchFamily="34" charset="0"/>
              <a:cs typeface="Arial" panose="020B0604020202020204" pitchFamily="34" charset="0"/>
            </a:endParaRPr>
          </a:p>
          <a:p>
            <a:pPr marL="530860"/>
            <a:r>
              <a:rPr sz="2400" b="1" spc="-5" dirty="0">
                <a:latin typeface="Arial" panose="020B0604020202020204" pitchFamily="34" charset="0"/>
                <a:cs typeface="Arial" panose="020B0604020202020204" pitchFamily="34" charset="0"/>
              </a:rPr>
              <a:t>Bulundurulması </a:t>
            </a:r>
            <a:r>
              <a:rPr sz="2400" b="1" spc="-10" dirty="0">
                <a:latin typeface="Arial" panose="020B0604020202020204" pitchFamily="34" charset="0"/>
                <a:cs typeface="Arial" panose="020B0604020202020204" pitchFamily="34" charset="0"/>
              </a:rPr>
              <a:t>zorunlu </a:t>
            </a:r>
            <a:r>
              <a:rPr sz="2400" b="1" spc="-5" dirty="0">
                <a:latin typeface="Arial" panose="020B0604020202020204" pitchFamily="34" charset="0"/>
                <a:cs typeface="Arial" panose="020B0604020202020204" pitchFamily="34" charset="0"/>
              </a:rPr>
              <a:t>asgari</a:t>
            </a:r>
            <a:r>
              <a:rPr sz="2400" b="1" spc="-65" dirty="0">
                <a:latin typeface="Arial" panose="020B0604020202020204" pitchFamily="34" charset="0"/>
                <a:cs typeface="Arial" panose="020B0604020202020204" pitchFamily="34" charset="0"/>
              </a:rPr>
              <a:t> </a:t>
            </a:r>
            <a:r>
              <a:rPr sz="2400" b="1" dirty="0">
                <a:latin typeface="Arial" panose="020B0604020202020204" pitchFamily="34" charset="0"/>
                <a:cs typeface="Arial" panose="020B0604020202020204" pitchFamily="34" charset="0"/>
              </a:rPr>
              <a:t>birimler</a:t>
            </a:r>
            <a:endParaRPr sz="2400" dirty="0">
              <a:latin typeface="Arial" panose="020B0604020202020204" pitchFamily="34" charset="0"/>
              <a:cs typeface="Arial" panose="020B0604020202020204" pitchFamily="34" charset="0"/>
            </a:endParaRPr>
          </a:p>
          <a:p>
            <a:pPr marL="462280">
              <a:tabLst>
                <a:tab pos="1530350" algn="l"/>
                <a:tab pos="2103755" algn="l"/>
                <a:tab pos="3399790" algn="l"/>
                <a:tab pos="4501515" algn="l"/>
                <a:tab pos="5784215" algn="l"/>
                <a:tab pos="7112000" algn="l"/>
              </a:tabLst>
            </a:pPr>
            <a:r>
              <a:rPr sz="2400" b="1" spc="-5" dirty="0">
                <a:latin typeface="Arial" panose="020B0604020202020204" pitchFamily="34" charset="0"/>
                <a:cs typeface="Arial" panose="020B0604020202020204" pitchFamily="34" charset="0"/>
              </a:rPr>
              <a:t>Madd</a:t>
            </a:r>
            <a:r>
              <a:rPr sz="2400" b="1" dirty="0">
                <a:latin typeface="Arial" panose="020B0604020202020204" pitchFamily="34" charset="0"/>
                <a:cs typeface="Arial" panose="020B0604020202020204" pitchFamily="34" charset="0"/>
              </a:rPr>
              <a:t>e	</a:t>
            </a:r>
            <a:r>
              <a:rPr sz="2400" b="1" spc="-5" dirty="0">
                <a:latin typeface="Arial" panose="020B0604020202020204" pitchFamily="34" charset="0"/>
                <a:cs typeface="Arial" panose="020B0604020202020204" pitchFamily="34" charset="0"/>
              </a:rPr>
              <a:t>1</a:t>
            </a:r>
            <a:r>
              <a:rPr sz="2400" b="1" spc="-10" dirty="0">
                <a:latin typeface="Arial" panose="020B0604020202020204" pitchFamily="34" charset="0"/>
                <a:cs typeface="Arial" panose="020B0604020202020204" pitchFamily="34" charset="0"/>
              </a:rPr>
              <a:t>2</a:t>
            </a:r>
            <a:r>
              <a:rPr sz="2400" b="1" dirty="0">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İ</a:t>
            </a:r>
            <a:r>
              <a:rPr sz="2400" spc="-55" dirty="0">
                <a:latin typeface="Arial" panose="020B0604020202020204" pitchFamily="34" charset="0"/>
                <a:cs typeface="Arial" panose="020B0604020202020204" pitchFamily="34" charset="0"/>
              </a:rPr>
              <a:t>ş</a:t>
            </a:r>
            <a:r>
              <a:rPr sz="2400" spc="-20" dirty="0">
                <a:latin typeface="Arial" panose="020B0604020202020204" pitchFamily="34" charset="0"/>
                <a:cs typeface="Arial" panose="020B0604020202020204" pitchFamily="34" charset="0"/>
              </a:rPr>
              <a:t>y</a:t>
            </a:r>
            <a:r>
              <a:rPr sz="2400" dirty="0">
                <a:latin typeface="Arial" panose="020B0604020202020204" pitchFamily="34" charset="0"/>
                <a:cs typeface="Arial" panose="020B0604020202020204" pitchFamily="34" charset="0"/>
              </a:rPr>
              <a:t>e</a:t>
            </a:r>
            <a:r>
              <a:rPr sz="2400" spc="5" dirty="0">
                <a:latin typeface="Arial" panose="020B0604020202020204" pitchFamily="34" charset="0"/>
                <a:cs typeface="Arial" panose="020B0604020202020204" pitchFamily="34" charset="0"/>
              </a:rPr>
              <a:t>r</a:t>
            </a:r>
            <a:r>
              <a:rPr sz="2400" dirty="0">
                <a:latin typeface="Arial" panose="020B0604020202020204" pitchFamily="34" charset="0"/>
                <a:cs typeface="Arial" panose="020B0604020202020204" pitchFamily="34" charset="0"/>
              </a:rPr>
              <a:t>inde	aşağıda	</a:t>
            </a:r>
            <a:r>
              <a:rPr sz="2400" spc="-5" dirty="0">
                <a:latin typeface="Arial" panose="020B0604020202020204" pitchFamily="34" charset="0"/>
                <a:cs typeface="Arial" panose="020B0604020202020204" pitchFamily="34" charset="0"/>
              </a:rPr>
              <a:t>be</a:t>
            </a:r>
            <a:r>
              <a:rPr sz="2400" spc="5" dirty="0">
                <a:latin typeface="Arial" panose="020B0604020202020204" pitchFamily="34" charset="0"/>
                <a:cs typeface="Arial" panose="020B0604020202020204" pitchFamily="34" charset="0"/>
              </a:rPr>
              <a:t>l</a:t>
            </a:r>
            <a:r>
              <a:rPr sz="2400" spc="-10" dirty="0">
                <a:latin typeface="Arial" panose="020B0604020202020204" pitchFamily="34" charset="0"/>
                <a:cs typeface="Arial" panose="020B0604020202020204" pitchFamily="34" charset="0"/>
              </a:rPr>
              <a:t>i</a:t>
            </a:r>
            <a:r>
              <a:rPr sz="2400" dirty="0">
                <a:latin typeface="Arial" panose="020B0604020202020204" pitchFamily="34" charset="0"/>
                <a:cs typeface="Arial" panose="020B0604020202020204" pitchFamily="34" charset="0"/>
              </a:rPr>
              <a:t>rt</a:t>
            </a:r>
            <a:r>
              <a:rPr sz="2400" spc="5" dirty="0">
                <a:latin typeface="Arial" panose="020B0604020202020204" pitchFamily="34" charset="0"/>
                <a:cs typeface="Arial" panose="020B0604020202020204" pitchFamily="34" charset="0"/>
              </a:rPr>
              <a:t>i</a:t>
            </a:r>
            <a:r>
              <a:rPr sz="2400" dirty="0">
                <a:latin typeface="Arial" panose="020B0604020202020204" pitchFamily="34" charset="0"/>
                <a:cs typeface="Arial" panose="020B0604020202020204" pitchFamily="34" charset="0"/>
              </a:rPr>
              <a:t>l</a:t>
            </a:r>
            <a:r>
              <a:rPr sz="2400" spc="5" dirty="0">
                <a:latin typeface="Arial" panose="020B0604020202020204" pitchFamily="34" charset="0"/>
                <a:cs typeface="Arial" panose="020B0604020202020204" pitchFamily="34" charset="0"/>
              </a:rPr>
              <a:t>e</a:t>
            </a:r>
            <a:r>
              <a:rPr sz="2400" dirty="0">
                <a:latin typeface="Arial" panose="020B0604020202020204" pitchFamily="34" charset="0"/>
                <a:cs typeface="Arial" panose="020B0604020202020204" pitchFamily="34" charset="0"/>
              </a:rPr>
              <a:t>n	</a:t>
            </a:r>
            <a:r>
              <a:rPr sz="2400" spc="-5" dirty="0">
                <a:latin typeface="Arial" panose="020B0604020202020204" pitchFamily="34" charset="0"/>
                <a:cs typeface="Arial" panose="020B0604020202020204" pitchFamily="34" charset="0"/>
              </a:rPr>
              <a:t>n</a:t>
            </a:r>
            <a:r>
              <a:rPr sz="2400" spc="-15" dirty="0">
                <a:latin typeface="Arial" panose="020B0604020202020204" pitchFamily="34" charset="0"/>
                <a:cs typeface="Arial" panose="020B0604020202020204" pitchFamily="34" charset="0"/>
              </a:rPr>
              <a:t>i</a:t>
            </a:r>
            <a:r>
              <a:rPr sz="2400" spc="-25" dirty="0">
                <a:latin typeface="Arial" panose="020B0604020202020204" pitchFamily="34" charset="0"/>
                <a:cs typeface="Arial" panose="020B0604020202020204" pitchFamily="34" charset="0"/>
              </a:rPr>
              <a:t>t</a:t>
            </a:r>
            <a:r>
              <a:rPr sz="2400" dirty="0">
                <a:latin typeface="Arial" panose="020B0604020202020204" pitchFamily="34" charset="0"/>
                <a:cs typeface="Arial" panose="020B0604020202020204" pitchFamily="34" charset="0"/>
              </a:rPr>
              <a:t>e</a:t>
            </a:r>
            <a:r>
              <a:rPr sz="2400" spc="5" dirty="0">
                <a:latin typeface="Arial" panose="020B0604020202020204" pitchFamily="34" charset="0"/>
                <a:cs typeface="Arial" panose="020B0604020202020204" pitchFamily="34" charset="0"/>
              </a:rPr>
              <a:t>l</a:t>
            </a:r>
            <a:r>
              <a:rPr sz="2400" spc="-10" dirty="0">
                <a:latin typeface="Arial" panose="020B0604020202020204" pitchFamily="34" charset="0"/>
                <a:cs typeface="Arial" panose="020B0604020202020204" pitchFamily="34" charset="0"/>
              </a:rPr>
              <a:t>i</a:t>
            </a:r>
            <a:r>
              <a:rPr sz="2400" dirty="0">
                <a:latin typeface="Arial" panose="020B0604020202020204" pitchFamily="34" charset="0"/>
                <a:cs typeface="Arial" panose="020B0604020202020204" pitchFamily="34" charset="0"/>
              </a:rPr>
              <a:t>kl</a:t>
            </a:r>
            <a:r>
              <a:rPr sz="2400" spc="5" dirty="0">
                <a:latin typeface="Arial" panose="020B0604020202020204" pitchFamily="34" charset="0"/>
                <a:cs typeface="Arial" panose="020B0604020202020204" pitchFamily="34" charset="0"/>
              </a:rPr>
              <a:t>e</a:t>
            </a:r>
            <a:r>
              <a:rPr sz="2400" dirty="0">
                <a:latin typeface="Arial" panose="020B0604020202020204" pitchFamily="34" charset="0"/>
                <a:cs typeface="Arial" panose="020B0604020202020204" pitchFamily="34" charset="0"/>
              </a:rPr>
              <a:t>ri	</a:t>
            </a:r>
            <a:r>
              <a:rPr sz="2400" spc="-5" dirty="0">
                <a:latin typeface="Arial" panose="020B0604020202020204" pitchFamily="34" charset="0"/>
                <a:cs typeface="Arial" panose="020B0604020202020204" pitchFamily="34" charset="0"/>
              </a:rPr>
              <a:t>haiz</a:t>
            </a:r>
            <a:endParaRPr sz="2400" dirty="0">
              <a:latin typeface="Arial" panose="020B0604020202020204" pitchFamily="34" charset="0"/>
              <a:cs typeface="Arial" panose="020B0604020202020204" pitchFamily="34" charset="0"/>
            </a:endParaRPr>
          </a:p>
          <a:p>
            <a:pPr marL="12700"/>
            <a:r>
              <a:rPr sz="2400" spc="-5" dirty="0">
                <a:latin typeface="Arial" panose="020B0604020202020204" pitchFamily="34" charset="0"/>
                <a:cs typeface="Arial" panose="020B0604020202020204" pitchFamily="34" charset="0"/>
              </a:rPr>
              <a:t>bölümler</a:t>
            </a:r>
            <a:r>
              <a:rPr sz="2400" spc="-25" dirty="0">
                <a:latin typeface="Arial" panose="020B0604020202020204" pitchFamily="34" charset="0"/>
                <a:cs typeface="Arial" panose="020B0604020202020204" pitchFamily="34" charset="0"/>
              </a:rPr>
              <a:t> </a:t>
            </a:r>
            <a:r>
              <a:rPr sz="2400" spc="-35" dirty="0">
                <a:latin typeface="Arial" panose="020B0604020202020204" pitchFamily="34" charset="0"/>
                <a:cs typeface="Arial" panose="020B0604020202020204" pitchFamily="34" charset="0"/>
              </a:rPr>
              <a:t>bulunur.</a:t>
            </a:r>
            <a:endParaRPr sz="2400" dirty="0">
              <a:latin typeface="Arial" panose="020B0604020202020204" pitchFamily="34" charset="0"/>
              <a:cs typeface="Arial" panose="020B0604020202020204" pitchFamily="34" charset="0"/>
            </a:endParaRPr>
          </a:p>
          <a:p>
            <a:pPr marL="355600" marR="5080" indent="-343535">
              <a:buAutoNum type="alphaLcParenR"/>
              <a:tabLst>
                <a:tab pos="356235" algn="l"/>
                <a:tab pos="1189355" algn="l"/>
                <a:tab pos="1910080" algn="l"/>
                <a:tab pos="2787650" algn="l"/>
                <a:tab pos="4417695" algn="l"/>
                <a:tab pos="5293995" algn="l"/>
                <a:tab pos="5810885" algn="l"/>
                <a:tab pos="6398895" algn="l"/>
              </a:tabLst>
            </a:pPr>
            <a:r>
              <a:rPr sz="2400" dirty="0">
                <a:latin typeface="Arial" panose="020B0604020202020204" pitchFamily="34" charset="0"/>
                <a:cs typeface="Arial" panose="020B0604020202020204" pitchFamily="34" charset="0"/>
              </a:rPr>
              <a:t>Bü</a:t>
            </a:r>
            <a:r>
              <a:rPr sz="2400" spc="-35" dirty="0">
                <a:latin typeface="Arial" panose="020B0604020202020204" pitchFamily="34" charset="0"/>
                <a:cs typeface="Arial" panose="020B0604020202020204" pitchFamily="34" charset="0"/>
              </a:rPr>
              <a:t>r</a:t>
            </a:r>
            <a:r>
              <a:rPr sz="2400" spc="-55" dirty="0">
                <a:latin typeface="Arial" panose="020B0604020202020204" pitchFamily="34" charset="0"/>
                <a:cs typeface="Arial" panose="020B0604020202020204" pitchFamily="34" charset="0"/>
              </a:rPr>
              <a:t>o</a:t>
            </a:r>
            <a:r>
              <a:rPr sz="240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a:t>
            </a:r>
            <a:r>
              <a:rPr sz="2400" spc="-40" dirty="0">
                <a:latin typeface="Arial" panose="020B0604020202020204" pitchFamily="34" charset="0"/>
                <a:cs typeface="Arial" panose="020B0604020202020204" pitchFamily="34" charset="0"/>
              </a:rPr>
              <a:t>a</a:t>
            </a:r>
            <a:r>
              <a:rPr sz="2400" dirty="0">
                <a:latin typeface="Arial" panose="020B0604020202020204" pitchFamily="34" charset="0"/>
                <a:cs typeface="Arial" panose="020B0604020202020204" pitchFamily="34" charset="0"/>
              </a:rPr>
              <a:t>yrı	</a:t>
            </a:r>
            <a:r>
              <a:rPr sz="2400" spc="-20" dirty="0">
                <a:latin typeface="Arial" panose="020B0604020202020204" pitchFamily="34" charset="0"/>
                <a:cs typeface="Arial" panose="020B0604020202020204" pitchFamily="34" charset="0"/>
              </a:rPr>
              <a:t>y</a:t>
            </a:r>
            <a:r>
              <a:rPr sz="2400" dirty="0">
                <a:latin typeface="Arial" panose="020B0604020202020204" pitchFamily="34" charset="0"/>
                <a:cs typeface="Arial" panose="020B0604020202020204" pitchFamily="34" charset="0"/>
              </a:rPr>
              <a:t>e</a:t>
            </a:r>
            <a:r>
              <a:rPr sz="2400" spc="-25" dirty="0">
                <a:latin typeface="Arial" panose="020B0604020202020204" pitchFamily="34" charset="0"/>
                <a:cs typeface="Arial" panose="020B0604020202020204" pitchFamily="34" charset="0"/>
              </a:rPr>
              <a:t>r</a:t>
            </a:r>
            <a:r>
              <a:rPr sz="2400" spc="-5" dirty="0">
                <a:latin typeface="Arial" panose="020B0604020202020204" pitchFamily="34" charset="0"/>
                <a:cs typeface="Arial" panose="020B0604020202020204" pitchFamily="34" charset="0"/>
              </a:rPr>
              <a:t>d</a:t>
            </a:r>
            <a:r>
              <a:rPr sz="2400" dirty="0">
                <a:latin typeface="Arial" panose="020B0604020202020204" pitchFamily="34" charset="0"/>
                <a:cs typeface="Arial" panose="020B0604020202020204" pitchFamily="34" charset="0"/>
              </a:rPr>
              <a:t>e	</a:t>
            </a:r>
            <a:r>
              <a:rPr sz="2400" spc="-5" dirty="0">
                <a:latin typeface="Arial" panose="020B0604020202020204" pitchFamily="34" charset="0"/>
                <a:cs typeface="Arial" panose="020B0604020202020204" pitchFamily="34" charset="0"/>
              </a:rPr>
              <a:t>ola</a:t>
            </a:r>
            <a:r>
              <a:rPr sz="2400" dirty="0">
                <a:latin typeface="Arial" panose="020B0604020202020204" pitchFamily="34" charset="0"/>
                <a:cs typeface="Arial" panose="020B0604020202020204" pitchFamily="34" charset="0"/>
              </a:rPr>
              <a:t>bili</a:t>
            </a:r>
            <a:r>
              <a:rPr sz="2400" spc="-15" dirty="0">
                <a:latin typeface="Arial" panose="020B0604020202020204" pitchFamily="34" charset="0"/>
                <a:cs typeface="Arial" panose="020B0604020202020204" pitchFamily="34" charset="0"/>
              </a:rPr>
              <a:t>r</a:t>
            </a:r>
            <a:r>
              <a:rPr sz="2400" dirty="0">
                <a:latin typeface="Arial" panose="020B0604020202020204" pitchFamily="34" charset="0"/>
                <a:cs typeface="Arial" panose="020B0604020202020204" pitchFamily="34" charset="0"/>
              </a:rPr>
              <a:t>-</a:t>
            </a:r>
            <a:r>
              <a:rPr sz="2400" spc="-45" dirty="0">
                <a:latin typeface="Arial" panose="020B0604020202020204" pitchFamily="34" charset="0"/>
                <a:cs typeface="Arial" panose="020B0604020202020204" pitchFamily="34" charset="0"/>
              </a:rPr>
              <a:t>a</a:t>
            </a:r>
            <a:r>
              <a:rPr sz="2400" dirty="0">
                <a:latin typeface="Arial" panose="020B0604020202020204" pitchFamily="34" charset="0"/>
                <a:cs typeface="Arial" panose="020B0604020202020204" pitchFamily="34" charset="0"/>
              </a:rPr>
              <a:t>y</a:t>
            </a:r>
            <a:r>
              <a:rPr sz="2400" spc="5" dirty="0">
                <a:latin typeface="Arial" panose="020B0604020202020204" pitchFamily="34" charset="0"/>
                <a:cs typeface="Arial" panose="020B0604020202020204" pitchFamily="34" charset="0"/>
              </a:rPr>
              <a:t>n</a:t>
            </a:r>
            <a:r>
              <a:rPr sz="2400" dirty="0">
                <a:latin typeface="Arial" panose="020B0604020202020204" pitchFamily="34" charset="0"/>
                <a:cs typeface="Arial" panose="020B0604020202020204" pitchFamily="34" charset="0"/>
              </a:rPr>
              <a:t>ı	</a:t>
            </a:r>
            <a:r>
              <a:rPr sz="2400" spc="-20" dirty="0">
                <a:latin typeface="Arial" panose="020B0604020202020204" pitchFamily="34" charset="0"/>
                <a:cs typeface="Arial" panose="020B0604020202020204" pitchFamily="34" charset="0"/>
              </a:rPr>
              <a:t>y</a:t>
            </a:r>
            <a:r>
              <a:rPr sz="2400" dirty="0">
                <a:latin typeface="Arial" panose="020B0604020202020204" pitchFamily="34" charset="0"/>
                <a:cs typeface="Arial" panose="020B0604020202020204" pitchFamily="34" charset="0"/>
              </a:rPr>
              <a:t>e</a:t>
            </a:r>
            <a:r>
              <a:rPr sz="2400" spc="-25" dirty="0">
                <a:latin typeface="Arial" panose="020B0604020202020204" pitchFamily="34" charset="0"/>
                <a:cs typeface="Arial" panose="020B0604020202020204" pitchFamily="34" charset="0"/>
              </a:rPr>
              <a:t>r</a:t>
            </a:r>
            <a:r>
              <a:rPr sz="2400" spc="-15" dirty="0">
                <a:latin typeface="Arial" panose="020B0604020202020204" pitchFamily="34" charset="0"/>
                <a:cs typeface="Arial" panose="020B0604020202020204" pitchFamily="34" charset="0"/>
              </a:rPr>
              <a:t>d</a:t>
            </a:r>
            <a:r>
              <a:rPr sz="2400" dirty="0">
                <a:latin typeface="Arial" panose="020B0604020202020204" pitchFamily="34" charset="0"/>
                <a:cs typeface="Arial" panose="020B0604020202020204" pitchFamily="34" charset="0"/>
              </a:rPr>
              <a:t>e	ise	ilaç	</a:t>
            </a:r>
            <a:r>
              <a:rPr sz="2400" spc="-5" dirty="0">
                <a:latin typeface="Arial" panose="020B0604020202020204" pitchFamily="34" charset="0"/>
                <a:cs typeface="Arial" panose="020B0604020202020204" pitchFamily="34" charset="0"/>
              </a:rPr>
              <a:t>h</a:t>
            </a:r>
            <a:r>
              <a:rPr sz="2400" dirty="0">
                <a:latin typeface="Arial" panose="020B0604020202020204" pitchFamily="34" charset="0"/>
                <a:cs typeface="Arial" panose="020B0604020202020204" pitchFamily="34" charset="0"/>
              </a:rPr>
              <a:t>azı</a:t>
            </a:r>
            <a:r>
              <a:rPr sz="2400" spc="5" dirty="0">
                <a:latin typeface="Arial" panose="020B0604020202020204" pitchFamily="34" charset="0"/>
                <a:cs typeface="Arial" panose="020B0604020202020204" pitchFamily="34" charset="0"/>
              </a:rPr>
              <a:t>r</a:t>
            </a:r>
            <a:r>
              <a:rPr sz="2400" dirty="0">
                <a:latin typeface="Arial" panose="020B0604020202020204" pitchFamily="34" charset="0"/>
                <a:cs typeface="Arial" panose="020B0604020202020204" pitchFamily="34" charset="0"/>
              </a:rPr>
              <a:t>l</a:t>
            </a:r>
            <a:r>
              <a:rPr sz="2400" spc="5" dirty="0">
                <a:latin typeface="Arial" panose="020B0604020202020204" pitchFamily="34" charset="0"/>
                <a:cs typeface="Arial" panose="020B0604020202020204" pitchFamily="34" charset="0"/>
              </a:rPr>
              <a:t>a</a:t>
            </a:r>
            <a:r>
              <a:rPr sz="2400" dirty="0">
                <a:latin typeface="Arial" panose="020B0604020202020204" pitchFamily="34" charset="0"/>
                <a:cs typeface="Arial" panose="020B0604020202020204" pitchFamily="34" charset="0"/>
              </a:rPr>
              <a:t>ma  </a:t>
            </a:r>
            <a:r>
              <a:rPr sz="2400" spc="-5" dirty="0">
                <a:latin typeface="Arial" panose="020B0604020202020204" pitchFamily="34" charset="0"/>
                <a:cs typeface="Arial" panose="020B0604020202020204" pitchFamily="34" charset="0"/>
              </a:rPr>
              <a:t>odasından </a:t>
            </a:r>
            <a:r>
              <a:rPr sz="2400" spc="-15" dirty="0">
                <a:latin typeface="Arial" panose="020B0604020202020204" pitchFamily="34" charset="0"/>
                <a:cs typeface="Arial" panose="020B0604020202020204" pitchFamily="34" charset="0"/>
              </a:rPr>
              <a:t>uzakta</a:t>
            </a:r>
            <a:r>
              <a:rPr sz="2400" spc="-40" dirty="0">
                <a:latin typeface="Arial" panose="020B0604020202020204" pitchFamily="34" charset="0"/>
                <a:cs typeface="Arial" panose="020B0604020202020204" pitchFamily="34" charset="0"/>
              </a:rPr>
              <a:t> </a:t>
            </a:r>
            <a:r>
              <a:rPr sz="2400" spc="-25" dirty="0">
                <a:latin typeface="Arial" panose="020B0604020202020204" pitchFamily="34" charset="0"/>
                <a:cs typeface="Arial" panose="020B0604020202020204" pitchFamily="34" charset="0"/>
              </a:rPr>
              <a:t>olmalıdır.)</a:t>
            </a:r>
            <a:endParaRPr sz="2400" dirty="0">
              <a:latin typeface="Arial" panose="020B0604020202020204" pitchFamily="34" charset="0"/>
              <a:cs typeface="Arial" panose="020B0604020202020204" pitchFamily="34" charset="0"/>
            </a:endParaRPr>
          </a:p>
          <a:p>
            <a:pPr marL="354965" indent="-342900">
              <a:spcBef>
                <a:spcPts val="5"/>
              </a:spcBef>
              <a:buFont typeface="Calibri"/>
              <a:buAutoNum type="alphaLcParenR"/>
              <a:tabLst>
                <a:tab pos="355600" algn="l"/>
              </a:tabLst>
            </a:pPr>
            <a:r>
              <a:rPr sz="2400" u="heavy" spc="-60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İlaç </a:t>
            </a:r>
            <a:r>
              <a:rPr sz="2400" u="heavy" spc="-5" dirty="0">
                <a:solidFill>
                  <a:srgbClr val="00AF50"/>
                </a:solidFill>
                <a:uFill>
                  <a:solidFill>
                    <a:srgbClr val="FF0000"/>
                  </a:solidFill>
                </a:uFill>
                <a:latin typeface="Arial" panose="020B0604020202020204" pitchFamily="34" charset="0"/>
                <a:cs typeface="Arial" panose="020B0604020202020204" pitchFamily="34" charset="0"/>
              </a:rPr>
              <a:t>(Biyosidal ürün)</a:t>
            </a:r>
            <a:r>
              <a:rPr sz="2400" spc="-5" dirty="0">
                <a:solidFill>
                  <a:srgbClr val="00AF50"/>
                </a:solidFill>
                <a:latin typeface="Arial" panose="020B0604020202020204" pitchFamily="34" charset="0"/>
                <a:cs typeface="Arial" panose="020B0604020202020204" pitchFamily="34" charset="0"/>
              </a:rPr>
              <a:t>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malzeme</a:t>
            </a:r>
            <a:r>
              <a:rPr sz="2400" spc="-6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deposu,</a:t>
            </a:r>
            <a:endParaRPr sz="2400" dirty="0">
              <a:latin typeface="Arial" panose="020B0604020202020204" pitchFamily="34" charset="0"/>
              <a:cs typeface="Arial" panose="020B0604020202020204" pitchFamily="34" charset="0"/>
            </a:endParaRPr>
          </a:p>
          <a:p>
            <a:pPr marL="355600" indent="-343535">
              <a:buAutoNum type="alphaLcParenR"/>
              <a:tabLst>
                <a:tab pos="356235" algn="l"/>
              </a:tabLst>
            </a:pPr>
            <a:r>
              <a:rPr sz="2400" dirty="0">
                <a:latin typeface="Arial" panose="020B0604020202020204" pitchFamily="34" charset="0"/>
                <a:cs typeface="Arial" panose="020B0604020202020204" pitchFamily="34" charset="0"/>
              </a:rPr>
              <a:t>Çalışanlar için </a:t>
            </a:r>
            <a:r>
              <a:rPr sz="2400" spc="-5" dirty="0">
                <a:latin typeface="Arial" panose="020B0604020202020204" pitchFamily="34" charset="0"/>
                <a:cs typeface="Arial" panose="020B0604020202020204" pitchFamily="34" charset="0"/>
              </a:rPr>
              <a:t>soyunma</a:t>
            </a:r>
            <a:r>
              <a:rPr sz="2400" spc="-6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odası,</a:t>
            </a:r>
            <a:endParaRPr sz="2400" dirty="0">
              <a:latin typeface="Arial" panose="020B0604020202020204" pitchFamily="34" charset="0"/>
              <a:cs typeface="Arial" panose="020B0604020202020204" pitchFamily="34" charset="0"/>
            </a:endParaRPr>
          </a:p>
          <a:p>
            <a:pPr marL="355600" indent="-343535">
              <a:buAutoNum type="alphaLcParenR"/>
              <a:tabLst>
                <a:tab pos="356235" algn="l"/>
              </a:tabLst>
            </a:pPr>
            <a:r>
              <a:rPr sz="2400" spc="-30" dirty="0">
                <a:latin typeface="Arial" panose="020B0604020202020204" pitchFamily="34" charset="0"/>
                <a:cs typeface="Arial" panose="020B0604020202020204" pitchFamily="34" charset="0"/>
              </a:rPr>
              <a:t>Yeterli </a:t>
            </a:r>
            <a:r>
              <a:rPr sz="2400" spc="-10" dirty="0">
                <a:latin typeface="Arial" panose="020B0604020202020204" pitchFamily="34" charset="0"/>
                <a:cs typeface="Arial" panose="020B0604020202020204" pitchFamily="34" charset="0"/>
              </a:rPr>
              <a:t>sayıda </a:t>
            </a:r>
            <a:r>
              <a:rPr sz="2400" spc="-5" dirty="0">
                <a:latin typeface="Arial" panose="020B0604020202020204" pitchFamily="34" charset="0"/>
                <a:cs typeface="Arial" panose="020B0604020202020204" pitchFamily="34" charset="0"/>
              </a:rPr>
              <a:t>tuvalet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duş,</a:t>
            </a:r>
            <a:endParaRPr sz="2400" dirty="0">
              <a:latin typeface="Arial" panose="020B0604020202020204" pitchFamily="34" charset="0"/>
              <a:cs typeface="Arial" panose="020B0604020202020204" pitchFamily="34" charset="0"/>
            </a:endParaRPr>
          </a:p>
          <a:p>
            <a:pPr marL="355600" indent="-343535">
              <a:buAutoNum type="alphaLcParenR"/>
              <a:tabLst>
                <a:tab pos="356235" algn="l"/>
              </a:tabLst>
            </a:pPr>
            <a:r>
              <a:rPr sz="2400" spc="-5" dirty="0">
                <a:latin typeface="Arial" panose="020B0604020202020204" pitchFamily="34" charset="0"/>
                <a:cs typeface="Arial" panose="020B0604020202020204" pitchFamily="34" charset="0"/>
              </a:rPr>
              <a:t>Malzeme </a:t>
            </a:r>
            <a:r>
              <a:rPr sz="2400" dirty="0">
                <a:latin typeface="Arial" panose="020B0604020202020204" pitchFamily="34" charset="0"/>
                <a:cs typeface="Arial" panose="020B0604020202020204" pitchFamily="34" charset="0"/>
              </a:rPr>
              <a:t>temizleme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hazırlık</a:t>
            </a:r>
            <a:r>
              <a:rPr sz="2400" spc="-70"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odası.</a:t>
            </a:r>
            <a:endParaRPr sz="2400" dirty="0">
              <a:latin typeface="Arial" panose="020B0604020202020204" pitchFamily="34" charset="0"/>
              <a:cs typeface="Arial" panose="020B0604020202020204" pitchFamily="34" charset="0"/>
            </a:endParaRPr>
          </a:p>
          <a:p>
            <a:pPr marL="12700" marR="5080" indent="449580"/>
            <a:r>
              <a:rPr sz="2400" dirty="0">
                <a:latin typeface="Arial" panose="020B0604020202020204" pitchFamily="34" charset="0"/>
                <a:cs typeface="Arial" panose="020B0604020202020204" pitchFamily="34" charset="0"/>
              </a:rPr>
              <a:t>İzin </a:t>
            </a:r>
            <a:r>
              <a:rPr sz="2400" spc="-5" dirty="0">
                <a:latin typeface="Arial" panose="020B0604020202020204" pitchFamily="34" charset="0"/>
                <a:cs typeface="Arial" panose="020B0604020202020204" pitchFamily="34" charset="0"/>
              </a:rPr>
              <a:t>belgesi alındıktan </a:t>
            </a:r>
            <a:r>
              <a:rPr sz="2400" spc="-15" dirty="0">
                <a:latin typeface="Arial" panose="020B0604020202020204" pitchFamily="34" charset="0"/>
                <a:cs typeface="Arial" panose="020B0604020202020204" pitchFamily="34" charset="0"/>
              </a:rPr>
              <a:t>sonra </a:t>
            </a:r>
            <a:r>
              <a:rPr sz="2400" spc="-5" dirty="0">
                <a:latin typeface="Arial" panose="020B0604020202020204" pitchFamily="34" charset="0"/>
                <a:cs typeface="Arial" panose="020B0604020202020204" pitchFamily="34" charset="0"/>
              </a:rPr>
              <a:t>binada yapılan </a:t>
            </a:r>
            <a:r>
              <a:rPr sz="2400" dirty="0">
                <a:latin typeface="Arial" panose="020B0604020202020204" pitchFamily="34" charset="0"/>
                <a:cs typeface="Arial" panose="020B0604020202020204" pitchFamily="34" charset="0"/>
              </a:rPr>
              <a:t>esasa </a:t>
            </a:r>
            <a:r>
              <a:rPr sz="2400" spc="-5" dirty="0">
                <a:latin typeface="Arial" panose="020B0604020202020204" pitchFamily="34" charset="0"/>
                <a:cs typeface="Arial" panose="020B0604020202020204" pitchFamily="34" charset="0"/>
              </a:rPr>
              <a:t>ilişkin  </a:t>
            </a:r>
            <a:r>
              <a:rPr sz="2400" dirty="0">
                <a:latin typeface="Arial" panose="020B0604020202020204" pitchFamily="34" charset="0"/>
                <a:cs typeface="Arial" panose="020B0604020202020204" pitchFamily="34" charset="0"/>
              </a:rPr>
              <a:t>değişiklikler </a:t>
            </a:r>
            <a:r>
              <a:rPr sz="2400" spc="-5" dirty="0">
                <a:latin typeface="Arial" panose="020B0604020202020204" pitchFamily="34" charset="0"/>
                <a:cs typeface="Arial" panose="020B0604020202020204" pitchFamily="34" charset="0"/>
              </a:rPr>
              <a:t>Müdürlüğe</a:t>
            </a:r>
            <a:r>
              <a:rPr sz="2400" spc="-55" dirty="0">
                <a:latin typeface="Arial" panose="020B0604020202020204" pitchFamily="34" charset="0"/>
                <a:cs typeface="Arial" panose="020B0604020202020204" pitchFamily="34" charset="0"/>
              </a:rPr>
              <a:t> </a:t>
            </a:r>
            <a:r>
              <a:rPr sz="2400" spc="-25" dirty="0">
                <a:latin typeface="Arial" panose="020B0604020202020204" pitchFamily="34" charset="0"/>
                <a:cs typeface="Arial" panose="020B0604020202020204" pitchFamily="34" charset="0"/>
              </a:rPr>
              <a:t>bildirilir.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00864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82ADC15E-7F38-774C-AA07-75EE0F770226}"/>
              </a:ext>
            </a:extLst>
          </p:cNvPr>
          <p:cNvSpPr txBox="1"/>
          <p:nvPr/>
        </p:nvSpPr>
        <p:spPr>
          <a:xfrm>
            <a:off x="382385" y="515389"/>
            <a:ext cx="11255433" cy="6370975"/>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Her ekip için ilkyardım çantası zorunluluğu </a:t>
            </a: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Madde 14-</a:t>
            </a:r>
            <a:r>
              <a:rPr lang="tr-TR" sz="2400" dirty="0">
                <a:latin typeface="Arial" panose="020B0604020202020204" pitchFamily="34" charset="0"/>
                <a:cs typeface="Arial" panose="020B0604020202020204" pitchFamily="34" charset="0"/>
              </a:rPr>
              <a:t>Kaza ve zehirlenmelere karşı kullanılmak üzere her ekibe, ekibin kullandığı ilaçlara (</a:t>
            </a:r>
            <a:r>
              <a:rPr lang="tr-TR" sz="2400" dirty="0" err="1">
                <a:latin typeface="Arial" panose="020B0604020202020204" pitchFamily="34" charset="0"/>
                <a:cs typeface="Arial" panose="020B0604020202020204" pitchFamily="34" charset="0"/>
              </a:rPr>
              <a:t>Biyosidal</a:t>
            </a:r>
            <a:r>
              <a:rPr lang="tr-TR" sz="2400" dirty="0">
                <a:latin typeface="Arial" panose="020B0604020202020204" pitchFamily="34" charset="0"/>
                <a:cs typeface="Arial" panose="020B0604020202020204" pitchFamily="34" charset="0"/>
              </a:rPr>
              <a:t> ürünlere) göre (acil durumlarda sağlık personeline verilmek üzere) spesifik antidotları ile gerekli diğer ilkyardım malzemesi bulunan ilkyardım çantasını temin etmekten, kullanılan veya miadı dolanların ikmalini yapmaktan ve bu malzemelerin kullanımına ait detaylı talimatların hazırlanarak ekiplere dağıtımından mesul müdür ve işyeri sahibi ayrı ayrı sorumludur. </a:t>
            </a:r>
          </a:p>
          <a:p>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Kaza ve zehirlenmelerde sorumluluk </a:t>
            </a: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Madde 15-</a:t>
            </a:r>
            <a:r>
              <a:rPr lang="tr-TR" sz="2400" dirty="0">
                <a:latin typeface="Arial" panose="020B0604020202020204" pitchFamily="34" charset="0"/>
                <a:cs typeface="Arial" panose="020B0604020202020204" pitchFamily="34" charset="0"/>
              </a:rPr>
              <a:t>Her ekip göreve giderken, kaza ve zehirlenmelerde kullanılmak üzere ilkyardım çantasını beraberinde götürmek zorundadır. Kaza ve zehirlenmelere karşı gerekli tedbirlerin aldırılmasından herhangi bir kaza ve zehirlenme halinde ilkyardımın yaptırılmasından ve bir tedavi kuruluşuna sevkinden ekip sorumlusu,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 ve işyeri sahibi ayrı ayrı sorumludur. </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29231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707764" y="235180"/>
            <a:ext cx="10287203" cy="6414577"/>
          </a:xfrm>
          <a:prstGeom prst="rect">
            <a:avLst/>
          </a:prstGeom>
        </p:spPr>
        <p:txBody>
          <a:bodyPr vert="horz" wrap="square" lIns="0" tIns="12700" rIns="0" bIns="0" rtlCol="0">
            <a:spAutoFit/>
          </a:bodyPr>
          <a:lstStyle/>
          <a:p>
            <a:pPr marL="12700">
              <a:spcBef>
                <a:spcPts val="100"/>
              </a:spcBef>
            </a:pPr>
            <a:r>
              <a:rPr sz="2400" b="1" spc="-5" dirty="0">
                <a:solidFill>
                  <a:srgbClr val="003333"/>
                </a:solidFill>
                <a:latin typeface="Arial" panose="020B0604020202020204" pitchFamily="34" charset="0"/>
                <a:cs typeface="Arial" panose="020B0604020202020204" pitchFamily="34" charset="0"/>
              </a:rPr>
              <a:t>Ruhsatlı </a:t>
            </a:r>
            <a:r>
              <a:rPr sz="2400" b="1" dirty="0">
                <a:solidFill>
                  <a:srgbClr val="003333"/>
                </a:solidFill>
                <a:latin typeface="Arial" panose="020B0604020202020204" pitchFamily="34" charset="0"/>
                <a:cs typeface="Arial" panose="020B0604020202020204" pitchFamily="34" charset="0"/>
              </a:rPr>
              <a:t>ilaçların</a:t>
            </a:r>
            <a:r>
              <a:rPr sz="2400" b="1" spc="-25" dirty="0">
                <a:solidFill>
                  <a:srgbClr val="003333"/>
                </a:solidFill>
                <a:latin typeface="Arial" panose="020B0604020202020204" pitchFamily="34" charset="0"/>
                <a:cs typeface="Arial" panose="020B0604020202020204" pitchFamily="34" charset="0"/>
              </a:rPr>
              <a:t> </a:t>
            </a:r>
            <a:r>
              <a:rPr sz="2400" b="1" spc="-5" dirty="0">
                <a:solidFill>
                  <a:srgbClr val="003333"/>
                </a:solidFill>
                <a:latin typeface="Arial" panose="020B0604020202020204" pitchFamily="34" charset="0"/>
                <a:cs typeface="Arial" panose="020B0604020202020204" pitchFamily="34" charset="0"/>
              </a:rPr>
              <a:t>kullanılması</a:t>
            </a:r>
            <a:endParaRPr sz="2400" dirty="0">
              <a:latin typeface="Arial" panose="020B0604020202020204" pitchFamily="34" charset="0"/>
              <a:cs typeface="Arial" panose="020B0604020202020204" pitchFamily="34" charset="0"/>
            </a:endParaRPr>
          </a:p>
          <a:p>
            <a:pPr>
              <a:spcBef>
                <a:spcPts val="15"/>
              </a:spcBef>
            </a:pPr>
            <a:endParaRPr sz="3200" dirty="0">
              <a:latin typeface="Arial" panose="020B0604020202020204" pitchFamily="34" charset="0"/>
              <a:cs typeface="Arial" panose="020B0604020202020204" pitchFamily="34" charset="0"/>
            </a:endParaRPr>
          </a:p>
          <a:p>
            <a:pPr marL="106045" marR="5080" indent="449580" algn="just">
              <a:spcBef>
                <a:spcPts val="5"/>
              </a:spcBef>
            </a:pPr>
            <a:r>
              <a:rPr sz="2400" b="1" spc="-5" dirty="0">
                <a:latin typeface="Arial" panose="020B0604020202020204" pitchFamily="34" charset="0"/>
                <a:cs typeface="Arial" panose="020B0604020202020204" pitchFamily="34" charset="0"/>
              </a:rPr>
              <a:t>Madde 16-</a:t>
            </a:r>
            <a:r>
              <a:rPr sz="2400" spc="-5" dirty="0">
                <a:latin typeface="Arial" panose="020B0604020202020204" pitchFamily="34" charset="0"/>
                <a:cs typeface="Arial" panose="020B0604020202020204" pitchFamily="34" charset="0"/>
              </a:rPr>
              <a:t>Halk </a:t>
            </a:r>
            <a:r>
              <a:rPr sz="2400" spc="-10" dirty="0">
                <a:latin typeface="Arial" panose="020B0604020202020204" pitchFamily="34" charset="0"/>
                <a:cs typeface="Arial" panose="020B0604020202020204" pitchFamily="34" charset="0"/>
              </a:rPr>
              <a:t>sağlığını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huzurunu </a:t>
            </a:r>
            <a:r>
              <a:rPr sz="2400" spc="-20" dirty="0">
                <a:latin typeface="Arial" panose="020B0604020202020204" pitchFamily="34" charset="0"/>
                <a:cs typeface="Arial" panose="020B0604020202020204" pitchFamily="34" charset="0"/>
              </a:rPr>
              <a:t>bozan </a:t>
            </a:r>
            <a:r>
              <a:rPr sz="2400" spc="-15" dirty="0">
                <a:latin typeface="Arial" panose="020B0604020202020204" pitchFamily="34" charset="0"/>
                <a:cs typeface="Arial" panose="020B0604020202020204" pitchFamily="34" charset="0"/>
              </a:rPr>
              <a:t>zararlılara </a:t>
            </a:r>
            <a:r>
              <a:rPr sz="2400" spc="-20" dirty="0">
                <a:latin typeface="Arial" panose="020B0604020202020204" pitchFamily="34" charset="0"/>
                <a:cs typeface="Arial" panose="020B0604020202020204" pitchFamily="34" charset="0"/>
              </a:rPr>
              <a:t>karşı  </a:t>
            </a:r>
            <a:r>
              <a:rPr sz="2400" spc="-10" dirty="0">
                <a:latin typeface="Arial" panose="020B0604020202020204" pitchFamily="34" charset="0"/>
                <a:cs typeface="Arial" panose="020B0604020202020204" pitchFamily="34" charset="0"/>
              </a:rPr>
              <a:t>kullanılacak </a:t>
            </a:r>
            <a:r>
              <a:rPr sz="2400" spc="-5" dirty="0">
                <a:latin typeface="Arial" panose="020B0604020202020204" pitchFamily="34" charset="0"/>
                <a:cs typeface="Arial" panose="020B0604020202020204" pitchFamily="34" charset="0"/>
              </a:rPr>
              <a:t>ilaçların</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15" dirty="0">
                <a:solidFill>
                  <a:srgbClr val="FF0000"/>
                </a:solidFill>
                <a:uFill>
                  <a:solidFill>
                    <a:srgbClr val="FF0000"/>
                  </a:solidFill>
                </a:uFill>
                <a:latin typeface="Arial" panose="020B0604020202020204" pitchFamily="34" charset="0"/>
                <a:cs typeface="Arial" panose="020B0604020202020204" pitchFamily="34" charset="0"/>
              </a:rPr>
              <a:t>Bakanlıktan </a:t>
            </a:r>
            <a:r>
              <a:rPr sz="2400" u="heavy" spc="-10" dirty="0">
                <a:solidFill>
                  <a:srgbClr val="00AF50"/>
                </a:solidFill>
                <a:uFill>
                  <a:solidFill>
                    <a:srgbClr val="FF0000"/>
                  </a:solidFill>
                </a:uFill>
                <a:latin typeface="Arial" panose="020B0604020202020204" pitchFamily="34" charset="0"/>
                <a:cs typeface="Arial" panose="020B0604020202020204" pitchFamily="34" charset="0"/>
              </a:rPr>
              <a:t>(Kurumdan)</a:t>
            </a:r>
            <a:r>
              <a:rPr sz="2400" spc="-10" dirty="0">
                <a:solidFill>
                  <a:srgbClr val="00AF50"/>
                </a:solidFill>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imal </a:t>
            </a:r>
            <a:r>
              <a:rPr sz="2400" spc="-20" dirty="0">
                <a:latin typeface="Arial" panose="020B0604020202020204" pitchFamily="34" charset="0"/>
                <a:cs typeface="Arial" panose="020B0604020202020204" pitchFamily="34" charset="0"/>
              </a:rPr>
              <a:t>veya </a:t>
            </a:r>
            <a:r>
              <a:rPr sz="2400" dirty="0">
                <a:latin typeface="Arial" panose="020B0604020202020204" pitchFamily="34" charset="0"/>
                <a:cs typeface="Arial" panose="020B0604020202020204" pitchFamily="34" charset="0"/>
              </a:rPr>
              <a:t>ithal  izninin </a:t>
            </a:r>
            <a:r>
              <a:rPr sz="2400" spc="-5" dirty="0">
                <a:latin typeface="Arial" panose="020B0604020202020204" pitchFamily="34" charset="0"/>
                <a:cs typeface="Arial" panose="020B0604020202020204" pitchFamily="34" charset="0"/>
              </a:rPr>
              <a:t>alınmış olması </a:t>
            </a:r>
            <a:r>
              <a:rPr sz="2400" spc="-30" dirty="0">
                <a:latin typeface="Arial" panose="020B0604020202020204" pitchFamily="34" charset="0"/>
                <a:cs typeface="Arial" panose="020B0604020202020204" pitchFamily="34" charset="0"/>
              </a:rPr>
              <a:t>zorunludur. </a:t>
            </a:r>
            <a:r>
              <a:rPr sz="2400" dirty="0">
                <a:latin typeface="Arial" panose="020B0604020202020204" pitchFamily="34" charset="0"/>
                <a:cs typeface="Arial" panose="020B0604020202020204" pitchFamily="34" charset="0"/>
              </a:rPr>
              <a:t>Her </a:t>
            </a:r>
            <a:r>
              <a:rPr sz="2400" spc="-5" dirty="0">
                <a:latin typeface="Arial" panose="020B0604020202020204" pitchFamily="34" charset="0"/>
                <a:cs typeface="Arial" panose="020B0604020202020204" pitchFamily="34" charset="0"/>
              </a:rPr>
              <a:t>ne </a:t>
            </a:r>
            <a:r>
              <a:rPr sz="2400" spc="-10" dirty="0">
                <a:latin typeface="Arial" panose="020B0604020202020204" pitchFamily="34" charset="0"/>
                <a:cs typeface="Arial" panose="020B0604020202020204" pitchFamily="34" charset="0"/>
              </a:rPr>
              <a:t>suretle olursa olsun  </a:t>
            </a:r>
            <a:r>
              <a:rPr sz="2400" dirty="0">
                <a:latin typeface="Arial" panose="020B0604020202020204" pitchFamily="34" charset="0"/>
                <a:cs typeface="Arial" panose="020B0604020202020204" pitchFamily="34" charset="0"/>
              </a:rPr>
              <a:t>izinsiz </a:t>
            </a:r>
            <a:r>
              <a:rPr sz="2400" spc="-5" dirty="0">
                <a:latin typeface="Arial" panose="020B0604020202020204" pitchFamily="34" charset="0"/>
                <a:cs typeface="Arial" panose="020B0604020202020204" pitchFamily="34" charset="0"/>
              </a:rPr>
              <a:t>ürünler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diğer </a:t>
            </a:r>
            <a:r>
              <a:rPr sz="2400" spc="-15" dirty="0">
                <a:latin typeface="Arial" panose="020B0604020202020204" pitchFamily="34" charset="0"/>
                <a:cs typeface="Arial" panose="020B0604020202020204" pitchFamily="34" charset="0"/>
              </a:rPr>
              <a:t>kimyasal </a:t>
            </a:r>
            <a:r>
              <a:rPr sz="2400" spc="-5" dirty="0">
                <a:latin typeface="Arial" panose="020B0604020202020204" pitchFamily="34" charset="0"/>
                <a:cs typeface="Arial" panose="020B0604020202020204" pitchFamily="34" charset="0"/>
              </a:rPr>
              <a:t>maddeler bu </a:t>
            </a:r>
            <a:r>
              <a:rPr sz="2400" dirty="0">
                <a:latin typeface="Arial" panose="020B0604020202020204" pitchFamily="34" charset="0"/>
                <a:cs typeface="Arial" panose="020B0604020202020204" pitchFamily="34" charset="0"/>
              </a:rPr>
              <a:t>amaçla  </a:t>
            </a:r>
            <a:r>
              <a:rPr sz="2400" spc="-10" dirty="0">
                <a:latin typeface="Arial" panose="020B0604020202020204" pitchFamily="34" charset="0"/>
                <a:cs typeface="Arial" panose="020B0604020202020204" pitchFamily="34" charset="0"/>
              </a:rPr>
              <a:t>kullanılamaz. </a:t>
            </a:r>
            <a:r>
              <a:rPr sz="2400" spc="-5" dirty="0">
                <a:latin typeface="Arial" panose="020B0604020202020204" pitchFamily="34" charset="0"/>
                <a:cs typeface="Arial" panose="020B0604020202020204" pitchFamily="34" charset="0"/>
              </a:rPr>
              <a:t>İlaçların </a:t>
            </a:r>
            <a:r>
              <a:rPr sz="2400" spc="-10" dirty="0">
                <a:latin typeface="Arial" panose="020B0604020202020204" pitchFamily="34" charset="0"/>
                <a:cs typeface="Arial" panose="020B0604020202020204" pitchFamily="34" charset="0"/>
              </a:rPr>
              <a:t>muhafazasında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taşınmasında beşeri </a:t>
            </a:r>
            <a:r>
              <a:rPr sz="2400" spc="-10" dirty="0">
                <a:latin typeface="Arial" panose="020B0604020202020204" pitchFamily="34" charset="0"/>
                <a:cs typeface="Arial" panose="020B0604020202020204" pitchFamily="34" charset="0"/>
              </a:rPr>
              <a:t>ilaç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zirai </a:t>
            </a:r>
            <a:r>
              <a:rPr sz="2400" spc="-5" dirty="0">
                <a:latin typeface="Arial" panose="020B0604020202020204" pitchFamily="34" charset="0"/>
                <a:cs typeface="Arial" panose="020B0604020202020204" pitchFamily="34" charset="0"/>
              </a:rPr>
              <a:t>mücadele </a:t>
            </a:r>
            <a:r>
              <a:rPr sz="2400" dirty="0">
                <a:latin typeface="Arial" panose="020B0604020202020204" pitchFamily="34" charset="0"/>
                <a:cs typeface="Arial" panose="020B0604020202020204" pitchFamily="34" charset="0"/>
              </a:rPr>
              <a:t>ilaçlarının </a:t>
            </a:r>
            <a:r>
              <a:rPr sz="2400" spc="-5" dirty="0">
                <a:latin typeface="Arial" panose="020B0604020202020204" pitchFamily="34" charset="0"/>
                <a:cs typeface="Arial" panose="020B0604020202020204" pitchFamily="34" charset="0"/>
              </a:rPr>
              <a:t>kapları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ambalajları</a:t>
            </a:r>
            <a:r>
              <a:rPr sz="2400" spc="-35"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kullanılamaz</a:t>
            </a:r>
            <a:r>
              <a:rPr sz="2400" spc="-5" dirty="0">
                <a:latin typeface="Arial" panose="020B0604020202020204" pitchFamily="34" charset="0"/>
                <a:cs typeface="Arial" panose="020B0604020202020204" pitchFamily="34" charset="0"/>
              </a:rPr>
              <a:t>.</a:t>
            </a:r>
            <a:endParaRPr lang="tr-TR" sz="2400" spc="-5" dirty="0">
              <a:latin typeface="Arial" panose="020B0604020202020204" pitchFamily="34" charset="0"/>
              <a:cs typeface="Arial" panose="020B0604020202020204" pitchFamily="34" charset="0"/>
            </a:endParaRPr>
          </a:p>
          <a:p>
            <a:pPr marL="106045" marR="5080" indent="449580" algn="just">
              <a:spcBef>
                <a:spcPts val="5"/>
              </a:spcBef>
            </a:pPr>
            <a:endParaRPr sz="2400" dirty="0">
              <a:latin typeface="Arial" panose="020B0604020202020204" pitchFamily="34" charset="0"/>
              <a:cs typeface="Arial" panose="020B0604020202020204" pitchFamily="34" charset="0"/>
            </a:endParaRPr>
          </a:p>
          <a:p>
            <a:pPr marL="624205" algn="just">
              <a:spcBef>
                <a:spcPts val="5"/>
              </a:spcBef>
            </a:pPr>
            <a:r>
              <a:rPr sz="2400" b="1" spc="-5" dirty="0">
                <a:latin typeface="Arial" panose="020B0604020202020204" pitchFamily="34" charset="0"/>
                <a:cs typeface="Arial" panose="020B0604020202020204" pitchFamily="34" charset="0"/>
              </a:rPr>
              <a:t>Çalışma </a:t>
            </a:r>
            <a:r>
              <a:rPr sz="2400" b="1" spc="-10" dirty="0">
                <a:latin typeface="Arial" panose="020B0604020202020204" pitchFamily="34" charset="0"/>
                <a:cs typeface="Arial" panose="020B0604020202020204" pitchFamily="34" charset="0"/>
              </a:rPr>
              <a:t>süresi </a:t>
            </a:r>
            <a:r>
              <a:rPr sz="2400" b="1" spc="-15" dirty="0">
                <a:latin typeface="Arial" panose="020B0604020202020204" pitchFamily="34" charset="0"/>
                <a:cs typeface="Arial" panose="020B0604020202020204" pitchFamily="34" charset="0"/>
              </a:rPr>
              <a:t>ve</a:t>
            </a:r>
            <a:r>
              <a:rPr sz="2400" b="1" spc="5" dirty="0">
                <a:latin typeface="Arial" panose="020B0604020202020204" pitchFamily="34" charset="0"/>
                <a:cs typeface="Arial" panose="020B0604020202020204" pitchFamily="34" charset="0"/>
              </a:rPr>
              <a:t> </a:t>
            </a:r>
            <a:r>
              <a:rPr sz="2400" b="1" dirty="0">
                <a:latin typeface="Arial" panose="020B0604020202020204" pitchFamily="34" charset="0"/>
                <a:cs typeface="Arial" panose="020B0604020202020204" pitchFamily="34" charset="0"/>
              </a:rPr>
              <a:t>şartları</a:t>
            </a:r>
            <a:endParaRPr sz="2400" dirty="0">
              <a:latin typeface="Arial" panose="020B0604020202020204" pitchFamily="34" charset="0"/>
              <a:cs typeface="Arial" panose="020B0604020202020204" pitchFamily="34" charset="0"/>
            </a:endParaRPr>
          </a:p>
          <a:p>
            <a:pPr marL="106045" marR="5715" indent="449580" algn="just"/>
            <a:r>
              <a:rPr sz="2400" b="1" spc="-5" dirty="0">
                <a:latin typeface="Arial" panose="020B0604020202020204" pitchFamily="34" charset="0"/>
                <a:cs typeface="Arial" panose="020B0604020202020204" pitchFamily="34" charset="0"/>
              </a:rPr>
              <a:t>Madde 17- </a:t>
            </a:r>
            <a:r>
              <a:rPr sz="2400" dirty="0">
                <a:latin typeface="Arial" panose="020B0604020202020204" pitchFamily="34" charset="0"/>
                <a:cs typeface="Arial" panose="020B0604020202020204" pitchFamily="34" charset="0"/>
              </a:rPr>
              <a:t>İlaç </a:t>
            </a:r>
            <a:r>
              <a:rPr sz="2400" spc="-5" dirty="0">
                <a:latin typeface="Arial" panose="020B0604020202020204" pitchFamily="34" charset="0"/>
                <a:cs typeface="Arial" panose="020B0604020202020204" pitchFamily="34" charset="0"/>
              </a:rPr>
              <a:t>hazırlama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ilaçlama işlerinde; </a:t>
            </a:r>
            <a:r>
              <a:rPr sz="2400" spc="-10" dirty="0">
                <a:latin typeface="Arial" panose="020B0604020202020204" pitchFamily="34" charset="0"/>
                <a:cs typeface="Arial" panose="020B0604020202020204" pitchFamily="34" charset="0"/>
              </a:rPr>
              <a:t>hamile  </a:t>
            </a:r>
            <a:r>
              <a:rPr sz="2400" spc="-30" dirty="0">
                <a:latin typeface="Arial" panose="020B0604020202020204" pitchFamily="34" charset="0"/>
                <a:cs typeface="Arial" panose="020B0604020202020204" pitchFamily="34" charset="0"/>
              </a:rPr>
              <a:t>kadınlar, </a:t>
            </a:r>
            <a:r>
              <a:rPr sz="2400" spc="-5" dirty="0">
                <a:latin typeface="Arial" panose="020B0604020202020204" pitchFamily="34" charset="0"/>
                <a:cs typeface="Arial" panose="020B0604020202020204" pitchFamily="34" charset="0"/>
              </a:rPr>
              <a:t>18 yaşından </a:t>
            </a:r>
            <a:r>
              <a:rPr sz="2400" dirty="0">
                <a:latin typeface="Arial" panose="020B0604020202020204" pitchFamily="34" charset="0"/>
                <a:cs typeface="Arial" panose="020B0604020202020204" pitchFamily="34" charset="0"/>
              </a:rPr>
              <a:t>küçük </a:t>
            </a:r>
            <a:r>
              <a:rPr sz="2400" spc="-30" dirty="0">
                <a:latin typeface="Arial" panose="020B0604020202020204" pitchFamily="34" charset="0"/>
                <a:cs typeface="Arial" panose="020B0604020202020204" pitchFamily="34" charset="0"/>
              </a:rPr>
              <a:t>çocuklar, </a:t>
            </a:r>
            <a:r>
              <a:rPr sz="2400" spc="-15" dirty="0">
                <a:latin typeface="Arial" panose="020B0604020202020204" pitchFamily="34" charset="0"/>
                <a:cs typeface="Arial" panose="020B0604020202020204" pitchFamily="34" charset="0"/>
              </a:rPr>
              <a:t>hasta ve </a:t>
            </a:r>
            <a:r>
              <a:rPr sz="2400" spc="-10" dirty="0">
                <a:latin typeface="Arial" panose="020B0604020202020204" pitchFamily="34" charset="0"/>
                <a:cs typeface="Arial" panose="020B0604020202020204" pitchFamily="34" charset="0"/>
              </a:rPr>
              <a:t>hastalıklı </a:t>
            </a:r>
            <a:r>
              <a:rPr sz="2400" spc="-5" dirty="0">
                <a:latin typeface="Arial" panose="020B0604020202020204" pitchFamily="34" charset="0"/>
                <a:cs typeface="Arial" panose="020B0604020202020204" pitchFamily="34" charset="0"/>
              </a:rPr>
              <a:t>olanlar </a:t>
            </a:r>
            <a:r>
              <a:rPr sz="2400" dirty="0">
                <a:latin typeface="Arial" panose="020B0604020202020204" pitchFamily="34" charset="0"/>
                <a:cs typeface="Arial" panose="020B0604020202020204" pitchFamily="34" charset="0"/>
              </a:rPr>
              <a:t>ile  </a:t>
            </a:r>
            <a:r>
              <a:rPr sz="2400" spc="-15" dirty="0">
                <a:latin typeface="Arial" panose="020B0604020202020204" pitchFamily="34" charset="0"/>
                <a:cs typeface="Arial" panose="020B0604020202020204" pitchFamily="34" charset="0"/>
              </a:rPr>
              <a:t>alkolikler </a:t>
            </a:r>
            <a:r>
              <a:rPr sz="2400" spc="-5" dirty="0">
                <a:latin typeface="Arial" panose="020B0604020202020204" pitchFamily="34" charset="0"/>
                <a:cs typeface="Arial" panose="020B0604020202020204" pitchFamily="34" charset="0"/>
              </a:rPr>
              <a:t>çalıştırılamaz. Fiilen ilaç hazırlama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ilaçlama işlerinde  çalışanlar </a:t>
            </a:r>
            <a:r>
              <a:rPr sz="2400" spc="-10" dirty="0">
                <a:latin typeface="Arial" panose="020B0604020202020204" pitchFamily="34" charset="0"/>
                <a:cs typeface="Arial" panose="020B0604020202020204" pitchFamily="34" charset="0"/>
              </a:rPr>
              <a:t>günde devamlı </a:t>
            </a:r>
            <a:r>
              <a:rPr sz="2400" spc="-15" dirty="0">
                <a:latin typeface="Arial" panose="020B0604020202020204" pitchFamily="34" charset="0"/>
                <a:cs typeface="Arial" panose="020B0604020202020204" pitchFamily="34" charset="0"/>
              </a:rPr>
              <a:t>olarak </a:t>
            </a:r>
            <a:r>
              <a:rPr sz="2400" spc="-5" dirty="0">
                <a:latin typeface="Arial" panose="020B0604020202020204" pitchFamily="34" charset="0"/>
                <a:cs typeface="Arial" panose="020B0604020202020204" pitchFamily="34" charset="0"/>
              </a:rPr>
              <a:t>3, </a:t>
            </a:r>
            <a:r>
              <a:rPr sz="2400" spc="-10" dirty="0">
                <a:latin typeface="Arial" panose="020B0604020202020204" pitchFamily="34" charset="0"/>
                <a:cs typeface="Arial" panose="020B0604020202020204" pitchFamily="34" charset="0"/>
              </a:rPr>
              <a:t>toplam </a:t>
            </a:r>
            <a:r>
              <a:rPr sz="2400" dirty="0">
                <a:latin typeface="Arial" panose="020B0604020202020204" pitchFamily="34" charset="0"/>
                <a:cs typeface="Arial" panose="020B0604020202020204" pitchFamily="34" charset="0"/>
              </a:rPr>
              <a:t>6 </a:t>
            </a:r>
            <a:r>
              <a:rPr sz="2400" spc="-20" dirty="0">
                <a:latin typeface="Arial" panose="020B0604020202020204" pitchFamily="34" charset="0"/>
                <a:cs typeface="Arial" panose="020B0604020202020204" pitchFamily="34" charset="0"/>
              </a:rPr>
              <a:t>saatten </a:t>
            </a:r>
            <a:r>
              <a:rPr sz="2400" spc="-10" dirty="0">
                <a:latin typeface="Arial" panose="020B0604020202020204" pitchFamily="34" charset="0"/>
                <a:cs typeface="Arial" panose="020B0604020202020204" pitchFamily="34" charset="0"/>
              </a:rPr>
              <a:t>fazla  </a:t>
            </a:r>
            <a:r>
              <a:rPr sz="2400" spc="-20" dirty="0">
                <a:latin typeface="Arial" panose="020B0604020202020204" pitchFamily="34" charset="0"/>
                <a:cs typeface="Arial" panose="020B0604020202020204" pitchFamily="34" charset="0"/>
              </a:rPr>
              <a:t>çalıştırılamazlar. </a:t>
            </a:r>
            <a:r>
              <a:rPr sz="2400" spc="-5" dirty="0">
                <a:latin typeface="Arial" panose="020B0604020202020204" pitchFamily="34" charset="0"/>
                <a:cs typeface="Arial" panose="020B0604020202020204" pitchFamily="34" charset="0"/>
              </a:rPr>
              <a:t>Çalışma </a:t>
            </a:r>
            <a:r>
              <a:rPr sz="2400" dirty="0">
                <a:latin typeface="Arial" panose="020B0604020202020204" pitchFamily="34" charset="0"/>
                <a:cs typeface="Arial" panose="020B0604020202020204" pitchFamily="34" charset="0"/>
              </a:rPr>
              <a:t>esnasında iş </a:t>
            </a:r>
            <a:r>
              <a:rPr sz="2400" spc="-10" dirty="0">
                <a:latin typeface="Arial" panose="020B0604020202020204" pitchFamily="34" charset="0"/>
                <a:cs typeface="Arial" panose="020B0604020202020204" pitchFamily="34" charset="0"/>
              </a:rPr>
              <a:t>kıyafetlerinin </a:t>
            </a:r>
            <a:r>
              <a:rPr sz="2400" spc="-15" dirty="0">
                <a:latin typeface="Arial" panose="020B0604020202020204" pitchFamily="34" charset="0"/>
                <a:cs typeface="Arial" panose="020B0604020202020204" pitchFamily="34" charset="0"/>
              </a:rPr>
              <a:t>ve koruyucu  </a:t>
            </a:r>
            <a:r>
              <a:rPr sz="2400" spc="-5" dirty="0">
                <a:latin typeface="Arial" panose="020B0604020202020204" pitchFamily="34" charset="0"/>
                <a:cs typeface="Arial" panose="020B0604020202020204" pitchFamily="34" charset="0"/>
              </a:rPr>
              <a:t>malzemelerin </a:t>
            </a:r>
            <a:r>
              <a:rPr sz="2400" dirty="0">
                <a:latin typeface="Arial" panose="020B0604020202020204" pitchFamily="34" charset="0"/>
                <a:cs typeface="Arial" panose="020B0604020202020204" pitchFamily="34" charset="0"/>
              </a:rPr>
              <a:t>amacına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talimatına uygun </a:t>
            </a:r>
            <a:r>
              <a:rPr sz="2400" spc="-15" dirty="0">
                <a:latin typeface="Arial" panose="020B0604020202020204" pitchFamily="34" charset="0"/>
                <a:cs typeface="Arial" panose="020B0604020202020204" pitchFamily="34" charset="0"/>
              </a:rPr>
              <a:t>olarak </a:t>
            </a:r>
            <a:r>
              <a:rPr sz="2400" spc="-10" dirty="0">
                <a:latin typeface="Arial" panose="020B0604020202020204" pitchFamily="34" charset="0"/>
                <a:cs typeface="Arial" panose="020B0604020202020204" pitchFamily="34" charset="0"/>
              </a:rPr>
              <a:t>kullanılması  </a:t>
            </a:r>
            <a:r>
              <a:rPr sz="2400" spc="-30" dirty="0">
                <a:latin typeface="Arial" panose="020B0604020202020204" pitchFamily="34" charset="0"/>
                <a:cs typeface="Arial" panose="020B0604020202020204" pitchFamily="34" charset="0"/>
              </a:rPr>
              <a:t>zorunludur. </a:t>
            </a:r>
            <a:r>
              <a:rPr sz="2400" dirty="0">
                <a:latin typeface="Arial" panose="020B0604020202020204" pitchFamily="34" charset="0"/>
                <a:cs typeface="Arial" panose="020B0604020202020204" pitchFamily="34" charset="0"/>
              </a:rPr>
              <a:t>İlaç </a:t>
            </a:r>
            <a:r>
              <a:rPr sz="2400" spc="-5" dirty="0">
                <a:latin typeface="Arial" panose="020B0604020202020204" pitchFamily="34" charset="0"/>
                <a:cs typeface="Arial" panose="020B0604020202020204" pitchFamily="34" charset="0"/>
              </a:rPr>
              <a:t>hazırlama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ilaçlama </a:t>
            </a:r>
            <a:r>
              <a:rPr sz="2400" dirty="0">
                <a:latin typeface="Arial" panose="020B0604020202020204" pitchFamily="34" charset="0"/>
                <a:cs typeface="Arial" panose="020B0604020202020204" pitchFamily="34" charset="0"/>
              </a:rPr>
              <a:t>anında </a:t>
            </a:r>
            <a:r>
              <a:rPr sz="2400" spc="-5" dirty="0">
                <a:latin typeface="Arial" panose="020B0604020202020204" pitchFamily="34" charset="0"/>
                <a:cs typeface="Arial" panose="020B0604020202020204" pitchFamily="34" charset="0"/>
              </a:rPr>
              <a:t>herhangi bir </a:t>
            </a:r>
            <a:r>
              <a:rPr sz="2400" spc="-10" dirty="0">
                <a:latin typeface="Arial" panose="020B0604020202020204" pitchFamily="34" charset="0"/>
                <a:cs typeface="Arial" panose="020B0604020202020204" pitchFamily="34" charset="0"/>
              </a:rPr>
              <a:t>şey  </a:t>
            </a:r>
            <a:r>
              <a:rPr sz="2400" spc="-5" dirty="0">
                <a:latin typeface="Arial" panose="020B0604020202020204" pitchFamily="34" charset="0"/>
                <a:cs typeface="Arial" panose="020B0604020202020204" pitchFamily="34" charset="0"/>
              </a:rPr>
              <a:t>yenilmesi </a:t>
            </a:r>
            <a:r>
              <a:rPr sz="2400" spc="-15"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içilmesi</a:t>
            </a:r>
            <a:r>
              <a:rPr sz="2400" spc="-25" dirty="0">
                <a:latin typeface="Arial" panose="020B0604020202020204" pitchFamily="34" charset="0"/>
                <a:cs typeface="Arial" panose="020B0604020202020204" pitchFamily="34" charset="0"/>
              </a:rPr>
              <a:t> </a:t>
            </a:r>
            <a:r>
              <a:rPr sz="2400" spc="-35" dirty="0">
                <a:latin typeface="Arial" panose="020B0604020202020204" pitchFamily="34" charset="0"/>
                <a:cs typeface="Arial" panose="020B0604020202020204" pitchFamily="34" charset="0"/>
              </a:rPr>
              <a:t>yasaktır.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6075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712881" y="376360"/>
            <a:ext cx="6948979" cy="689932"/>
          </a:xfrm>
          <a:prstGeom prst="rect">
            <a:avLst/>
          </a:prstGeom>
        </p:spPr>
        <p:txBody>
          <a:bodyPr vert="horz" wrap="square" lIns="0" tIns="12700" rIns="0" bIns="0" rtlCol="0" anchor="ctr">
            <a:spAutoFit/>
          </a:bodyPr>
          <a:lstStyle/>
          <a:p>
            <a:pPr marL="12700">
              <a:lnSpc>
                <a:spcPct val="100000"/>
              </a:lnSpc>
              <a:spcBef>
                <a:spcPts val="100"/>
              </a:spcBef>
            </a:pPr>
            <a:r>
              <a:rPr b="1" spc="-5" dirty="0">
                <a:solidFill>
                  <a:srgbClr val="003333"/>
                </a:solidFill>
                <a:latin typeface="Calibri"/>
                <a:cs typeface="Calibri"/>
              </a:rPr>
              <a:t>Çalışanların </a:t>
            </a:r>
            <a:r>
              <a:rPr b="1" dirty="0">
                <a:solidFill>
                  <a:srgbClr val="003333"/>
                </a:solidFill>
                <a:latin typeface="Calibri"/>
                <a:cs typeface="Calibri"/>
              </a:rPr>
              <a:t>sağlık</a:t>
            </a:r>
            <a:r>
              <a:rPr b="1" spc="-10" dirty="0">
                <a:solidFill>
                  <a:srgbClr val="003333"/>
                </a:solidFill>
                <a:latin typeface="Calibri"/>
                <a:cs typeface="Calibri"/>
              </a:rPr>
              <a:t> </a:t>
            </a:r>
            <a:r>
              <a:rPr b="1" spc="-15" dirty="0">
                <a:solidFill>
                  <a:srgbClr val="003333"/>
                </a:solidFill>
                <a:latin typeface="Calibri"/>
                <a:cs typeface="Calibri"/>
              </a:rPr>
              <a:t>kontrolleri</a:t>
            </a:r>
          </a:p>
        </p:txBody>
      </p:sp>
      <p:sp>
        <p:nvSpPr>
          <p:cNvPr id="4" name="object 4"/>
          <p:cNvSpPr txBox="1"/>
          <p:nvPr/>
        </p:nvSpPr>
        <p:spPr>
          <a:xfrm>
            <a:off x="615142" y="1066292"/>
            <a:ext cx="11205555" cy="4075475"/>
          </a:xfrm>
          <a:prstGeom prst="rect">
            <a:avLst/>
          </a:prstGeom>
        </p:spPr>
        <p:txBody>
          <a:bodyPr vert="horz" wrap="square" lIns="0" tIns="12700" rIns="0" bIns="0" rtlCol="0">
            <a:spAutoFit/>
          </a:bodyPr>
          <a:lstStyle/>
          <a:p>
            <a:pPr marL="12700" marR="5080" indent="449580" algn="just">
              <a:spcBef>
                <a:spcPts val="100"/>
              </a:spcBef>
            </a:pPr>
            <a:r>
              <a:rPr sz="2400" b="1" spc="-5" dirty="0">
                <a:latin typeface="Arial" panose="020B0604020202020204" pitchFamily="34" charset="0"/>
                <a:cs typeface="Arial" panose="020B0604020202020204" pitchFamily="34" charset="0"/>
              </a:rPr>
              <a:t>Madde 18- </a:t>
            </a:r>
            <a:r>
              <a:rPr sz="2400" dirty="0">
                <a:latin typeface="Arial" panose="020B0604020202020204" pitchFamily="34" charset="0"/>
                <a:cs typeface="Arial" panose="020B0604020202020204" pitchFamily="34" charset="0"/>
              </a:rPr>
              <a:t>İlaç </a:t>
            </a:r>
            <a:r>
              <a:rPr sz="2400" spc="-5" dirty="0">
                <a:latin typeface="Arial" panose="020B0604020202020204" pitchFamily="34" charset="0"/>
                <a:cs typeface="Arial" panose="020B0604020202020204" pitchFamily="34" charset="0"/>
              </a:rPr>
              <a:t>hazırlama </a:t>
            </a:r>
            <a:r>
              <a:rPr sz="2400" spc="-15"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ilaçlama işlerinde </a:t>
            </a:r>
            <a:r>
              <a:rPr sz="2400" spc="-5" dirty="0">
                <a:latin typeface="Arial" panose="020B0604020202020204" pitchFamily="34" charset="0"/>
                <a:cs typeface="Arial" panose="020B0604020202020204" pitchFamily="34" charset="0"/>
              </a:rPr>
              <a:t>fiilen çalışacak  olanlar </a:t>
            </a:r>
            <a:r>
              <a:rPr sz="2400" dirty="0">
                <a:latin typeface="Arial" panose="020B0604020202020204" pitchFamily="34" charset="0"/>
                <a:cs typeface="Arial" panose="020B0604020202020204" pitchFamily="34" charset="0"/>
              </a:rPr>
              <a:t>işe </a:t>
            </a:r>
            <a:r>
              <a:rPr sz="2400" spc="-5" dirty="0">
                <a:latin typeface="Arial" panose="020B0604020202020204" pitchFamily="34" charset="0"/>
                <a:cs typeface="Arial" panose="020B0604020202020204" pitchFamily="34" charset="0"/>
              </a:rPr>
              <a:t>başlamadan önce bir sağlık </a:t>
            </a:r>
            <a:r>
              <a:rPr sz="2400" spc="-10" dirty="0">
                <a:latin typeface="Arial" panose="020B0604020202020204" pitchFamily="34" charset="0"/>
                <a:cs typeface="Arial" panose="020B0604020202020204" pitchFamily="34" charset="0"/>
              </a:rPr>
              <a:t>raporu </a:t>
            </a:r>
            <a:r>
              <a:rPr sz="2400" spc="-30" dirty="0">
                <a:latin typeface="Arial" panose="020B0604020202020204" pitchFamily="34" charset="0"/>
                <a:cs typeface="Arial" panose="020B0604020202020204" pitchFamily="34" charset="0"/>
              </a:rPr>
              <a:t>alırlar. </a:t>
            </a:r>
            <a:r>
              <a:rPr sz="2400" dirty="0">
                <a:latin typeface="Arial" panose="020B0604020202020204" pitchFamily="34" charset="0"/>
                <a:cs typeface="Arial" panose="020B0604020202020204" pitchFamily="34" charset="0"/>
              </a:rPr>
              <a:t>Bu </a:t>
            </a:r>
            <a:r>
              <a:rPr sz="2400" spc="-15" dirty="0">
                <a:latin typeface="Arial" panose="020B0604020202020204" pitchFamily="34" charset="0"/>
                <a:cs typeface="Arial" panose="020B0604020202020204" pitchFamily="34" charset="0"/>
              </a:rPr>
              <a:t>raporda;  </a:t>
            </a:r>
            <a:r>
              <a:rPr sz="2400" spc="-10" dirty="0">
                <a:latin typeface="Arial" panose="020B0604020202020204" pitchFamily="34" charset="0"/>
                <a:cs typeface="Arial" panose="020B0604020202020204" pitchFamily="34" charset="0"/>
              </a:rPr>
              <a:t>kronik </a:t>
            </a:r>
            <a:r>
              <a:rPr sz="2400" spc="-5" dirty="0">
                <a:latin typeface="Arial" panose="020B0604020202020204" pitchFamily="34" charset="0"/>
                <a:cs typeface="Arial" panose="020B0604020202020204" pitchFamily="34" charset="0"/>
              </a:rPr>
              <a:t>solunum </a:t>
            </a:r>
            <a:r>
              <a:rPr sz="2400" spc="-10" dirty="0">
                <a:latin typeface="Arial" panose="020B0604020202020204" pitchFamily="34" charset="0"/>
                <a:cs typeface="Arial" panose="020B0604020202020204" pitchFamily="34" charset="0"/>
              </a:rPr>
              <a:t>yolu </a:t>
            </a:r>
            <a:r>
              <a:rPr sz="2400" spc="-5" dirty="0">
                <a:latin typeface="Arial" panose="020B0604020202020204" pitchFamily="34" charset="0"/>
                <a:cs typeface="Arial" panose="020B0604020202020204" pitchFamily="34" charset="0"/>
              </a:rPr>
              <a:t>rahatsızlıkları (astım </a:t>
            </a:r>
            <a:r>
              <a:rPr sz="2400" dirty="0">
                <a:latin typeface="Arial" panose="020B0604020202020204" pitchFamily="34" charset="0"/>
                <a:cs typeface="Arial" panose="020B0604020202020204" pitchFamily="34" charset="0"/>
              </a:rPr>
              <a:t>gibi),</a:t>
            </a:r>
            <a:r>
              <a:rPr sz="2400" spc="-85"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alerjik</a:t>
            </a:r>
            <a:r>
              <a:rPr lang="tr-TR" sz="2400" dirty="0">
                <a:latin typeface="Arial" panose="020B0604020202020204" pitchFamily="34" charset="0"/>
                <a:cs typeface="Arial" panose="020B0604020202020204" pitchFamily="34" charset="0"/>
              </a:rPr>
              <a:t> </a:t>
            </a:r>
            <a:r>
              <a:rPr sz="2400" spc="-20" dirty="0" err="1">
                <a:latin typeface="Arial" panose="020B0604020202020204" pitchFamily="34" charset="0"/>
                <a:cs typeface="Arial" panose="020B0604020202020204" pitchFamily="34" charset="0"/>
              </a:rPr>
              <a:t>rahatsızlıklar</a:t>
            </a:r>
            <a:r>
              <a:rPr sz="2400" spc="-20" dirty="0">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cilt </a:t>
            </a:r>
            <a:r>
              <a:rPr sz="2400" spc="-5" dirty="0">
                <a:latin typeface="Arial" panose="020B0604020202020204" pitchFamily="34" charset="0"/>
                <a:cs typeface="Arial" panose="020B0604020202020204" pitchFamily="34" charset="0"/>
              </a:rPr>
              <a:t>hastalıkları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nörolojik </a:t>
            </a:r>
            <a:r>
              <a:rPr sz="2400" spc="-5" dirty="0">
                <a:latin typeface="Arial" panose="020B0604020202020204" pitchFamily="34" charset="0"/>
                <a:cs typeface="Arial" panose="020B0604020202020204" pitchFamily="34" charset="0"/>
              </a:rPr>
              <a:t>rahatsızlıklarının  bulunup bulunmadığı </a:t>
            </a:r>
            <a:r>
              <a:rPr sz="2400" dirty="0">
                <a:latin typeface="Arial" panose="020B0604020202020204" pitchFamily="34" charset="0"/>
                <a:cs typeface="Arial" panose="020B0604020202020204" pitchFamily="34" charset="0"/>
              </a:rPr>
              <a:t>ile </a:t>
            </a:r>
            <a:r>
              <a:rPr sz="2400" spc="-10" dirty="0">
                <a:latin typeface="Arial" panose="020B0604020202020204" pitchFamily="34" charset="0"/>
                <a:cs typeface="Arial" panose="020B0604020202020204" pitchFamily="34" charset="0"/>
              </a:rPr>
              <a:t>kanda cholinesteras </a:t>
            </a:r>
            <a:r>
              <a:rPr sz="2400" dirty="0">
                <a:latin typeface="Arial" panose="020B0604020202020204" pitchFamily="34" charset="0"/>
                <a:cs typeface="Arial" panose="020B0604020202020204" pitchFamily="34" charset="0"/>
              </a:rPr>
              <a:t>enzim </a:t>
            </a:r>
            <a:r>
              <a:rPr sz="2400" spc="-5" dirty="0">
                <a:latin typeface="Arial" panose="020B0604020202020204" pitchFamily="34" charset="0"/>
                <a:cs typeface="Arial" panose="020B0604020202020204" pitchFamily="34" charset="0"/>
              </a:rPr>
              <a:t>seviyesinin  ölçülmesi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sağlık </a:t>
            </a:r>
            <a:r>
              <a:rPr sz="2400" spc="-15" dirty="0">
                <a:latin typeface="Arial" panose="020B0604020202020204" pitchFamily="34" charset="0"/>
                <a:cs typeface="Arial" panose="020B0604020202020204" pitchFamily="34" charset="0"/>
              </a:rPr>
              <a:t>kontrollerinin </a:t>
            </a:r>
            <a:r>
              <a:rPr sz="2400" spc="-10" dirty="0">
                <a:latin typeface="Arial" panose="020B0604020202020204" pitchFamily="34" charset="0"/>
                <a:cs typeface="Arial" panose="020B0604020202020204" pitchFamily="34" charset="0"/>
              </a:rPr>
              <a:t>yapılarak </a:t>
            </a:r>
            <a:r>
              <a:rPr sz="2400" spc="-5" dirty="0">
                <a:latin typeface="Arial" panose="020B0604020202020204" pitchFamily="34" charset="0"/>
                <a:cs typeface="Arial" panose="020B0604020202020204" pitchFamily="34" charset="0"/>
              </a:rPr>
              <a:t>bu </a:t>
            </a:r>
            <a:r>
              <a:rPr sz="2400" dirty="0">
                <a:latin typeface="Arial" panose="020B0604020202020204" pitchFamily="34" charset="0"/>
                <a:cs typeface="Arial" panose="020B0604020202020204" pitchFamily="34" charset="0"/>
              </a:rPr>
              <a:t>işi </a:t>
            </a:r>
            <a:r>
              <a:rPr sz="2400" spc="-20" dirty="0">
                <a:latin typeface="Arial" panose="020B0604020202020204" pitchFamily="34" charset="0"/>
                <a:cs typeface="Arial" panose="020B0604020202020204" pitchFamily="34" charset="0"/>
              </a:rPr>
              <a:t>yapmaya </a:t>
            </a:r>
            <a:r>
              <a:rPr sz="2400" spc="-10" dirty="0">
                <a:latin typeface="Arial" panose="020B0604020202020204" pitchFamily="34" charset="0"/>
                <a:cs typeface="Arial" panose="020B0604020202020204" pitchFamily="34" charset="0"/>
              </a:rPr>
              <a:t>uygun  </a:t>
            </a:r>
            <a:r>
              <a:rPr sz="2400" spc="-5" dirty="0">
                <a:latin typeface="Arial" panose="020B0604020202020204" pitchFamily="34" charset="0"/>
                <a:cs typeface="Arial" panose="020B0604020202020204" pitchFamily="34" charset="0"/>
              </a:rPr>
              <a:t>olduklarının belirlenmesi </a:t>
            </a:r>
            <a:r>
              <a:rPr sz="2400" spc="-30" dirty="0">
                <a:latin typeface="Arial" panose="020B0604020202020204" pitchFamily="34" charset="0"/>
                <a:cs typeface="Arial" panose="020B0604020202020204" pitchFamily="34" charset="0"/>
              </a:rPr>
              <a:t>zorunludur. </a:t>
            </a:r>
            <a:r>
              <a:rPr sz="2400" dirty="0">
                <a:latin typeface="Arial" panose="020B0604020202020204" pitchFamily="34" charset="0"/>
                <a:cs typeface="Arial" panose="020B0604020202020204" pitchFamily="34" charset="0"/>
              </a:rPr>
              <a:t>İşçilerin </a:t>
            </a:r>
            <a:r>
              <a:rPr sz="2400" spc="-5" dirty="0">
                <a:latin typeface="Arial" panose="020B0604020202020204" pitchFamily="34" charset="0"/>
                <a:cs typeface="Arial" panose="020B0604020202020204" pitchFamily="34" charset="0"/>
              </a:rPr>
              <a:t>bu </a:t>
            </a:r>
            <a:r>
              <a:rPr sz="2400" spc="-15" dirty="0">
                <a:latin typeface="Arial" panose="020B0604020202020204" pitchFamily="34" charset="0"/>
                <a:cs typeface="Arial" panose="020B0604020202020204" pitchFamily="34" charset="0"/>
              </a:rPr>
              <a:t>işte </a:t>
            </a:r>
            <a:r>
              <a:rPr sz="2400" spc="-5" dirty="0">
                <a:latin typeface="Arial" panose="020B0604020202020204" pitchFamily="34" charset="0"/>
                <a:cs typeface="Arial" panose="020B0604020202020204" pitchFamily="34" charset="0"/>
              </a:rPr>
              <a:t>çalışmaları  süresince de </a:t>
            </a:r>
            <a:r>
              <a:rPr sz="2400" dirty="0">
                <a:latin typeface="Arial" panose="020B0604020202020204" pitchFamily="34" charset="0"/>
                <a:cs typeface="Arial" panose="020B0604020202020204" pitchFamily="34" charset="0"/>
              </a:rPr>
              <a:t>3 </a:t>
            </a:r>
            <a:r>
              <a:rPr sz="2400" spc="-20" dirty="0">
                <a:latin typeface="Arial" panose="020B0604020202020204" pitchFamily="34" charset="0"/>
                <a:cs typeface="Arial" panose="020B0604020202020204" pitchFamily="34" charset="0"/>
              </a:rPr>
              <a:t>ayda </a:t>
            </a:r>
            <a:r>
              <a:rPr sz="2400" spc="-5" dirty="0">
                <a:latin typeface="Arial" panose="020B0604020202020204" pitchFamily="34" charset="0"/>
                <a:cs typeface="Arial" panose="020B0604020202020204" pitchFamily="34" charset="0"/>
              </a:rPr>
              <a:t>bir genel sağlık </a:t>
            </a:r>
            <a:r>
              <a:rPr sz="2400" spc="-20" dirty="0">
                <a:latin typeface="Arial" panose="020B0604020202020204" pitchFamily="34" charset="0"/>
                <a:cs typeface="Arial" panose="020B0604020202020204" pitchFamily="34" charset="0"/>
              </a:rPr>
              <a:t>kontrolünden </a:t>
            </a:r>
            <a:r>
              <a:rPr sz="2400" spc="-5" dirty="0">
                <a:latin typeface="Arial" panose="020B0604020202020204" pitchFamily="34" charset="0"/>
                <a:cs typeface="Arial" panose="020B0604020202020204" pitchFamily="34" charset="0"/>
              </a:rPr>
              <a:t>geçirilerek  </a:t>
            </a:r>
            <a:r>
              <a:rPr sz="2400" spc="-10" dirty="0">
                <a:latin typeface="Arial" panose="020B0604020202020204" pitchFamily="34" charset="0"/>
                <a:cs typeface="Arial" panose="020B0604020202020204" pitchFamily="34" charset="0"/>
              </a:rPr>
              <a:t>nörolojik </a:t>
            </a:r>
            <a:r>
              <a:rPr sz="2400" spc="-5" dirty="0">
                <a:latin typeface="Arial" panose="020B0604020202020204" pitchFamily="34" charset="0"/>
                <a:cs typeface="Arial" panose="020B0604020202020204" pitchFamily="34" charset="0"/>
              </a:rPr>
              <a:t>muayenelerinin yapılması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kanlarında </a:t>
            </a:r>
            <a:r>
              <a:rPr sz="2400" spc="-10" dirty="0">
                <a:latin typeface="Arial" panose="020B0604020202020204" pitchFamily="34" charset="0"/>
                <a:cs typeface="Arial" panose="020B0604020202020204" pitchFamily="34" charset="0"/>
              </a:rPr>
              <a:t>cholinesteras  </a:t>
            </a:r>
            <a:r>
              <a:rPr sz="2400" dirty="0">
                <a:latin typeface="Arial" panose="020B0604020202020204" pitchFamily="34" charset="0"/>
                <a:cs typeface="Arial" panose="020B0604020202020204" pitchFamily="34" charset="0"/>
              </a:rPr>
              <a:t>enzim </a:t>
            </a:r>
            <a:r>
              <a:rPr sz="2400" spc="-5" dirty="0">
                <a:latin typeface="Arial" panose="020B0604020202020204" pitchFamily="34" charset="0"/>
                <a:cs typeface="Arial" panose="020B0604020202020204" pitchFamily="34" charset="0"/>
              </a:rPr>
              <a:t>seviyelerinin ölçülmesi </a:t>
            </a:r>
            <a:r>
              <a:rPr sz="2400" spc="-40" dirty="0">
                <a:latin typeface="Arial" panose="020B0604020202020204" pitchFamily="34" charset="0"/>
                <a:cs typeface="Arial" panose="020B0604020202020204" pitchFamily="34" charset="0"/>
              </a:rPr>
              <a:t>gerekir. </a:t>
            </a:r>
            <a:r>
              <a:rPr sz="2400" spc="-25" dirty="0">
                <a:latin typeface="Arial" panose="020B0604020202020204" pitchFamily="34" charset="0"/>
                <a:cs typeface="Arial" panose="020B0604020202020204" pitchFamily="34" charset="0"/>
              </a:rPr>
              <a:t>Yapılan </a:t>
            </a:r>
            <a:r>
              <a:rPr sz="2400" spc="-10" dirty="0">
                <a:latin typeface="Arial" panose="020B0604020202020204" pitchFamily="34" charset="0"/>
                <a:cs typeface="Arial" panose="020B0604020202020204" pitchFamily="34" charset="0"/>
              </a:rPr>
              <a:t>muayene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ölçümler sonucunda sağlığının </a:t>
            </a:r>
            <a:r>
              <a:rPr sz="2400" spc="-15" dirty="0">
                <a:latin typeface="Arial" panose="020B0604020202020204" pitchFamily="34" charset="0"/>
                <a:cs typeface="Arial" panose="020B0604020202020204" pitchFamily="34" charset="0"/>
              </a:rPr>
              <a:t>bozuk </a:t>
            </a:r>
            <a:r>
              <a:rPr sz="2400" spc="-5" dirty="0">
                <a:latin typeface="Arial" panose="020B0604020202020204" pitchFamily="34" charset="0"/>
                <a:cs typeface="Arial" panose="020B0604020202020204" pitchFamily="34" charset="0"/>
              </a:rPr>
              <a:t>olduğu tespit edilenler </a:t>
            </a:r>
            <a:r>
              <a:rPr sz="2400" dirty="0">
                <a:latin typeface="Arial" panose="020B0604020202020204" pitchFamily="34" charset="0"/>
                <a:cs typeface="Arial" panose="020B0604020202020204" pitchFamily="34" charset="0"/>
              </a:rPr>
              <a:t>ile  </a:t>
            </a:r>
            <a:r>
              <a:rPr sz="2400" spc="-15" dirty="0">
                <a:latin typeface="Arial" panose="020B0604020202020204" pitchFamily="34" charset="0"/>
                <a:cs typeface="Arial" panose="020B0604020202020204" pitchFamily="34" charset="0"/>
              </a:rPr>
              <a:t>bozulma </a:t>
            </a:r>
            <a:r>
              <a:rPr sz="2400" dirty="0">
                <a:latin typeface="Arial" panose="020B0604020202020204" pitchFamily="34" charset="0"/>
                <a:cs typeface="Arial" panose="020B0604020202020204" pitchFamily="34" charset="0"/>
              </a:rPr>
              <a:t>eğilimi </a:t>
            </a:r>
            <a:r>
              <a:rPr sz="2400" spc="-30" dirty="0">
                <a:latin typeface="Arial" panose="020B0604020202020204" pitchFamily="34" charset="0"/>
                <a:cs typeface="Arial" panose="020B0604020202020204" pitchFamily="34" charset="0"/>
              </a:rPr>
              <a:t>gösterenler, </a:t>
            </a:r>
            <a:r>
              <a:rPr sz="2400" spc="-10" dirty="0">
                <a:latin typeface="Arial" panose="020B0604020202020204" pitchFamily="34" charset="0"/>
                <a:cs typeface="Arial" panose="020B0604020202020204" pitchFamily="34" charset="0"/>
              </a:rPr>
              <a:t>gerekli tedavileri </a:t>
            </a:r>
            <a:r>
              <a:rPr sz="2400" spc="-5" dirty="0">
                <a:latin typeface="Arial" panose="020B0604020202020204" pitchFamily="34" charset="0"/>
                <a:cs typeface="Arial" panose="020B0604020202020204" pitchFamily="34" charset="0"/>
              </a:rPr>
              <a:t>yapılıp sağlıklarına  </a:t>
            </a:r>
            <a:r>
              <a:rPr sz="2400" spc="-20" dirty="0">
                <a:latin typeface="Arial" panose="020B0604020202020204" pitchFamily="34" charset="0"/>
                <a:cs typeface="Arial" panose="020B0604020202020204" pitchFamily="34" charset="0"/>
              </a:rPr>
              <a:t>kavuşuncaya </a:t>
            </a:r>
            <a:r>
              <a:rPr sz="2400" spc="-10" dirty="0">
                <a:latin typeface="Arial" panose="020B0604020202020204" pitchFamily="34" charset="0"/>
                <a:cs typeface="Arial" panose="020B0604020202020204" pitchFamily="34" charset="0"/>
              </a:rPr>
              <a:t>kadar </a:t>
            </a:r>
            <a:r>
              <a:rPr sz="2400" dirty="0">
                <a:latin typeface="Arial" panose="020B0604020202020204" pitchFamily="34" charset="0"/>
                <a:cs typeface="Arial" panose="020B0604020202020204" pitchFamily="34" charset="0"/>
              </a:rPr>
              <a:t>ilaç </a:t>
            </a:r>
            <a:r>
              <a:rPr sz="2400" spc="-5" dirty="0">
                <a:latin typeface="Arial" panose="020B0604020202020204" pitchFamily="34" charset="0"/>
                <a:cs typeface="Arial" panose="020B0604020202020204" pitchFamily="34" charset="0"/>
              </a:rPr>
              <a:t>hazırlama </a:t>
            </a:r>
            <a:r>
              <a:rPr sz="2400" spc="-15" dirty="0">
                <a:latin typeface="Arial" panose="020B0604020202020204" pitchFamily="34" charset="0"/>
                <a:cs typeface="Arial" panose="020B0604020202020204" pitchFamily="34" charset="0"/>
              </a:rPr>
              <a:t>ve </a:t>
            </a:r>
            <a:r>
              <a:rPr sz="2400" dirty="0" err="1">
                <a:latin typeface="Arial" panose="020B0604020202020204" pitchFamily="34" charset="0"/>
                <a:cs typeface="Arial" panose="020B0604020202020204" pitchFamily="34" charset="0"/>
              </a:rPr>
              <a:t>ilaçlama</a:t>
            </a:r>
            <a:r>
              <a:rPr sz="2400" spc="-50" dirty="0">
                <a:latin typeface="Arial" panose="020B0604020202020204" pitchFamily="34" charset="0"/>
                <a:cs typeface="Arial" panose="020B0604020202020204" pitchFamily="34" charset="0"/>
              </a:rPr>
              <a:t> </a:t>
            </a:r>
            <a:r>
              <a:rPr sz="2400" dirty="0" err="1">
                <a:latin typeface="Arial" panose="020B0604020202020204" pitchFamily="34" charset="0"/>
                <a:cs typeface="Arial" panose="020B0604020202020204" pitchFamily="34" charset="0"/>
              </a:rPr>
              <a:t>işlerinde</a:t>
            </a:r>
            <a:r>
              <a:rPr lang="tr-TR" sz="2400" dirty="0">
                <a:latin typeface="Arial" panose="020B0604020202020204" pitchFamily="34" charset="0"/>
                <a:cs typeface="Arial" panose="020B0604020202020204" pitchFamily="34" charset="0"/>
              </a:rPr>
              <a:t> </a:t>
            </a:r>
            <a:r>
              <a:rPr sz="2400" spc="-20" dirty="0" err="1">
                <a:latin typeface="Arial" panose="020B0604020202020204" pitchFamily="34" charset="0"/>
                <a:cs typeface="Arial" panose="020B0604020202020204" pitchFamily="34" charset="0"/>
              </a:rPr>
              <a:t>çalıştırılamazlar</a:t>
            </a:r>
            <a:r>
              <a:rPr sz="2400" spc="-20" dirty="0">
                <a:latin typeface="Arial" panose="020B0604020202020204" pitchFamily="34" charset="0"/>
                <a:cs typeface="Arial" panose="020B0604020202020204" pitchFamily="34" charset="0"/>
              </a:rPr>
              <a:t>.</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8195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0" y="0"/>
            <a:ext cx="11804073" cy="5467522"/>
          </a:xfrm>
          <a:prstGeom prst="rect">
            <a:avLst/>
          </a:prstGeom>
        </p:spPr>
        <p:txBody>
          <a:bodyPr vert="horz" wrap="square" lIns="0" tIns="154305" rIns="0" bIns="0" rtlCol="0">
            <a:spAutoFit/>
          </a:bodyPr>
          <a:lstStyle/>
          <a:p>
            <a:pPr marL="12700">
              <a:spcBef>
                <a:spcPts val="1215"/>
              </a:spcBef>
            </a:pPr>
            <a:r>
              <a:rPr sz="2400" b="1" spc="-5" dirty="0">
                <a:solidFill>
                  <a:srgbClr val="003333"/>
                </a:solidFill>
                <a:latin typeface="Arial" panose="020B0604020202020204" pitchFamily="34" charset="0"/>
                <a:cs typeface="Arial" panose="020B0604020202020204" pitchFamily="34" charset="0"/>
              </a:rPr>
              <a:t>İşyerinde </a:t>
            </a:r>
            <a:r>
              <a:rPr sz="2400" b="1" dirty="0">
                <a:solidFill>
                  <a:srgbClr val="003333"/>
                </a:solidFill>
                <a:latin typeface="Arial" panose="020B0604020202020204" pitchFamily="34" charset="0"/>
                <a:cs typeface="Arial" panose="020B0604020202020204" pitchFamily="34" charset="0"/>
              </a:rPr>
              <a:t>tutulacak kayıt ve</a:t>
            </a:r>
            <a:r>
              <a:rPr sz="2400" b="1" spc="-30" dirty="0">
                <a:solidFill>
                  <a:srgbClr val="003333"/>
                </a:solidFill>
                <a:latin typeface="Arial" panose="020B0604020202020204" pitchFamily="34" charset="0"/>
                <a:cs typeface="Arial" panose="020B0604020202020204" pitchFamily="34" charset="0"/>
              </a:rPr>
              <a:t> </a:t>
            </a:r>
            <a:r>
              <a:rPr sz="2400" b="1" dirty="0">
                <a:solidFill>
                  <a:srgbClr val="003333"/>
                </a:solidFill>
                <a:latin typeface="Arial" panose="020B0604020202020204" pitchFamily="34" charset="0"/>
                <a:cs typeface="Arial" panose="020B0604020202020204" pitchFamily="34" charset="0"/>
              </a:rPr>
              <a:t>raporlar</a:t>
            </a:r>
            <a:endParaRPr sz="2400" dirty="0">
              <a:latin typeface="Arial" panose="020B0604020202020204" pitchFamily="34" charset="0"/>
              <a:cs typeface="Arial" panose="020B0604020202020204" pitchFamily="34" charset="0"/>
            </a:endParaRPr>
          </a:p>
          <a:p>
            <a:pPr marL="68580" marR="5080" indent="449580" algn="just">
              <a:spcBef>
                <a:spcPts val="1120"/>
              </a:spcBef>
            </a:pPr>
            <a:r>
              <a:rPr sz="2400" b="1" spc="-5" dirty="0">
                <a:latin typeface="Arial" panose="020B0604020202020204" pitchFamily="34" charset="0"/>
                <a:cs typeface="Arial" panose="020B0604020202020204" pitchFamily="34" charset="0"/>
              </a:rPr>
              <a:t>Madde </a:t>
            </a:r>
            <a:r>
              <a:rPr sz="2400" b="1" spc="-10" dirty="0">
                <a:latin typeface="Arial" panose="020B0604020202020204" pitchFamily="34" charset="0"/>
                <a:cs typeface="Arial" panose="020B0604020202020204" pitchFamily="34" charset="0"/>
              </a:rPr>
              <a:t>19- </a:t>
            </a:r>
            <a:r>
              <a:rPr sz="2400" spc="-10" dirty="0">
                <a:latin typeface="Arial" panose="020B0604020202020204" pitchFamily="34" charset="0"/>
                <a:cs typeface="Arial" panose="020B0604020202020204" pitchFamily="34" charset="0"/>
              </a:rPr>
              <a:t>İşyerinde, </a:t>
            </a:r>
            <a:r>
              <a:rPr sz="2400" dirty="0">
                <a:latin typeface="Arial" panose="020B0604020202020204" pitchFamily="34" charset="0"/>
                <a:cs typeface="Arial" panose="020B0604020202020204" pitchFamily="34" charset="0"/>
              </a:rPr>
              <a:t>mesûl </a:t>
            </a:r>
            <a:r>
              <a:rPr sz="2400" spc="-40" dirty="0">
                <a:latin typeface="Arial" panose="020B0604020202020204" pitchFamily="34" charset="0"/>
                <a:cs typeface="Arial" panose="020B0604020202020204" pitchFamily="34" charset="0"/>
              </a:rPr>
              <a:t>müdür, </a:t>
            </a:r>
            <a:r>
              <a:rPr sz="2400" dirty="0">
                <a:latin typeface="Arial" panose="020B0604020202020204" pitchFamily="34" charset="0"/>
                <a:cs typeface="Arial" panose="020B0604020202020204" pitchFamily="34" charset="0"/>
              </a:rPr>
              <a:t>ekip </a:t>
            </a:r>
            <a:r>
              <a:rPr sz="2400" spc="-5" dirty="0">
                <a:latin typeface="Arial" panose="020B0604020202020204" pitchFamily="34" charset="0"/>
                <a:cs typeface="Arial" panose="020B0604020202020204" pitchFamily="34" charset="0"/>
              </a:rPr>
              <a:t>sorumlusu </a:t>
            </a:r>
            <a:r>
              <a:rPr sz="2400" dirty="0">
                <a:latin typeface="Arial" panose="020B0604020202020204" pitchFamily="34" charset="0"/>
                <a:cs typeface="Arial" panose="020B0604020202020204" pitchFamily="34" charset="0"/>
              </a:rPr>
              <a:t>ile ilaç  </a:t>
            </a:r>
            <a:r>
              <a:rPr sz="2400" spc="-5" dirty="0">
                <a:latin typeface="Arial" panose="020B0604020202020204" pitchFamily="34" charset="0"/>
                <a:cs typeface="Arial" panose="020B0604020202020204" pitchFamily="34" charset="0"/>
              </a:rPr>
              <a:t>hazırlama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ilaçlama işlerinde çalışan işçiler için </a:t>
            </a:r>
            <a:r>
              <a:rPr sz="2400" spc="-15" dirty="0">
                <a:latin typeface="Arial" panose="020B0604020202020204" pitchFamily="34" charset="0"/>
                <a:cs typeface="Arial" panose="020B0604020202020204" pitchFamily="34" charset="0"/>
              </a:rPr>
              <a:t>ayrı ayrı birer </a:t>
            </a:r>
            <a:r>
              <a:rPr sz="2400" spc="-25" dirty="0">
                <a:latin typeface="Arial" panose="020B0604020202020204" pitchFamily="34" charset="0"/>
                <a:cs typeface="Arial" panose="020B0604020202020204" pitchFamily="34" charset="0"/>
              </a:rPr>
              <a:t>dosya  </a:t>
            </a:r>
            <a:r>
              <a:rPr sz="2400" spc="-30" dirty="0">
                <a:latin typeface="Arial" panose="020B0604020202020204" pitchFamily="34" charset="0"/>
                <a:cs typeface="Arial" panose="020B0604020202020204" pitchFamily="34" charset="0"/>
              </a:rPr>
              <a:t>tutulur. </a:t>
            </a:r>
            <a:r>
              <a:rPr sz="2400" dirty="0">
                <a:latin typeface="Arial" panose="020B0604020202020204" pitchFamily="34" charset="0"/>
                <a:cs typeface="Arial" panose="020B0604020202020204" pitchFamily="34" charset="0"/>
              </a:rPr>
              <a:t>Bu </a:t>
            </a:r>
            <a:r>
              <a:rPr sz="2400" spc="-15" dirty="0">
                <a:latin typeface="Arial" panose="020B0604020202020204" pitchFamily="34" charset="0"/>
                <a:cs typeface="Arial" panose="020B0604020202020204" pitchFamily="34" charset="0"/>
              </a:rPr>
              <a:t>dosyalarda </a:t>
            </a:r>
            <a:r>
              <a:rPr sz="2400" spc="-5" dirty="0">
                <a:latin typeface="Arial" panose="020B0604020202020204" pitchFamily="34" charset="0"/>
                <a:cs typeface="Arial" panose="020B0604020202020204" pitchFamily="34" charset="0"/>
              </a:rPr>
              <a:t>sözleşmeli </a:t>
            </a:r>
            <a:r>
              <a:rPr sz="2400" spc="-10" dirty="0">
                <a:latin typeface="Arial" panose="020B0604020202020204" pitchFamily="34" charset="0"/>
                <a:cs typeface="Arial" panose="020B0604020202020204" pitchFamily="34" charset="0"/>
              </a:rPr>
              <a:t>personel </a:t>
            </a:r>
            <a:r>
              <a:rPr sz="2400" spc="-5" dirty="0">
                <a:latin typeface="Arial" panose="020B0604020202020204" pitchFamily="34" charset="0"/>
                <a:cs typeface="Arial" panose="020B0604020202020204" pitchFamily="34" charset="0"/>
              </a:rPr>
              <a:t>için </a:t>
            </a:r>
            <a:r>
              <a:rPr sz="2400" spc="-10" dirty="0">
                <a:latin typeface="Arial" panose="020B0604020202020204" pitchFamily="34" charset="0"/>
                <a:cs typeface="Arial" panose="020B0604020202020204" pitchFamily="34" charset="0"/>
              </a:rPr>
              <a:t>sözleşme sureti </a:t>
            </a:r>
            <a:r>
              <a:rPr sz="2400" spc="-30"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unvanlarını </a:t>
            </a:r>
            <a:r>
              <a:rPr sz="2400" spc="-15" dirty="0">
                <a:latin typeface="Arial" panose="020B0604020202020204" pitchFamily="34" charset="0"/>
                <a:cs typeface="Arial" panose="020B0604020202020204" pitchFamily="34" charset="0"/>
              </a:rPr>
              <a:t>gösterir </a:t>
            </a:r>
            <a:r>
              <a:rPr sz="2400" spc="-10" dirty="0">
                <a:latin typeface="Arial" panose="020B0604020202020204" pitchFamily="34" charset="0"/>
                <a:cs typeface="Arial" panose="020B0604020202020204" pitchFamily="34" charset="0"/>
              </a:rPr>
              <a:t>belge </a:t>
            </a:r>
            <a:r>
              <a:rPr sz="2400" dirty="0">
                <a:latin typeface="Arial" panose="020B0604020202020204" pitchFamily="34" charset="0"/>
                <a:cs typeface="Arial" panose="020B0604020202020204" pitchFamily="34" charset="0"/>
              </a:rPr>
              <a:t>ile </a:t>
            </a:r>
            <a:r>
              <a:rPr sz="2400" spc="-20" dirty="0">
                <a:latin typeface="Arial" panose="020B0604020202020204" pitchFamily="34" charset="0"/>
                <a:cs typeface="Arial" panose="020B0604020202020204" pitchFamily="34" charset="0"/>
              </a:rPr>
              <a:t>dosya </a:t>
            </a:r>
            <a:r>
              <a:rPr sz="2400" spc="-5" dirty="0">
                <a:latin typeface="Arial" panose="020B0604020202020204" pitchFamily="34" charset="0"/>
                <a:cs typeface="Arial" panose="020B0604020202020204" pitchFamily="34" charset="0"/>
              </a:rPr>
              <a:t>sahiplerinin </a:t>
            </a:r>
            <a:r>
              <a:rPr sz="2400" spc="-20" dirty="0">
                <a:latin typeface="Arial" panose="020B0604020202020204" pitchFamily="34" charset="0"/>
                <a:cs typeface="Arial" panose="020B0604020202020204" pitchFamily="34" charset="0"/>
              </a:rPr>
              <a:t>fotoğraflı </a:t>
            </a:r>
            <a:r>
              <a:rPr sz="2400" spc="-5" dirty="0">
                <a:latin typeface="Arial" panose="020B0604020202020204" pitchFamily="34" charset="0"/>
                <a:cs typeface="Arial" panose="020B0604020202020204" pitchFamily="34" charset="0"/>
              </a:rPr>
              <a:t>nüfus  </a:t>
            </a:r>
            <a:r>
              <a:rPr sz="2400" spc="-10" dirty="0">
                <a:latin typeface="Arial" panose="020B0604020202020204" pitchFamily="34" charset="0"/>
                <a:cs typeface="Arial" panose="020B0604020202020204" pitchFamily="34" charset="0"/>
              </a:rPr>
              <a:t>cüzdanı sureti, </a:t>
            </a:r>
            <a:r>
              <a:rPr sz="2400" spc="-5" dirty="0">
                <a:latin typeface="Arial" panose="020B0604020202020204" pitchFamily="34" charset="0"/>
                <a:cs typeface="Arial" panose="020B0604020202020204" pitchFamily="34" charset="0"/>
              </a:rPr>
              <a:t>işçilerin </a:t>
            </a:r>
            <a:r>
              <a:rPr sz="2400" spc="-20" dirty="0">
                <a:latin typeface="Arial" panose="020B0604020202020204" pitchFamily="34" charset="0"/>
                <a:cs typeface="Arial" panose="020B0604020202020204" pitchFamily="34" charset="0"/>
              </a:rPr>
              <a:t>göreve </a:t>
            </a:r>
            <a:r>
              <a:rPr sz="2400" spc="-10" dirty="0">
                <a:latin typeface="Arial" panose="020B0604020202020204" pitchFamily="34" charset="0"/>
                <a:cs typeface="Arial" panose="020B0604020202020204" pitchFamily="34" charset="0"/>
              </a:rPr>
              <a:t>başlarken </a:t>
            </a:r>
            <a:r>
              <a:rPr sz="2400" spc="-5" dirty="0">
                <a:latin typeface="Arial" panose="020B0604020202020204" pitchFamily="34" charset="0"/>
                <a:cs typeface="Arial" panose="020B0604020202020204" pitchFamily="34" charset="0"/>
              </a:rPr>
              <a:t>bu </a:t>
            </a:r>
            <a:r>
              <a:rPr sz="2400" spc="-15" dirty="0">
                <a:latin typeface="Arial" panose="020B0604020202020204" pitchFamily="34" charset="0"/>
                <a:cs typeface="Arial" panose="020B0604020202020204" pitchFamily="34" charset="0"/>
              </a:rPr>
              <a:t>işte </a:t>
            </a:r>
            <a:r>
              <a:rPr sz="2400" spc="-5" dirty="0">
                <a:latin typeface="Arial" panose="020B0604020202020204" pitchFamily="34" charset="0"/>
                <a:cs typeface="Arial" panose="020B0604020202020204" pitchFamily="34" charset="0"/>
              </a:rPr>
              <a:t>çalışmasında </a:t>
            </a:r>
            <a:r>
              <a:rPr sz="2400" spc="-10" dirty="0">
                <a:latin typeface="Arial" panose="020B0604020202020204" pitchFamily="34" charset="0"/>
                <a:cs typeface="Arial" panose="020B0604020202020204" pitchFamily="34" charset="0"/>
              </a:rPr>
              <a:t>sakınca  </a:t>
            </a:r>
            <a:r>
              <a:rPr sz="2400" spc="-5" dirty="0">
                <a:latin typeface="Arial" panose="020B0604020202020204" pitchFamily="34" charset="0"/>
                <a:cs typeface="Arial" panose="020B0604020202020204" pitchFamily="34" charset="0"/>
              </a:rPr>
              <a:t>olmadığını </a:t>
            </a:r>
            <a:r>
              <a:rPr sz="2400" spc="-15" dirty="0">
                <a:latin typeface="Arial" panose="020B0604020202020204" pitchFamily="34" charset="0"/>
                <a:cs typeface="Arial" panose="020B0604020202020204" pitchFamily="34" charset="0"/>
              </a:rPr>
              <a:t>gösterir </a:t>
            </a:r>
            <a:r>
              <a:rPr sz="2400" spc="-10" dirty="0">
                <a:latin typeface="Arial" panose="020B0604020202020204" pitchFamily="34" charset="0"/>
                <a:cs typeface="Arial" panose="020B0604020202020204" pitchFamily="34" charset="0"/>
              </a:rPr>
              <a:t>sağlık raporu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periyodik sağlık </a:t>
            </a:r>
            <a:r>
              <a:rPr sz="2400" spc="-15" dirty="0">
                <a:latin typeface="Arial" panose="020B0604020202020204" pitchFamily="34" charset="0"/>
                <a:cs typeface="Arial" panose="020B0604020202020204" pitchFamily="34" charset="0"/>
              </a:rPr>
              <a:t>kontrollerine </a:t>
            </a:r>
            <a:r>
              <a:rPr sz="2400" dirty="0">
                <a:latin typeface="Arial" panose="020B0604020202020204" pitchFamily="34" charset="0"/>
                <a:cs typeface="Arial" panose="020B0604020202020204" pitchFamily="34" charset="0"/>
              </a:rPr>
              <a:t>ait  </a:t>
            </a:r>
            <a:r>
              <a:rPr sz="2400" spc="-10" dirty="0">
                <a:latin typeface="Arial" panose="020B0604020202020204" pitchFamily="34" charset="0"/>
                <a:cs typeface="Arial" panose="020B0604020202020204" pitchFamily="34" charset="0"/>
              </a:rPr>
              <a:t>raporlar </a:t>
            </a:r>
            <a:r>
              <a:rPr sz="2400" spc="-15" dirty="0">
                <a:latin typeface="Arial" panose="020B0604020202020204" pitchFamily="34" charset="0"/>
                <a:cs typeface="Arial" panose="020B0604020202020204" pitchFamily="34" charset="0"/>
              </a:rPr>
              <a:t>muhafaza </a:t>
            </a:r>
            <a:r>
              <a:rPr sz="2400" spc="-25" dirty="0">
                <a:latin typeface="Arial" panose="020B0604020202020204" pitchFamily="34" charset="0"/>
                <a:cs typeface="Arial" panose="020B0604020202020204" pitchFamily="34" charset="0"/>
              </a:rPr>
              <a:t>edilecektir. </a:t>
            </a:r>
            <a:r>
              <a:rPr sz="2400" spc="-15" dirty="0">
                <a:latin typeface="Arial" panose="020B0604020202020204" pitchFamily="34" charset="0"/>
                <a:cs typeface="Arial" panose="020B0604020202020204" pitchFamily="34" charset="0"/>
              </a:rPr>
              <a:t>Ayrıca </a:t>
            </a:r>
            <a:r>
              <a:rPr sz="2400" spc="-5" dirty="0">
                <a:latin typeface="Arial" panose="020B0604020202020204" pitchFamily="34" charset="0"/>
                <a:cs typeface="Arial" panose="020B0604020202020204" pitchFamily="34" charset="0"/>
              </a:rPr>
              <a:t>ilaçlama </a:t>
            </a:r>
            <a:r>
              <a:rPr sz="2400" spc="-10" dirty="0">
                <a:latin typeface="Arial" panose="020B0604020202020204" pitchFamily="34" charset="0"/>
                <a:cs typeface="Arial" panose="020B0604020202020204" pitchFamily="34" charset="0"/>
              </a:rPr>
              <a:t>yapılan </a:t>
            </a:r>
            <a:r>
              <a:rPr sz="2400" spc="-35" dirty="0">
                <a:latin typeface="Arial" panose="020B0604020202020204" pitchFamily="34" charset="0"/>
                <a:cs typeface="Arial" panose="020B0604020202020204" pitchFamily="34" charset="0"/>
              </a:rPr>
              <a:t>yerler, </a:t>
            </a:r>
            <a:r>
              <a:rPr sz="2400" spc="-5" dirty="0">
                <a:latin typeface="Arial" panose="020B0604020202020204" pitchFamily="34" charset="0"/>
                <a:cs typeface="Arial" panose="020B0604020202020204" pitchFamily="34" charset="0"/>
              </a:rPr>
              <a:t>ilaçlama  tarihleri, </a:t>
            </a:r>
            <a:r>
              <a:rPr sz="2400" spc="-10" dirty="0">
                <a:latin typeface="Arial" panose="020B0604020202020204" pitchFamily="34" charset="0"/>
                <a:cs typeface="Arial" panose="020B0604020202020204" pitchFamily="34" charset="0"/>
              </a:rPr>
              <a:t>kullanılan </a:t>
            </a:r>
            <a:r>
              <a:rPr sz="2400" spc="-30" dirty="0">
                <a:latin typeface="Arial" panose="020B0604020202020204" pitchFamily="34" charset="0"/>
                <a:cs typeface="Arial" panose="020B0604020202020204" pitchFamily="34" charset="0"/>
              </a:rPr>
              <a:t>ilaçlar, </a:t>
            </a:r>
            <a:r>
              <a:rPr sz="2400" spc="-10" dirty="0">
                <a:latin typeface="Arial" panose="020B0604020202020204" pitchFamily="34" charset="0"/>
                <a:cs typeface="Arial" panose="020B0604020202020204" pitchFamily="34" charset="0"/>
              </a:rPr>
              <a:t>ilaçlamayı </a:t>
            </a:r>
            <a:r>
              <a:rPr sz="2400" spc="-30" dirty="0">
                <a:latin typeface="Arial" panose="020B0604020202020204" pitchFamily="34" charset="0"/>
                <a:cs typeface="Arial" panose="020B0604020202020204" pitchFamily="34" charset="0"/>
              </a:rPr>
              <a:t>yapanlar, </a:t>
            </a:r>
            <a:r>
              <a:rPr sz="2400" spc="-15" dirty="0">
                <a:latin typeface="Arial" panose="020B0604020202020204" pitchFamily="34" charset="0"/>
                <a:cs typeface="Arial" panose="020B0604020202020204" pitchFamily="34" charset="0"/>
              </a:rPr>
              <a:t>varsa </a:t>
            </a:r>
            <a:r>
              <a:rPr sz="2400" spc="-10" dirty="0">
                <a:latin typeface="Arial" panose="020B0604020202020204" pitchFamily="34" charset="0"/>
                <a:cs typeface="Arial" panose="020B0604020202020204" pitchFamily="34" charset="0"/>
              </a:rPr>
              <a:t>meydana </a:t>
            </a:r>
            <a:r>
              <a:rPr sz="2400" spc="-5" dirty="0">
                <a:latin typeface="Arial" panose="020B0604020202020204" pitchFamily="34" charset="0"/>
                <a:cs typeface="Arial" panose="020B0604020202020204" pitchFamily="34" charset="0"/>
              </a:rPr>
              <a:t>gelen  </a:t>
            </a:r>
            <a:r>
              <a:rPr sz="2400" spc="-20" dirty="0">
                <a:latin typeface="Arial" panose="020B0604020202020204" pitchFamily="34" charset="0"/>
                <a:cs typeface="Arial" panose="020B0604020202020204" pitchFamily="34" charset="0"/>
              </a:rPr>
              <a:t>kaza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zehirlenmeler ile </a:t>
            </a:r>
            <a:r>
              <a:rPr sz="2400" dirty="0">
                <a:latin typeface="Arial" panose="020B0604020202020204" pitchFamily="34" charset="0"/>
                <a:cs typeface="Arial" panose="020B0604020202020204" pitchFamily="34" charset="0"/>
              </a:rPr>
              <a:t>ilgili </a:t>
            </a:r>
            <a:r>
              <a:rPr sz="2400" spc="-5" dirty="0">
                <a:latin typeface="Arial" panose="020B0604020202020204" pitchFamily="34" charset="0"/>
                <a:cs typeface="Arial" panose="020B0604020202020204" pitchFamily="34" charset="0"/>
              </a:rPr>
              <a:t>Ek-1 de belirtilen </a:t>
            </a:r>
            <a:r>
              <a:rPr sz="2400" spc="-15" dirty="0">
                <a:latin typeface="Arial" panose="020B0604020202020204" pitchFamily="34" charset="0"/>
                <a:cs typeface="Arial" panose="020B0604020202020204" pitchFamily="34" charset="0"/>
              </a:rPr>
              <a:t>formun </a:t>
            </a:r>
            <a:r>
              <a:rPr sz="2400" spc="-5" dirty="0">
                <a:latin typeface="Arial" panose="020B0604020202020204" pitchFamily="34" charset="0"/>
                <a:cs typeface="Arial" panose="020B0604020202020204" pitchFamily="34" charset="0"/>
              </a:rPr>
              <a:t>doldurularak  </a:t>
            </a:r>
            <a:r>
              <a:rPr sz="2400" spc="-15" dirty="0">
                <a:latin typeface="Arial" panose="020B0604020202020204" pitchFamily="34" charset="0"/>
                <a:cs typeface="Arial" panose="020B0604020202020204" pitchFamily="34" charset="0"/>
              </a:rPr>
              <a:t>ayrı </a:t>
            </a:r>
            <a:r>
              <a:rPr sz="2400" spc="-5" dirty="0">
                <a:latin typeface="Arial" panose="020B0604020202020204" pitchFamily="34" charset="0"/>
                <a:cs typeface="Arial" panose="020B0604020202020204" pitchFamily="34" charset="0"/>
              </a:rPr>
              <a:t>bir </a:t>
            </a:r>
            <a:r>
              <a:rPr sz="2400" spc="-20" dirty="0">
                <a:latin typeface="Arial" panose="020B0604020202020204" pitchFamily="34" charset="0"/>
                <a:cs typeface="Arial" panose="020B0604020202020204" pitchFamily="34" charset="0"/>
              </a:rPr>
              <a:t>dosyada </a:t>
            </a:r>
            <a:r>
              <a:rPr sz="2400" spc="-15" dirty="0">
                <a:latin typeface="Arial" panose="020B0604020202020204" pitchFamily="34" charset="0"/>
                <a:cs typeface="Arial" panose="020B0604020202020204" pitchFamily="34" charset="0"/>
              </a:rPr>
              <a:t>muhafaza </a:t>
            </a:r>
            <a:r>
              <a:rPr sz="2400" spc="-5" dirty="0">
                <a:latin typeface="Arial" panose="020B0604020202020204" pitchFamily="34" charset="0"/>
                <a:cs typeface="Arial" panose="020B0604020202020204" pitchFamily="34" charset="0"/>
              </a:rPr>
              <a:t>edilir </a:t>
            </a:r>
            <a:r>
              <a:rPr sz="2400" spc="-15" dirty="0">
                <a:latin typeface="Arial" panose="020B0604020202020204" pitchFamily="34" charset="0"/>
                <a:cs typeface="Arial" panose="020B0604020202020204" pitchFamily="34" charset="0"/>
              </a:rPr>
              <a:t>ve </a:t>
            </a:r>
            <a:r>
              <a:rPr sz="2400" spc="-10" dirty="0">
                <a:latin typeface="Arial" panose="020B0604020202020204" pitchFamily="34" charset="0"/>
                <a:cs typeface="Arial" panose="020B0604020202020204" pitchFamily="34" charset="0"/>
              </a:rPr>
              <a:t>istenildiğinde </a:t>
            </a:r>
            <a:r>
              <a:rPr sz="2400" spc="-5" dirty="0">
                <a:latin typeface="Arial" panose="020B0604020202020204" pitchFamily="34" charset="0"/>
                <a:cs typeface="Arial" panose="020B0604020202020204" pitchFamily="34" charset="0"/>
              </a:rPr>
              <a:t>denetim  elemanlarının incelenmesine </a:t>
            </a:r>
            <a:r>
              <a:rPr sz="2400" dirty="0">
                <a:latin typeface="Arial" panose="020B0604020202020204" pitchFamily="34" charset="0"/>
                <a:cs typeface="Arial" panose="020B0604020202020204" pitchFamily="34" charset="0"/>
              </a:rPr>
              <a:t>açık</a:t>
            </a:r>
            <a:r>
              <a:rPr sz="2400" spc="-25" dirty="0">
                <a:latin typeface="Arial" panose="020B0604020202020204" pitchFamily="34" charset="0"/>
                <a:cs typeface="Arial" panose="020B0604020202020204" pitchFamily="34" charset="0"/>
              </a:rPr>
              <a:t> </a:t>
            </a:r>
            <a:r>
              <a:rPr sz="2400" spc="-35" dirty="0">
                <a:latin typeface="Arial" panose="020B0604020202020204" pitchFamily="34" charset="0"/>
                <a:cs typeface="Arial" panose="020B0604020202020204" pitchFamily="34" charset="0"/>
              </a:rPr>
              <a:t>tutulur.</a:t>
            </a:r>
            <a:endParaRPr sz="2400" dirty="0">
              <a:latin typeface="Arial" panose="020B0604020202020204" pitchFamily="34" charset="0"/>
              <a:cs typeface="Arial" panose="020B0604020202020204" pitchFamily="34" charset="0"/>
            </a:endParaRPr>
          </a:p>
          <a:p>
            <a:pPr marL="586740" algn="just">
              <a:spcBef>
                <a:spcPts val="10"/>
              </a:spcBef>
            </a:pPr>
            <a:r>
              <a:rPr sz="2400" b="1" dirty="0">
                <a:latin typeface="Arial" panose="020B0604020202020204" pitchFamily="34" charset="0"/>
                <a:cs typeface="Arial" panose="020B0604020202020204" pitchFamily="34" charset="0"/>
              </a:rPr>
              <a:t>İşi </a:t>
            </a:r>
            <a:r>
              <a:rPr sz="2400" b="1" spc="-10" dirty="0">
                <a:latin typeface="Arial" panose="020B0604020202020204" pitchFamily="34" charset="0"/>
                <a:cs typeface="Arial" panose="020B0604020202020204" pitchFamily="34" charset="0"/>
              </a:rPr>
              <a:t>bırakanların </a:t>
            </a:r>
            <a:r>
              <a:rPr sz="2400" b="1" spc="-5" dirty="0">
                <a:latin typeface="Arial" panose="020B0604020202020204" pitchFamily="34" charset="0"/>
                <a:cs typeface="Arial" panose="020B0604020202020204" pitchFamily="34" charset="0"/>
              </a:rPr>
              <a:t>durumu</a:t>
            </a:r>
            <a:r>
              <a:rPr sz="2400" b="1" spc="-40" dirty="0">
                <a:latin typeface="Arial" panose="020B0604020202020204" pitchFamily="34" charset="0"/>
                <a:cs typeface="Arial" panose="020B0604020202020204" pitchFamily="34" charset="0"/>
              </a:rPr>
              <a:t> </a:t>
            </a:r>
            <a:r>
              <a:rPr sz="2400" b="1" spc="-5" dirty="0">
                <a:latin typeface="Arial" panose="020B0604020202020204" pitchFamily="34" charset="0"/>
                <a:cs typeface="Arial" panose="020B0604020202020204" pitchFamily="34" charset="0"/>
              </a:rPr>
              <a:t>bildirmesi</a:t>
            </a:r>
            <a:endParaRPr sz="2400" dirty="0">
              <a:latin typeface="Arial" panose="020B0604020202020204" pitchFamily="34" charset="0"/>
              <a:cs typeface="Arial" panose="020B0604020202020204" pitchFamily="34" charset="0"/>
            </a:endParaRPr>
          </a:p>
          <a:p>
            <a:pPr marL="68580" marR="5080" indent="449580" algn="just"/>
            <a:r>
              <a:rPr sz="2400" b="1" spc="-5" dirty="0">
                <a:latin typeface="Arial" panose="020B0604020202020204" pitchFamily="34" charset="0"/>
                <a:cs typeface="Arial" panose="020B0604020202020204" pitchFamily="34" charset="0"/>
              </a:rPr>
              <a:t>Madde 20-</a:t>
            </a:r>
            <a:r>
              <a:rPr sz="2400" spc="-5" dirty="0">
                <a:latin typeface="Arial" panose="020B0604020202020204" pitchFamily="34" charset="0"/>
                <a:cs typeface="Arial" panose="020B0604020202020204" pitchFamily="34" charset="0"/>
              </a:rPr>
              <a:t>İlaçlama </a:t>
            </a:r>
            <a:r>
              <a:rPr sz="2400" dirty="0">
                <a:latin typeface="Arial" panose="020B0604020202020204" pitchFamily="34" charset="0"/>
                <a:cs typeface="Arial" panose="020B0604020202020204" pitchFamily="34" charset="0"/>
              </a:rPr>
              <a:t>izni alıp </a:t>
            </a:r>
            <a:r>
              <a:rPr sz="2400" spc="-5" dirty="0">
                <a:latin typeface="Arial" panose="020B0604020202020204" pitchFamily="34" charset="0"/>
                <a:cs typeface="Arial" panose="020B0604020202020204" pitchFamily="34" charset="0"/>
              </a:rPr>
              <a:t>da herhangi bir nedenle </a:t>
            </a:r>
            <a:r>
              <a:rPr sz="2400" dirty="0">
                <a:latin typeface="Arial" panose="020B0604020202020204" pitchFamily="34" charset="0"/>
                <a:cs typeface="Arial" panose="020B0604020202020204" pitchFamily="34" charset="0"/>
              </a:rPr>
              <a:t>işi </a:t>
            </a:r>
            <a:r>
              <a:rPr sz="2400" spc="-15" dirty="0">
                <a:latin typeface="Arial" panose="020B0604020202020204" pitchFamily="34" charset="0"/>
                <a:cs typeface="Arial" panose="020B0604020202020204" pitchFamily="34" charset="0"/>
              </a:rPr>
              <a:t>bırakan  işyeri </a:t>
            </a:r>
            <a:r>
              <a:rPr sz="2400" spc="-5" dirty="0">
                <a:latin typeface="Arial" panose="020B0604020202020204" pitchFamily="34" charset="0"/>
                <a:cs typeface="Arial" panose="020B0604020202020204" pitchFamily="34" charset="0"/>
              </a:rPr>
              <a:t>sahibi </a:t>
            </a:r>
            <a:r>
              <a:rPr sz="2400" spc="-5" dirty="0">
                <a:solidFill>
                  <a:srgbClr val="FF0000"/>
                </a:solidFill>
                <a:latin typeface="Arial" panose="020B0604020202020204" pitchFamily="34" charset="0"/>
                <a:cs typeface="Arial" panose="020B0604020202020204" pitchFamily="34" charset="0"/>
              </a:rPr>
              <a:t>15 </a:t>
            </a:r>
            <a:r>
              <a:rPr sz="2400" dirty="0">
                <a:solidFill>
                  <a:srgbClr val="FF0000"/>
                </a:solidFill>
                <a:latin typeface="Arial" panose="020B0604020202020204" pitchFamily="34" charset="0"/>
                <a:cs typeface="Arial" panose="020B0604020202020204" pitchFamily="34" charset="0"/>
              </a:rPr>
              <a:t>gün </a:t>
            </a:r>
            <a:r>
              <a:rPr sz="2400" spc="-10" dirty="0">
                <a:solidFill>
                  <a:srgbClr val="00AF50"/>
                </a:solidFill>
                <a:latin typeface="Arial" panose="020B0604020202020204" pitchFamily="34" charset="0"/>
                <a:cs typeface="Arial" panose="020B0604020202020204" pitchFamily="34" charset="0"/>
              </a:rPr>
              <a:t>(Bir </a:t>
            </a:r>
            <a:r>
              <a:rPr sz="2400" spc="-20" dirty="0">
                <a:solidFill>
                  <a:srgbClr val="00AF50"/>
                </a:solidFill>
                <a:latin typeface="Arial" panose="020B0604020202020204" pitchFamily="34" charset="0"/>
                <a:cs typeface="Arial" panose="020B0604020202020204" pitchFamily="34" charset="0"/>
              </a:rPr>
              <a:t>ay) </a:t>
            </a:r>
            <a:r>
              <a:rPr sz="2400" spc="-5" dirty="0">
                <a:latin typeface="Arial" panose="020B0604020202020204" pitchFamily="34" charset="0"/>
                <a:cs typeface="Arial" panose="020B0604020202020204" pitchFamily="34" charset="0"/>
              </a:rPr>
              <a:t>içinde durumu Müdürlüğe bildirmekle  </a:t>
            </a:r>
            <a:r>
              <a:rPr sz="2400" spc="-25" dirty="0">
                <a:latin typeface="Arial" panose="020B0604020202020204" pitchFamily="34" charset="0"/>
                <a:cs typeface="Arial" panose="020B0604020202020204" pitchFamily="34" charset="0"/>
              </a:rPr>
              <a:t>yükümlüdür. </a:t>
            </a:r>
            <a:r>
              <a:rPr sz="2400" dirty="0">
                <a:latin typeface="Arial" panose="020B0604020202020204" pitchFamily="34" charset="0"/>
                <a:cs typeface="Arial" panose="020B0604020202020204" pitchFamily="34" charset="0"/>
              </a:rPr>
              <a:t>Bu iş </a:t>
            </a:r>
            <a:r>
              <a:rPr sz="2400" spc="-10" dirty="0">
                <a:latin typeface="Arial" panose="020B0604020202020204" pitchFamily="34" charset="0"/>
                <a:cs typeface="Arial" panose="020B0604020202020204" pitchFamily="34" charset="0"/>
              </a:rPr>
              <a:t>yerinin </a:t>
            </a:r>
            <a:r>
              <a:rPr sz="2400" dirty="0">
                <a:latin typeface="Arial" panose="020B0604020202020204" pitchFamily="34" charset="0"/>
                <a:cs typeface="Arial" panose="020B0604020202020204" pitchFamily="34" charset="0"/>
              </a:rPr>
              <a:t>izni </a:t>
            </a:r>
            <a:r>
              <a:rPr sz="2400" spc="-10" dirty="0">
                <a:latin typeface="Arial" panose="020B0604020202020204" pitchFamily="34" charset="0"/>
                <a:cs typeface="Arial" panose="020B0604020202020204" pitchFamily="34" charset="0"/>
              </a:rPr>
              <a:t>iptal </a:t>
            </a:r>
            <a:r>
              <a:rPr sz="2400" spc="-5" dirty="0">
                <a:latin typeface="Arial" panose="020B0604020202020204" pitchFamily="34" charset="0"/>
                <a:cs typeface="Arial" panose="020B0604020202020204" pitchFamily="34" charset="0"/>
              </a:rPr>
              <a:t>edilir </a:t>
            </a:r>
            <a:r>
              <a:rPr sz="2400" spc="-15" dirty="0">
                <a:latin typeface="Arial" panose="020B0604020202020204" pitchFamily="34" charset="0"/>
                <a:cs typeface="Arial" panose="020B0604020202020204" pitchFamily="34" charset="0"/>
              </a:rPr>
              <a:t>ve </a:t>
            </a:r>
            <a:r>
              <a:rPr sz="2400" spc="-15" dirty="0">
                <a:solidFill>
                  <a:srgbClr val="FF0000"/>
                </a:solidFill>
                <a:latin typeface="Arial" panose="020B0604020202020204" pitchFamily="34" charset="0"/>
                <a:cs typeface="Arial" panose="020B0604020202020204" pitchFamily="34" charset="0"/>
              </a:rPr>
              <a:t>Bakanlığa </a:t>
            </a:r>
            <a:r>
              <a:rPr sz="2400" spc="-10" dirty="0">
                <a:solidFill>
                  <a:srgbClr val="00AF50"/>
                </a:solidFill>
                <a:latin typeface="Arial" panose="020B0604020202020204" pitchFamily="34" charset="0"/>
                <a:cs typeface="Arial" panose="020B0604020202020204" pitchFamily="34" charset="0"/>
              </a:rPr>
              <a:t>(Kuruma) </a:t>
            </a:r>
            <a:r>
              <a:rPr sz="2400" spc="-5" dirty="0">
                <a:latin typeface="Arial" panose="020B0604020202020204" pitchFamily="34" charset="0"/>
                <a:cs typeface="Arial" panose="020B0604020202020204" pitchFamily="34" charset="0"/>
              </a:rPr>
              <a:t>bilgi  </a:t>
            </a:r>
            <a:r>
              <a:rPr sz="2400" spc="-35" dirty="0">
                <a:latin typeface="Arial" panose="020B0604020202020204" pitchFamily="34" charset="0"/>
                <a:cs typeface="Arial" panose="020B0604020202020204" pitchFamily="34" charset="0"/>
              </a:rPr>
              <a:t>verilir.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9171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65760" y="1397758"/>
            <a:ext cx="11621191" cy="3538789"/>
          </a:xfrm>
          <a:prstGeom prst="rect">
            <a:avLst/>
          </a:prstGeom>
        </p:spPr>
        <p:txBody>
          <a:bodyPr vert="horz" wrap="square" lIns="0" tIns="85725" rIns="0" bIns="0" rtlCol="0">
            <a:spAutoFit/>
          </a:bodyPr>
          <a:lstStyle/>
          <a:p>
            <a:pPr marL="355600" indent="-342900">
              <a:spcBef>
                <a:spcPts val="675"/>
              </a:spcBef>
              <a:buFont typeface="Arial"/>
              <a:buChar char="•"/>
              <a:tabLst>
                <a:tab pos="354965" algn="l"/>
                <a:tab pos="355600" algn="l"/>
              </a:tabLst>
            </a:pPr>
            <a:r>
              <a:rPr sz="2400" b="1" spc="-5" dirty="0">
                <a:solidFill>
                  <a:srgbClr val="FF0000"/>
                </a:solidFill>
                <a:latin typeface="Arial" panose="020B0604020202020204" pitchFamily="34" charset="0"/>
                <a:cs typeface="Arial" panose="020B0604020202020204" pitchFamily="34" charset="0"/>
              </a:rPr>
              <a:t>Kırmızı :27/01/2005 </a:t>
            </a:r>
            <a:r>
              <a:rPr sz="2400" b="1" spc="-10" dirty="0">
                <a:solidFill>
                  <a:srgbClr val="FF0000"/>
                </a:solidFill>
                <a:latin typeface="Arial" panose="020B0604020202020204" pitchFamily="34" charset="0"/>
                <a:cs typeface="Arial" panose="020B0604020202020204" pitchFamily="34" charset="0"/>
              </a:rPr>
              <a:t>tarih ve </a:t>
            </a:r>
            <a:r>
              <a:rPr sz="2400" b="1" spc="-5" dirty="0">
                <a:solidFill>
                  <a:srgbClr val="FF0000"/>
                </a:solidFill>
                <a:latin typeface="Arial" panose="020B0604020202020204" pitchFamily="34" charset="0"/>
                <a:cs typeface="Arial" panose="020B0604020202020204" pitchFamily="34" charset="0"/>
              </a:rPr>
              <a:t>25709 </a:t>
            </a:r>
            <a:r>
              <a:rPr sz="2400" b="1" spc="-10" dirty="0">
                <a:solidFill>
                  <a:srgbClr val="FF0000"/>
                </a:solidFill>
                <a:latin typeface="Arial" panose="020B0604020202020204" pitchFamily="34" charset="0"/>
                <a:cs typeface="Arial" panose="020B0604020202020204" pitchFamily="34" charset="0"/>
              </a:rPr>
              <a:t>sayılı resmi</a:t>
            </a:r>
            <a:r>
              <a:rPr sz="2400" b="1" spc="-15" dirty="0">
                <a:solidFill>
                  <a:srgbClr val="FF0000"/>
                </a:solidFill>
                <a:latin typeface="Arial" panose="020B0604020202020204" pitchFamily="34" charset="0"/>
                <a:cs typeface="Arial" panose="020B0604020202020204" pitchFamily="34" charset="0"/>
              </a:rPr>
              <a:t> </a:t>
            </a:r>
            <a:r>
              <a:rPr sz="2400" b="1" spc="-20" dirty="0">
                <a:solidFill>
                  <a:srgbClr val="FF0000"/>
                </a:solidFill>
                <a:latin typeface="Arial" panose="020B0604020202020204" pitchFamily="34" charset="0"/>
                <a:cs typeface="Arial" panose="020B0604020202020204" pitchFamily="34" charset="0"/>
              </a:rPr>
              <a:t>gazete</a:t>
            </a:r>
            <a:endParaRPr sz="2400" dirty="0">
              <a:latin typeface="Arial" panose="020B0604020202020204" pitchFamily="34" charset="0"/>
              <a:cs typeface="Arial" panose="020B0604020202020204" pitchFamily="34" charset="0"/>
            </a:endParaRPr>
          </a:p>
          <a:p>
            <a:pPr marL="355600" indent="-342900">
              <a:spcBef>
                <a:spcPts val="575"/>
              </a:spcBef>
              <a:buFont typeface="Arial"/>
              <a:buChar char="•"/>
              <a:tabLst>
                <a:tab pos="354965" algn="l"/>
                <a:tab pos="355600" algn="l"/>
                <a:tab pos="1276350" algn="l"/>
                <a:tab pos="2959100" algn="l"/>
                <a:tab pos="3839845" algn="l"/>
                <a:tab pos="4426585" algn="l"/>
                <a:tab pos="5496560" algn="l"/>
                <a:tab pos="6403975" algn="l"/>
                <a:tab pos="7392670" algn="l"/>
              </a:tabLst>
            </a:pPr>
            <a:r>
              <a:rPr sz="2400" spc="-175" dirty="0">
                <a:solidFill>
                  <a:srgbClr val="00AF50"/>
                </a:solidFill>
                <a:latin typeface="Arial" panose="020B0604020202020204" pitchFamily="34" charset="0"/>
                <a:cs typeface="Arial" panose="020B0604020202020204" pitchFamily="34" charset="0"/>
              </a:rPr>
              <a:t>Y</a:t>
            </a:r>
            <a:r>
              <a:rPr sz="2400" dirty="0">
                <a:solidFill>
                  <a:srgbClr val="00AF50"/>
                </a:solidFill>
                <a:latin typeface="Arial" panose="020B0604020202020204" pitchFamily="34" charset="0"/>
                <a:cs typeface="Arial" panose="020B0604020202020204" pitchFamily="34" charset="0"/>
              </a:rPr>
              <a:t>eşil:	</a:t>
            </a:r>
            <a:r>
              <a:rPr sz="2400" spc="-10" dirty="0">
                <a:solidFill>
                  <a:srgbClr val="00AF50"/>
                </a:solidFill>
                <a:latin typeface="Arial" panose="020B0604020202020204" pitchFamily="34" charset="0"/>
                <a:cs typeface="Arial" panose="020B0604020202020204" pitchFamily="34" charset="0"/>
              </a:rPr>
              <a:t>19.</a:t>
            </a:r>
            <a:r>
              <a:rPr sz="2400" spc="-20" dirty="0">
                <a:solidFill>
                  <a:srgbClr val="00AF50"/>
                </a:solidFill>
                <a:latin typeface="Arial" panose="020B0604020202020204" pitchFamily="34" charset="0"/>
                <a:cs typeface="Arial" panose="020B0604020202020204" pitchFamily="34" charset="0"/>
              </a:rPr>
              <a:t>0</a:t>
            </a:r>
            <a:r>
              <a:rPr sz="2400" spc="-10" dirty="0">
                <a:solidFill>
                  <a:srgbClr val="00AF50"/>
                </a:solidFill>
                <a:latin typeface="Arial" panose="020B0604020202020204" pitchFamily="34" charset="0"/>
                <a:cs typeface="Arial" panose="020B0604020202020204" pitchFamily="34" charset="0"/>
              </a:rPr>
              <a:t>3.201</a:t>
            </a:r>
            <a:r>
              <a:rPr sz="2400" dirty="0">
                <a:solidFill>
                  <a:srgbClr val="00AF50"/>
                </a:solidFill>
                <a:latin typeface="Arial" panose="020B0604020202020204" pitchFamily="34" charset="0"/>
                <a:cs typeface="Arial" panose="020B0604020202020204" pitchFamily="34" charset="0"/>
              </a:rPr>
              <a:t>5	</a:t>
            </a:r>
            <a:r>
              <a:rPr sz="2400" spc="-25" dirty="0">
                <a:solidFill>
                  <a:srgbClr val="00AF50"/>
                </a:solidFill>
                <a:latin typeface="Arial" panose="020B0604020202020204" pitchFamily="34" charset="0"/>
                <a:cs typeface="Arial" panose="020B0604020202020204" pitchFamily="34" charset="0"/>
              </a:rPr>
              <a:t>t</a:t>
            </a:r>
            <a:r>
              <a:rPr sz="2400" dirty="0">
                <a:solidFill>
                  <a:srgbClr val="00AF50"/>
                </a:solidFill>
                <a:latin typeface="Arial" panose="020B0604020202020204" pitchFamily="34" charset="0"/>
                <a:cs typeface="Arial" panose="020B0604020202020204" pitchFamily="34" charset="0"/>
              </a:rPr>
              <a:t>a</a:t>
            </a:r>
            <a:r>
              <a:rPr sz="2400" spc="-10" dirty="0">
                <a:solidFill>
                  <a:srgbClr val="00AF50"/>
                </a:solidFill>
                <a:latin typeface="Arial" panose="020B0604020202020204" pitchFamily="34" charset="0"/>
                <a:cs typeface="Arial" panose="020B0604020202020204" pitchFamily="34" charset="0"/>
              </a:rPr>
              <a:t>r</a:t>
            </a:r>
            <a:r>
              <a:rPr sz="2400" dirty="0">
                <a:solidFill>
                  <a:srgbClr val="00AF50"/>
                </a:solidFill>
                <a:latin typeface="Arial" panose="020B0604020202020204" pitchFamily="34" charset="0"/>
                <a:cs typeface="Arial" panose="020B0604020202020204" pitchFamily="34" charset="0"/>
              </a:rPr>
              <a:t>ih	</a:t>
            </a:r>
            <a:r>
              <a:rPr sz="2400" spc="-30" dirty="0">
                <a:solidFill>
                  <a:srgbClr val="00AF50"/>
                </a:solidFill>
                <a:latin typeface="Arial" panose="020B0604020202020204" pitchFamily="34" charset="0"/>
                <a:cs typeface="Arial" panose="020B0604020202020204" pitchFamily="34" charset="0"/>
              </a:rPr>
              <a:t>v</a:t>
            </a:r>
            <a:r>
              <a:rPr sz="2400" dirty="0">
                <a:solidFill>
                  <a:srgbClr val="00AF50"/>
                </a:solidFill>
                <a:latin typeface="Arial" panose="020B0604020202020204" pitchFamily="34" charset="0"/>
                <a:cs typeface="Arial" panose="020B0604020202020204" pitchFamily="34" charset="0"/>
              </a:rPr>
              <a:t>e	</a:t>
            </a:r>
            <a:r>
              <a:rPr sz="2400" spc="-10" dirty="0">
                <a:solidFill>
                  <a:srgbClr val="00AF50"/>
                </a:solidFill>
                <a:latin typeface="Arial" panose="020B0604020202020204" pitchFamily="34" charset="0"/>
                <a:cs typeface="Arial" panose="020B0604020202020204" pitchFamily="34" charset="0"/>
              </a:rPr>
              <a:t>2897</a:t>
            </a:r>
            <a:r>
              <a:rPr sz="2400" dirty="0">
                <a:solidFill>
                  <a:srgbClr val="00AF50"/>
                </a:solidFill>
                <a:latin typeface="Arial" panose="020B0604020202020204" pitchFamily="34" charset="0"/>
                <a:cs typeface="Arial" panose="020B0604020202020204" pitchFamily="34" charset="0"/>
              </a:rPr>
              <a:t>7	</a:t>
            </a:r>
            <a:r>
              <a:rPr sz="2400" spc="-5" dirty="0">
                <a:solidFill>
                  <a:srgbClr val="00AF50"/>
                </a:solidFill>
                <a:latin typeface="Arial" panose="020B0604020202020204" pitchFamily="34" charset="0"/>
                <a:cs typeface="Arial" panose="020B0604020202020204" pitchFamily="34" charset="0"/>
              </a:rPr>
              <a:t>s</a:t>
            </a:r>
            <a:r>
              <a:rPr sz="2400" spc="-55" dirty="0">
                <a:solidFill>
                  <a:srgbClr val="00AF50"/>
                </a:solidFill>
                <a:latin typeface="Arial" panose="020B0604020202020204" pitchFamily="34" charset="0"/>
                <a:cs typeface="Arial" panose="020B0604020202020204" pitchFamily="34" charset="0"/>
              </a:rPr>
              <a:t>a</a:t>
            </a:r>
            <a:r>
              <a:rPr sz="2400" dirty="0">
                <a:solidFill>
                  <a:srgbClr val="00AF50"/>
                </a:solidFill>
                <a:latin typeface="Arial" panose="020B0604020202020204" pitchFamily="34" charset="0"/>
                <a:cs typeface="Arial" panose="020B0604020202020204" pitchFamily="34" charset="0"/>
              </a:rPr>
              <a:t>yılı	</a:t>
            </a:r>
            <a:r>
              <a:rPr sz="2400" spc="-35" dirty="0">
                <a:solidFill>
                  <a:srgbClr val="00AF50"/>
                </a:solidFill>
                <a:latin typeface="Arial" panose="020B0604020202020204" pitchFamily="34" charset="0"/>
                <a:cs typeface="Arial" panose="020B0604020202020204" pitchFamily="34" charset="0"/>
              </a:rPr>
              <a:t>r</a:t>
            </a:r>
            <a:r>
              <a:rPr sz="2400" dirty="0">
                <a:solidFill>
                  <a:srgbClr val="00AF50"/>
                </a:solidFill>
                <a:latin typeface="Arial" panose="020B0604020202020204" pitchFamily="34" charset="0"/>
                <a:cs typeface="Arial" panose="020B0604020202020204" pitchFamily="34" charset="0"/>
              </a:rPr>
              <a:t>esmi	</a:t>
            </a:r>
            <a:r>
              <a:rPr sz="2400" spc="-65" dirty="0">
                <a:solidFill>
                  <a:srgbClr val="00AF50"/>
                </a:solidFill>
                <a:latin typeface="Arial" panose="020B0604020202020204" pitchFamily="34" charset="0"/>
                <a:cs typeface="Arial" panose="020B0604020202020204" pitchFamily="34" charset="0"/>
              </a:rPr>
              <a:t>g</a:t>
            </a:r>
            <a:r>
              <a:rPr sz="2400" dirty="0">
                <a:solidFill>
                  <a:srgbClr val="00AF50"/>
                </a:solidFill>
                <a:latin typeface="Arial" panose="020B0604020202020204" pitchFamily="34" charset="0"/>
                <a:cs typeface="Arial" panose="020B0604020202020204" pitchFamily="34" charset="0"/>
              </a:rPr>
              <a:t>a</a:t>
            </a:r>
            <a:r>
              <a:rPr sz="2400" spc="-50" dirty="0">
                <a:solidFill>
                  <a:srgbClr val="00AF50"/>
                </a:solidFill>
                <a:latin typeface="Arial" panose="020B0604020202020204" pitchFamily="34" charset="0"/>
                <a:cs typeface="Arial" panose="020B0604020202020204" pitchFamily="34" charset="0"/>
              </a:rPr>
              <a:t>z</a:t>
            </a:r>
            <a:r>
              <a:rPr sz="2400" spc="-10" dirty="0">
                <a:solidFill>
                  <a:srgbClr val="00AF50"/>
                </a:solidFill>
                <a:latin typeface="Arial" panose="020B0604020202020204" pitchFamily="34" charset="0"/>
                <a:cs typeface="Arial" panose="020B0604020202020204" pitchFamily="34" charset="0"/>
              </a:rPr>
              <a:t>e</a:t>
            </a:r>
            <a:r>
              <a:rPr sz="2400" spc="-25" dirty="0">
                <a:solidFill>
                  <a:srgbClr val="00AF50"/>
                </a:solidFill>
                <a:latin typeface="Arial" panose="020B0604020202020204" pitchFamily="34" charset="0"/>
                <a:cs typeface="Arial" panose="020B0604020202020204" pitchFamily="34" charset="0"/>
              </a:rPr>
              <a:t>t</a:t>
            </a:r>
            <a:r>
              <a:rPr sz="2400" dirty="0">
                <a:solidFill>
                  <a:srgbClr val="00AF50"/>
                </a:solidFill>
                <a:latin typeface="Arial" panose="020B0604020202020204" pitchFamily="34" charset="0"/>
                <a:cs typeface="Arial" panose="020B0604020202020204" pitchFamily="34" charset="0"/>
              </a:rPr>
              <a:t>e</a:t>
            </a:r>
            <a:endParaRPr sz="2400" dirty="0">
              <a:latin typeface="Arial" panose="020B0604020202020204" pitchFamily="34" charset="0"/>
              <a:cs typeface="Arial" panose="020B0604020202020204" pitchFamily="34" charset="0"/>
            </a:endParaRPr>
          </a:p>
          <a:p>
            <a:pPr marL="355600"/>
            <a:r>
              <a:rPr sz="2400" dirty="0">
                <a:solidFill>
                  <a:srgbClr val="00AF50"/>
                </a:solidFill>
                <a:latin typeface="Arial" panose="020B0604020202020204" pitchFamily="34" charset="0"/>
                <a:cs typeface="Arial" panose="020B0604020202020204" pitchFamily="34" charset="0"/>
              </a:rPr>
              <a:t>(Değişiklikler)</a:t>
            </a:r>
            <a:endParaRPr sz="2400" dirty="0">
              <a:latin typeface="Arial" panose="020B0604020202020204" pitchFamily="34" charset="0"/>
              <a:cs typeface="Arial" panose="020B0604020202020204" pitchFamily="34" charset="0"/>
            </a:endParaRPr>
          </a:p>
          <a:p>
            <a:pPr marL="462280"/>
            <a:r>
              <a:rPr sz="2400" b="1" spc="-5" dirty="0">
                <a:latin typeface="Arial" panose="020B0604020202020204" pitchFamily="34" charset="0"/>
                <a:cs typeface="Arial" panose="020B0604020202020204" pitchFamily="34" charset="0"/>
              </a:rPr>
              <a:t>Müdürlük:</a:t>
            </a:r>
            <a:r>
              <a:rPr sz="2400" b="1" u="heavy" spc="-5" dirty="0">
                <a:solidFill>
                  <a:srgbClr val="FF0000"/>
                </a:solidFill>
                <a:uFill>
                  <a:solidFill>
                    <a:srgbClr val="FF0000"/>
                  </a:solidFill>
                </a:uFill>
                <a:latin typeface="Arial" panose="020B0604020202020204" pitchFamily="34" charset="0"/>
                <a:cs typeface="Arial" panose="020B0604020202020204" pitchFamily="34" charset="0"/>
              </a:rPr>
              <a:t> </a:t>
            </a:r>
            <a:r>
              <a:rPr sz="2400" u="heavy" dirty="0">
                <a:solidFill>
                  <a:srgbClr val="FF0000"/>
                </a:solidFill>
                <a:uFill>
                  <a:solidFill>
                    <a:srgbClr val="FF0000"/>
                  </a:solidFill>
                </a:uFill>
                <a:latin typeface="Arial" panose="020B0604020202020204" pitchFamily="34" charset="0"/>
                <a:cs typeface="Arial" panose="020B0604020202020204" pitchFamily="34" charset="0"/>
              </a:rPr>
              <a:t>İl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Sağlık </a:t>
            </a:r>
            <a:r>
              <a:rPr sz="2400" u="heavy" dirty="0">
                <a:solidFill>
                  <a:srgbClr val="FF0000"/>
                </a:solidFill>
                <a:uFill>
                  <a:solidFill>
                    <a:srgbClr val="FF0000"/>
                  </a:solidFill>
                </a:uFill>
                <a:latin typeface="Arial" panose="020B0604020202020204" pitchFamily="34" charset="0"/>
                <a:cs typeface="Arial" panose="020B0604020202020204" pitchFamily="34" charset="0"/>
              </a:rPr>
              <a:t>Müdürlüğünü </a:t>
            </a:r>
            <a:r>
              <a:rPr sz="2400" u="heavy" dirty="0">
                <a:solidFill>
                  <a:srgbClr val="00AF50"/>
                </a:solidFill>
                <a:uFill>
                  <a:solidFill>
                    <a:srgbClr val="FF0000"/>
                  </a:solidFill>
                </a:uFill>
                <a:latin typeface="Arial" panose="020B0604020202020204" pitchFamily="34" charset="0"/>
                <a:cs typeface="Arial" panose="020B0604020202020204" pitchFamily="34" charset="0"/>
              </a:rPr>
              <a:t>( </a:t>
            </a:r>
            <a:r>
              <a:rPr sz="2400" u="heavy" spc="-5" dirty="0">
                <a:solidFill>
                  <a:srgbClr val="00AF50"/>
                </a:solidFill>
                <a:uFill>
                  <a:solidFill>
                    <a:srgbClr val="FF0000"/>
                  </a:solidFill>
                </a:uFill>
                <a:latin typeface="Arial" panose="020B0604020202020204" pitchFamily="34" charset="0"/>
                <a:cs typeface="Arial" panose="020B0604020202020204" pitchFamily="34" charset="0"/>
              </a:rPr>
              <a:t>Halk sağlığı </a:t>
            </a:r>
            <a:r>
              <a:rPr sz="2400" u="heavy" dirty="0">
                <a:solidFill>
                  <a:srgbClr val="00AF50"/>
                </a:solidFill>
                <a:uFill>
                  <a:solidFill>
                    <a:srgbClr val="FF0000"/>
                  </a:solidFill>
                </a:uFill>
                <a:latin typeface="Arial" panose="020B0604020202020204" pitchFamily="34" charset="0"/>
                <a:cs typeface="Arial" panose="020B0604020202020204" pitchFamily="34" charset="0"/>
              </a:rPr>
              <a:t>Müdürlüğüne</a:t>
            </a:r>
            <a:r>
              <a:rPr sz="2400" u="heavy" spc="-95" dirty="0">
                <a:solidFill>
                  <a:srgbClr val="00AF50"/>
                </a:solidFill>
                <a:uFill>
                  <a:solidFill>
                    <a:srgbClr val="FF0000"/>
                  </a:solidFill>
                </a:uFill>
                <a:latin typeface="Arial" panose="020B0604020202020204" pitchFamily="34" charset="0"/>
                <a:cs typeface="Arial" panose="020B0604020202020204" pitchFamily="34" charset="0"/>
              </a:rPr>
              <a:t> </a:t>
            </a:r>
            <a:r>
              <a:rPr sz="2400" u="heavy" dirty="0">
                <a:solidFill>
                  <a:srgbClr val="00AF50"/>
                </a:solidFill>
                <a:uFill>
                  <a:solidFill>
                    <a:srgbClr val="FF0000"/>
                  </a:solidFill>
                </a:uFill>
                <a:latin typeface="Arial" panose="020B0604020202020204" pitchFamily="34" charset="0"/>
                <a:cs typeface="Arial" panose="020B0604020202020204" pitchFamily="34" charset="0"/>
              </a:rPr>
              <a:t>)</a:t>
            </a:r>
            <a:endParaRPr sz="2400" dirty="0">
              <a:latin typeface="Arial" panose="020B0604020202020204" pitchFamily="34" charset="0"/>
              <a:cs typeface="Arial" panose="020B0604020202020204" pitchFamily="34" charset="0"/>
            </a:endParaRPr>
          </a:p>
          <a:p>
            <a:pPr marL="462280">
              <a:spcBef>
                <a:spcPts val="210"/>
              </a:spcBef>
            </a:pPr>
            <a:r>
              <a:rPr sz="2400" b="1" dirty="0">
                <a:latin typeface="Arial" panose="020B0604020202020204" pitchFamily="34" charset="0"/>
                <a:cs typeface="Arial" panose="020B0604020202020204" pitchFamily="34" charset="0"/>
              </a:rPr>
              <a:t>Sağlık </a:t>
            </a:r>
            <a:r>
              <a:rPr sz="2400" b="1" spc="-10" dirty="0">
                <a:latin typeface="Arial" panose="020B0604020202020204" pitchFamily="34" charset="0"/>
                <a:cs typeface="Arial" panose="020B0604020202020204" pitchFamily="34" charset="0"/>
              </a:rPr>
              <a:t>teşkilatı:</a:t>
            </a:r>
            <a:r>
              <a:rPr sz="2400" b="1" u="heavy" spc="-1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Sağlık Bakanlığı </a:t>
            </a:r>
            <a:r>
              <a:rPr sz="2400" u="heavy" spc="-10" dirty="0">
                <a:solidFill>
                  <a:srgbClr val="00AF50"/>
                </a:solidFill>
                <a:uFill>
                  <a:solidFill>
                    <a:srgbClr val="FF0000"/>
                  </a:solidFill>
                </a:uFill>
                <a:latin typeface="Arial" panose="020B0604020202020204" pitchFamily="34" charset="0"/>
                <a:cs typeface="Arial" panose="020B0604020202020204" pitchFamily="34" charset="0"/>
              </a:rPr>
              <a:t>(Kurum </a:t>
            </a:r>
            <a:r>
              <a:rPr sz="2400" u="heavy" dirty="0">
                <a:solidFill>
                  <a:srgbClr val="00AF50"/>
                </a:solidFill>
                <a:uFill>
                  <a:solidFill>
                    <a:srgbClr val="FF0000"/>
                  </a:solidFill>
                </a:uFill>
                <a:latin typeface="Arial" panose="020B0604020202020204" pitchFamily="34" charset="0"/>
                <a:cs typeface="Arial" panose="020B0604020202020204" pitchFamily="34" charset="0"/>
              </a:rPr>
              <a:t>)</a:t>
            </a:r>
            <a:r>
              <a:rPr sz="2400" dirty="0">
                <a:solidFill>
                  <a:srgbClr val="00AF50"/>
                </a:solidFill>
                <a:latin typeface="Arial" panose="020B0604020202020204" pitchFamily="34" charset="0"/>
                <a:cs typeface="Arial" panose="020B0604020202020204" pitchFamily="34" charset="0"/>
              </a:rPr>
              <a:t> </a:t>
            </a:r>
            <a:r>
              <a:rPr sz="2400" spc="-15" dirty="0">
                <a:latin typeface="Arial" panose="020B0604020202020204" pitchFamily="34" charset="0"/>
                <a:cs typeface="Arial" panose="020B0604020202020204" pitchFamily="34" charset="0"/>
              </a:rPr>
              <a:t>merkez ve</a:t>
            </a:r>
            <a:r>
              <a:rPr sz="2400" spc="-70" dirty="0">
                <a:latin typeface="Arial" panose="020B0604020202020204" pitchFamily="34" charset="0"/>
                <a:cs typeface="Arial" panose="020B0604020202020204" pitchFamily="34" charset="0"/>
              </a:rPr>
              <a:t> </a:t>
            </a:r>
            <a:r>
              <a:rPr sz="2400" spc="-15" dirty="0">
                <a:latin typeface="Arial" panose="020B0604020202020204" pitchFamily="34" charset="0"/>
                <a:cs typeface="Arial" panose="020B0604020202020204" pitchFamily="34" charset="0"/>
              </a:rPr>
              <a:t>taşra</a:t>
            </a:r>
            <a:endParaRPr sz="2400" dirty="0">
              <a:latin typeface="Arial" panose="020B0604020202020204" pitchFamily="34" charset="0"/>
              <a:cs typeface="Arial" panose="020B0604020202020204" pitchFamily="34" charset="0"/>
            </a:endParaRPr>
          </a:p>
          <a:p>
            <a:pPr marL="12700"/>
            <a:r>
              <a:rPr sz="2400" u="heavy" spc="-5" dirty="0">
                <a:solidFill>
                  <a:srgbClr val="FF0000"/>
                </a:solidFill>
                <a:uFill>
                  <a:solidFill>
                    <a:srgbClr val="FF0000"/>
                  </a:solidFill>
                </a:uFill>
                <a:latin typeface="Arial" panose="020B0604020202020204" pitchFamily="34" charset="0"/>
                <a:cs typeface="Arial" panose="020B0604020202020204" pitchFamily="34" charset="0"/>
              </a:rPr>
              <a:t>hizmet </a:t>
            </a:r>
            <a:r>
              <a:rPr sz="2400" u="heavy" dirty="0">
                <a:solidFill>
                  <a:srgbClr val="FF0000"/>
                </a:solidFill>
                <a:uFill>
                  <a:solidFill>
                    <a:srgbClr val="FF0000"/>
                  </a:solidFill>
                </a:uFill>
                <a:latin typeface="Arial" panose="020B0604020202020204" pitchFamily="34" charset="0"/>
                <a:cs typeface="Arial" panose="020B0604020202020204" pitchFamily="34" charset="0"/>
              </a:rPr>
              <a:t>birimlerini</a:t>
            </a:r>
            <a:r>
              <a:rPr sz="2400" u="heavy" spc="-5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20" dirty="0">
                <a:solidFill>
                  <a:srgbClr val="00AF50"/>
                </a:solidFill>
                <a:uFill>
                  <a:solidFill>
                    <a:srgbClr val="FF0000"/>
                  </a:solidFill>
                </a:uFill>
                <a:latin typeface="Arial" panose="020B0604020202020204" pitchFamily="34" charset="0"/>
                <a:cs typeface="Arial" panose="020B0604020202020204" pitchFamily="34" charset="0"/>
              </a:rPr>
              <a:t>(Teşkilatını)</a:t>
            </a:r>
            <a:endParaRPr sz="2400" dirty="0">
              <a:latin typeface="Arial" panose="020B0604020202020204" pitchFamily="34" charset="0"/>
              <a:cs typeface="Arial" panose="020B0604020202020204" pitchFamily="34" charset="0"/>
            </a:endParaRPr>
          </a:p>
          <a:p>
            <a:pPr marL="12700" marR="5080" indent="449580" algn="just">
              <a:spcBef>
                <a:spcPts val="204"/>
              </a:spcBef>
            </a:pPr>
            <a:r>
              <a:rPr sz="2400" b="1" dirty="0">
                <a:latin typeface="Arial" panose="020B0604020202020204" pitchFamily="34" charset="0"/>
                <a:cs typeface="Arial" panose="020B0604020202020204" pitchFamily="34" charset="0"/>
              </a:rPr>
              <a:t>Halk sağlığı </a:t>
            </a:r>
            <a:r>
              <a:rPr sz="2400" b="1" spc="-5" dirty="0">
                <a:latin typeface="Arial" panose="020B0604020202020204" pitchFamily="34" charset="0"/>
                <a:cs typeface="Arial" panose="020B0604020202020204" pitchFamily="34" charset="0"/>
              </a:rPr>
              <a:t>alanı: </a:t>
            </a:r>
            <a:r>
              <a:rPr sz="2400" spc="-90" dirty="0">
                <a:latin typeface="Arial" panose="020B0604020202020204" pitchFamily="34" charset="0"/>
                <a:cs typeface="Arial" panose="020B0604020202020204" pitchFamily="34" charset="0"/>
              </a:rPr>
              <a:t>Ev, </a:t>
            </a:r>
            <a:r>
              <a:rPr sz="2400" spc="-10" dirty="0">
                <a:latin typeface="Arial" panose="020B0604020202020204" pitchFamily="34" charset="0"/>
                <a:cs typeface="Arial" panose="020B0604020202020204" pitchFamily="34" charset="0"/>
              </a:rPr>
              <a:t>otel, </a:t>
            </a:r>
            <a:r>
              <a:rPr sz="2400" spc="-15" dirty="0">
                <a:latin typeface="Arial" panose="020B0604020202020204" pitchFamily="34" charset="0"/>
                <a:cs typeface="Arial" panose="020B0604020202020204" pitchFamily="34" charset="0"/>
              </a:rPr>
              <a:t>okul, </a:t>
            </a:r>
            <a:r>
              <a:rPr sz="2400" spc="-10" dirty="0">
                <a:latin typeface="Arial" panose="020B0604020202020204" pitchFamily="34" charset="0"/>
                <a:cs typeface="Arial" panose="020B0604020202020204" pitchFamily="34" charset="0"/>
              </a:rPr>
              <a:t>hastane, </a:t>
            </a:r>
            <a:r>
              <a:rPr sz="2400" spc="-15" dirty="0">
                <a:latin typeface="Arial" panose="020B0604020202020204" pitchFamily="34" charset="0"/>
                <a:cs typeface="Arial" panose="020B0604020202020204" pitchFamily="34" charset="0"/>
              </a:rPr>
              <a:t>işyeri, </a:t>
            </a:r>
            <a:r>
              <a:rPr sz="2400" spc="-10" dirty="0">
                <a:latin typeface="Arial" panose="020B0604020202020204" pitchFamily="34" charset="0"/>
                <a:cs typeface="Arial" panose="020B0604020202020204" pitchFamily="34" charset="0"/>
              </a:rPr>
              <a:t>üretim </a:t>
            </a:r>
            <a:r>
              <a:rPr sz="2400" spc="-5" dirty="0">
                <a:latin typeface="Arial" panose="020B0604020202020204" pitchFamily="34" charset="0"/>
                <a:cs typeface="Arial" panose="020B0604020202020204" pitchFamily="34" charset="0"/>
              </a:rPr>
              <a:t>yeri,  </a:t>
            </a:r>
            <a:r>
              <a:rPr sz="2400" spc="-15" dirty="0">
                <a:latin typeface="Arial" panose="020B0604020202020204" pitchFamily="34" charset="0"/>
                <a:cs typeface="Arial" panose="020B0604020202020204" pitchFamily="34" charset="0"/>
              </a:rPr>
              <a:t>fabrika </a:t>
            </a:r>
            <a:r>
              <a:rPr sz="2400" spc="-10" dirty="0">
                <a:latin typeface="Arial" panose="020B0604020202020204" pitchFamily="34" charset="0"/>
                <a:cs typeface="Arial" panose="020B0604020202020204" pitchFamily="34" charset="0"/>
              </a:rPr>
              <a:t>benzeri; </a:t>
            </a:r>
            <a:r>
              <a:rPr sz="2400" spc="-5" dirty="0">
                <a:latin typeface="Arial" panose="020B0604020202020204" pitchFamily="34" charset="0"/>
                <a:cs typeface="Arial" panose="020B0604020202020204" pitchFamily="34" charset="0"/>
              </a:rPr>
              <a:t>halkın yemesi, içmesi, eğlenmesi, spor </a:t>
            </a:r>
            <a:r>
              <a:rPr sz="2400" spc="-10" dirty="0">
                <a:latin typeface="Arial" panose="020B0604020202020204" pitchFamily="34" charset="0"/>
                <a:cs typeface="Arial" panose="020B0604020202020204" pitchFamily="34" charset="0"/>
              </a:rPr>
              <a:t>yapması  </a:t>
            </a:r>
            <a:r>
              <a:rPr sz="2400" dirty="0">
                <a:latin typeface="Arial" panose="020B0604020202020204" pitchFamily="34" charset="0"/>
                <a:cs typeface="Arial" panose="020B0604020202020204" pitchFamily="34" charset="0"/>
              </a:rPr>
              <a:t>gibi insan </a:t>
            </a:r>
            <a:r>
              <a:rPr sz="2400" spc="-5" dirty="0">
                <a:latin typeface="Arial" panose="020B0604020202020204" pitchFamily="34" charset="0"/>
                <a:cs typeface="Arial" panose="020B0604020202020204" pitchFamily="34" charset="0"/>
              </a:rPr>
              <a:t>yerleşim </a:t>
            </a:r>
            <a:r>
              <a:rPr sz="2400" spc="-15" dirty="0">
                <a:latin typeface="Arial" panose="020B0604020202020204" pitchFamily="34" charset="0"/>
                <a:cs typeface="Arial" panose="020B0604020202020204" pitchFamily="34" charset="0"/>
              </a:rPr>
              <a:t>ve </a:t>
            </a:r>
            <a:r>
              <a:rPr sz="2400" spc="-5" dirty="0">
                <a:latin typeface="Arial" panose="020B0604020202020204" pitchFamily="34" charset="0"/>
                <a:cs typeface="Arial" panose="020B0604020202020204" pitchFamily="34" charset="0"/>
              </a:rPr>
              <a:t>çalışma yerleri </a:t>
            </a:r>
            <a:r>
              <a:rPr sz="2400" spc="-15"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gündelik </a:t>
            </a:r>
            <a:r>
              <a:rPr sz="2400" spc="-5" dirty="0">
                <a:latin typeface="Arial" panose="020B0604020202020204" pitchFamily="34" charset="0"/>
                <a:cs typeface="Arial" panose="020B0604020202020204" pitchFamily="34" charset="0"/>
              </a:rPr>
              <a:t>yaşamıyla </a:t>
            </a:r>
            <a:r>
              <a:rPr sz="2400" dirty="0">
                <a:latin typeface="Arial" panose="020B0604020202020204" pitchFamily="34" charset="0"/>
                <a:cs typeface="Arial" panose="020B0604020202020204" pitchFamily="34" charset="0"/>
              </a:rPr>
              <a:t>ilgili  </a:t>
            </a:r>
            <a:r>
              <a:rPr sz="2400" spc="-5" dirty="0">
                <a:latin typeface="Arial" panose="020B0604020202020204" pitchFamily="34" charset="0"/>
                <a:cs typeface="Arial" panose="020B0604020202020204" pitchFamily="34" charset="0"/>
              </a:rPr>
              <a:t>fiziki mekanlar </a:t>
            </a:r>
            <a:r>
              <a:rPr sz="2400" spc="-15" dirty="0">
                <a:latin typeface="Arial" panose="020B0604020202020204" pitchFamily="34" charset="0"/>
                <a:cs typeface="Arial" panose="020B0604020202020204" pitchFamily="34" charset="0"/>
              </a:rPr>
              <a:t>ve</a:t>
            </a:r>
            <a:r>
              <a:rPr sz="2400" spc="-10" dirty="0">
                <a:latin typeface="Arial" panose="020B0604020202020204" pitchFamily="34" charset="0"/>
                <a:cs typeface="Arial" panose="020B0604020202020204" pitchFamily="34" charset="0"/>
              </a:rPr>
              <a:t> çevreyi,</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0940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973682" y="372752"/>
            <a:ext cx="2631569" cy="689932"/>
          </a:xfrm>
          <a:prstGeom prst="rect">
            <a:avLst/>
          </a:prstGeom>
        </p:spPr>
        <p:txBody>
          <a:bodyPr vert="horz" wrap="square" lIns="0" tIns="12700" rIns="0" bIns="0" rtlCol="0" anchor="ctr">
            <a:spAutoFit/>
          </a:bodyPr>
          <a:lstStyle/>
          <a:p>
            <a:pPr marL="12700">
              <a:lnSpc>
                <a:spcPct val="100000"/>
              </a:lnSpc>
              <a:spcBef>
                <a:spcPts val="100"/>
              </a:spcBef>
            </a:pPr>
            <a:r>
              <a:rPr b="1" spc="-5" dirty="0">
                <a:solidFill>
                  <a:srgbClr val="003333"/>
                </a:solidFill>
                <a:latin typeface="Calibri"/>
                <a:cs typeface="Calibri"/>
              </a:rPr>
              <a:t>Den</a:t>
            </a:r>
            <a:r>
              <a:rPr b="1" spc="-10" dirty="0">
                <a:solidFill>
                  <a:srgbClr val="003333"/>
                </a:solidFill>
                <a:latin typeface="Calibri"/>
                <a:cs typeface="Calibri"/>
              </a:rPr>
              <a:t>e</a:t>
            </a:r>
            <a:r>
              <a:rPr b="1" dirty="0">
                <a:solidFill>
                  <a:srgbClr val="003333"/>
                </a:solidFill>
                <a:latin typeface="Calibri"/>
                <a:cs typeface="Calibri"/>
              </a:rPr>
              <a:t>t</a:t>
            </a:r>
            <a:r>
              <a:rPr b="1" spc="-10" dirty="0">
                <a:solidFill>
                  <a:srgbClr val="003333"/>
                </a:solidFill>
                <a:latin typeface="Calibri"/>
                <a:cs typeface="Calibri"/>
              </a:rPr>
              <a:t>i</a:t>
            </a:r>
            <a:r>
              <a:rPr b="1" dirty="0">
                <a:solidFill>
                  <a:srgbClr val="003333"/>
                </a:solidFill>
                <a:latin typeface="Calibri"/>
                <a:cs typeface="Calibri"/>
              </a:rPr>
              <a:t>m</a:t>
            </a:r>
          </a:p>
        </p:txBody>
      </p:sp>
      <p:sp>
        <p:nvSpPr>
          <p:cNvPr id="9" name="TextBox 8">
            <a:extLst>
              <a:ext uri="{FF2B5EF4-FFF2-40B4-BE49-F238E27FC236}">
                <a16:creationId xmlns:a16="http://schemas.microsoft.com/office/drawing/2014/main" id="{1C865770-8C12-094E-B9CE-BB671CA07369}"/>
              </a:ext>
            </a:extLst>
          </p:cNvPr>
          <p:cNvSpPr txBox="1"/>
          <p:nvPr/>
        </p:nvSpPr>
        <p:spPr>
          <a:xfrm>
            <a:off x="1153751" y="933849"/>
            <a:ext cx="10035180" cy="4154984"/>
          </a:xfrm>
          <a:prstGeom prst="rect">
            <a:avLst/>
          </a:prstGeom>
          <a:noFill/>
        </p:spPr>
        <p:txBody>
          <a:bodyPr wrap="square" rtlCol="0">
            <a:spAutoFit/>
          </a:bodyPr>
          <a:lstStyle/>
          <a:p>
            <a:br>
              <a:rPr lang="tr-TR" sz="2400" dirty="0">
                <a:latin typeface="Arial" panose="020B0604020202020204" pitchFamily="34" charset="0"/>
                <a:cs typeface="Arial" panose="020B0604020202020204" pitchFamily="34" charset="0"/>
              </a:rPr>
            </a:br>
            <a:endParaRPr lang="tr-TR" sz="2400" dirty="0">
              <a:latin typeface="Arial" panose="020B0604020202020204" pitchFamily="34" charset="0"/>
              <a:cs typeface="Arial" panose="020B0604020202020204" pitchFamily="34" charset="0"/>
            </a:endParaRPr>
          </a:p>
          <a:p>
            <a:r>
              <a:rPr lang="tr-TR" sz="2400" b="1" dirty="0">
                <a:latin typeface="Arial" panose="020B0604020202020204" pitchFamily="34" charset="0"/>
                <a:cs typeface="Arial" panose="020B0604020202020204" pitchFamily="34" charset="0"/>
              </a:rPr>
              <a:t>Madde 26- </a:t>
            </a:r>
            <a:r>
              <a:rPr lang="tr-TR" sz="2400" dirty="0">
                <a:latin typeface="Arial" panose="020B0604020202020204" pitchFamily="34" charset="0"/>
                <a:cs typeface="Arial" panose="020B0604020202020204" pitchFamily="34" charset="0"/>
              </a:rPr>
              <a:t>İlaçlama izni alanların işyerleri, ilaçlama ekipleri sağlık teşkilatının daimi denetimi altındadır. ( Uygulama izin alan işyerleri Müdürlükçe yılda en az dört defa denetlenir).Sağlık teşkilatınca görevlendirilen ekipler işyerini, ekipleri, kullandıkları alet, cihaz ve gereçleri, ilaçlama işlemlerini denetleyebilir, gerekli gördüklerinde kullanılan ilaçlardan numune alabilirler. İş sahibi, </a:t>
            </a:r>
            <a:r>
              <a:rPr lang="tr-TR" sz="2400" dirty="0" err="1">
                <a:latin typeface="Arial" panose="020B0604020202020204" pitchFamily="34" charset="0"/>
                <a:cs typeface="Arial" panose="020B0604020202020204" pitchFamily="34" charset="0"/>
              </a:rPr>
              <a:t>mesûl</a:t>
            </a:r>
            <a:r>
              <a:rPr lang="tr-TR" sz="2400" dirty="0">
                <a:latin typeface="Arial" panose="020B0604020202020204" pitchFamily="34" charset="0"/>
                <a:cs typeface="Arial" panose="020B0604020202020204" pitchFamily="34" charset="0"/>
              </a:rPr>
              <a:t> müdür ve ekip sorumluları denetimlerde gerekli kolaylığı göstermek ve yapılan uyarılara uymak zorundadırlar. </a:t>
            </a:r>
          </a:p>
          <a:p>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57325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31026" y="1354328"/>
            <a:ext cx="10806546" cy="3336811"/>
          </a:xfrm>
          <a:prstGeom prst="rect">
            <a:avLst/>
          </a:prstGeom>
        </p:spPr>
        <p:txBody>
          <a:bodyPr vert="horz" wrap="square" lIns="0" tIns="12700" rIns="0" bIns="0" rtlCol="0">
            <a:spAutoFit/>
          </a:bodyPr>
          <a:lstStyle/>
          <a:p>
            <a:pPr marL="12700" marR="5080" indent="449580" algn="just">
              <a:spcBef>
                <a:spcPts val="100"/>
              </a:spcBef>
            </a:pPr>
            <a:r>
              <a:rPr sz="2400" spc="-25" dirty="0">
                <a:latin typeface="Arial" panose="020B0604020202020204" pitchFamily="34" charset="0"/>
                <a:cs typeface="Arial" panose="020B0604020202020204" pitchFamily="34" charset="0"/>
              </a:rPr>
              <a:t>Yapılan </a:t>
            </a:r>
            <a:r>
              <a:rPr sz="2400" spc="-5" dirty="0">
                <a:latin typeface="Arial" panose="020B0604020202020204" pitchFamily="34" charset="0"/>
                <a:cs typeface="Arial" panose="020B0604020202020204" pitchFamily="34" charset="0"/>
              </a:rPr>
              <a:t>denetimde, verilen </a:t>
            </a:r>
            <a:r>
              <a:rPr sz="2400" dirty="0">
                <a:latin typeface="Arial" panose="020B0604020202020204" pitchFamily="34" charset="0"/>
                <a:cs typeface="Arial" panose="020B0604020202020204" pitchFamily="34" charset="0"/>
              </a:rPr>
              <a:t>izin </a:t>
            </a:r>
            <a:r>
              <a:rPr sz="2400" spc="-5" dirty="0">
                <a:latin typeface="Arial" panose="020B0604020202020204" pitchFamily="34" charset="0"/>
                <a:cs typeface="Arial" panose="020B0604020202020204" pitchFamily="34" charset="0"/>
              </a:rPr>
              <a:t>dışında </a:t>
            </a:r>
            <a:r>
              <a:rPr sz="2400" spc="-10" dirty="0">
                <a:latin typeface="Arial" panose="020B0604020202020204" pitchFamily="34" charset="0"/>
                <a:cs typeface="Arial" panose="020B0604020202020204" pitchFamily="34" charset="0"/>
              </a:rPr>
              <a:t>faaliyet  </a:t>
            </a:r>
            <a:r>
              <a:rPr sz="2400" spc="-5" dirty="0">
                <a:latin typeface="Arial" panose="020B0604020202020204" pitchFamily="34" charset="0"/>
                <a:cs typeface="Arial" panose="020B0604020202020204" pitchFamily="34" charset="0"/>
              </a:rPr>
              <a:t>gösterildiğinin </a:t>
            </a:r>
            <a:r>
              <a:rPr sz="2400" spc="-20" dirty="0">
                <a:latin typeface="Arial" panose="020B0604020202020204" pitchFamily="34" charset="0"/>
                <a:cs typeface="Arial" panose="020B0604020202020204" pitchFamily="34" charset="0"/>
              </a:rPr>
              <a:t>veya </a:t>
            </a:r>
            <a:r>
              <a:rPr sz="2400" spc="-5" dirty="0">
                <a:latin typeface="Arial" panose="020B0604020202020204" pitchFamily="34" charset="0"/>
                <a:cs typeface="Arial" panose="020B0604020202020204" pitchFamily="34" charset="0"/>
              </a:rPr>
              <a:t>usulüne </a:t>
            </a:r>
            <a:r>
              <a:rPr sz="2400" spc="-10" dirty="0">
                <a:latin typeface="Arial" panose="020B0604020202020204" pitchFamily="34" charset="0"/>
                <a:cs typeface="Arial" panose="020B0604020202020204" pitchFamily="34" charset="0"/>
              </a:rPr>
              <a:t>uygun </a:t>
            </a:r>
            <a:r>
              <a:rPr sz="2400" dirty="0">
                <a:latin typeface="Arial" panose="020B0604020202020204" pitchFamily="34" charset="0"/>
                <a:cs typeface="Arial" panose="020B0604020202020204" pitchFamily="34" charset="0"/>
              </a:rPr>
              <a:t>ilaçlama </a:t>
            </a:r>
            <a:r>
              <a:rPr sz="2400" spc="-10" dirty="0">
                <a:latin typeface="Arial" panose="020B0604020202020204" pitchFamily="34" charset="0"/>
                <a:cs typeface="Arial" panose="020B0604020202020204" pitchFamily="34" charset="0"/>
              </a:rPr>
              <a:t>yapılmadığının  </a:t>
            </a:r>
            <a:r>
              <a:rPr sz="2400" spc="-5" dirty="0">
                <a:latin typeface="Arial" panose="020B0604020202020204" pitchFamily="34" charset="0"/>
                <a:cs typeface="Arial" panose="020B0604020202020204" pitchFamily="34" charset="0"/>
              </a:rPr>
              <a:t>tespiti </a:t>
            </a:r>
            <a:r>
              <a:rPr sz="2400" spc="-20" dirty="0">
                <a:latin typeface="Arial" panose="020B0604020202020204" pitchFamily="34" charset="0"/>
                <a:cs typeface="Arial" panose="020B0604020202020204" pitchFamily="34" charset="0"/>
              </a:rPr>
              <a:t>veya </a:t>
            </a:r>
            <a:r>
              <a:rPr sz="2400" spc="-5" dirty="0">
                <a:latin typeface="Arial" panose="020B0604020202020204" pitchFamily="34" charset="0"/>
                <a:cs typeface="Arial" panose="020B0604020202020204" pitchFamily="34" charset="0"/>
              </a:rPr>
              <a:t>yapılan </a:t>
            </a:r>
            <a:r>
              <a:rPr sz="2400" spc="-10" dirty="0">
                <a:latin typeface="Arial" panose="020B0604020202020204" pitchFamily="34" charset="0"/>
                <a:cs typeface="Arial" panose="020B0604020202020204" pitchFamily="34" charset="0"/>
              </a:rPr>
              <a:t>uyarılara </a:t>
            </a:r>
            <a:r>
              <a:rPr sz="2400" spc="-5" dirty="0">
                <a:latin typeface="Arial" panose="020B0604020202020204" pitchFamily="34" charset="0"/>
                <a:cs typeface="Arial" panose="020B0604020202020204" pitchFamily="34" charset="0"/>
              </a:rPr>
              <a:t>uyulmaması halinde </a:t>
            </a:r>
            <a:r>
              <a:rPr sz="2400" spc="-10" dirty="0">
                <a:latin typeface="Arial" panose="020B0604020202020204" pitchFamily="34" charset="0"/>
                <a:cs typeface="Arial" panose="020B0604020202020204" pitchFamily="34" charset="0"/>
              </a:rPr>
              <a:t>görevli  </a:t>
            </a:r>
            <a:r>
              <a:rPr sz="2400" dirty="0">
                <a:latin typeface="Arial" panose="020B0604020202020204" pitchFamily="34" charset="0"/>
                <a:cs typeface="Arial" panose="020B0604020202020204" pitchFamily="34" charset="0"/>
              </a:rPr>
              <a:t>ekip </a:t>
            </a:r>
            <a:r>
              <a:rPr sz="2400" spc="-5" dirty="0">
                <a:latin typeface="Arial" panose="020B0604020202020204" pitchFamily="34" charset="0"/>
                <a:cs typeface="Arial" panose="020B0604020202020204" pitchFamily="34" charset="0"/>
              </a:rPr>
              <a:t>ilaçlama </a:t>
            </a:r>
            <a:r>
              <a:rPr sz="2400" spc="-10" dirty="0">
                <a:latin typeface="Arial" panose="020B0604020202020204" pitchFamily="34" charset="0"/>
                <a:cs typeface="Arial" panose="020B0604020202020204" pitchFamily="34" charset="0"/>
              </a:rPr>
              <a:t>faaliyetini </a:t>
            </a:r>
            <a:r>
              <a:rPr sz="2400" dirty="0">
                <a:latin typeface="Arial" panose="020B0604020202020204" pitchFamily="34" charset="0"/>
                <a:cs typeface="Arial" panose="020B0604020202020204" pitchFamily="34" charset="0"/>
              </a:rPr>
              <a:t>anında </a:t>
            </a:r>
            <a:r>
              <a:rPr sz="2400" spc="-15"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en </a:t>
            </a:r>
            <a:r>
              <a:rPr sz="2400" spc="-15" dirty="0">
                <a:latin typeface="Arial" panose="020B0604020202020204" pitchFamily="34" charset="0"/>
                <a:cs typeface="Arial" panose="020B0604020202020204" pitchFamily="34" charset="0"/>
              </a:rPr>
              <a:t>çok </a:t>
            </a:r>
            <a:r>
              <a:rPr sz="2400" spc="-5" dirty="0">
                <a:latin typeface="Arial" panose="020B0604020202020204" pitchFamily="34" charset="0"/>
                <a:cs typeface="Arial" panose="020B0604020202020204" pitchFamily="34" charset="0"/>
              </a:rPr>
              <a:t>48 </a:t>
            </a:r>
            <a:r>
              <a:rPr sz="2400" spc="-10" dirty="0">
                <a:latin typeface="Arial" panose="020B0604020202020204" pitchFamily="34" charset="0"/>
                <a:cs typeface="Arial" panose="020B0604020202020204" pitchFamily="34" charset="0"/>
              </a:rPr>
              <a:t>saat süre ile  </a:t>
            </a:r>
            <a:r>
              <a:rPr sz="2400" spc="-15" dirty="0">
                <a:latin typeface="Arial" panose="020B0604020202020204" pitchFamily="34" charset="0"/>
                <a:cs typeface="Arial" panose="020B0604020202020204" pitchFamily="34" charset="0"/>
              </a:rPr>
              <a:t>durdurmaya </a:t>
            </a:r>
            <a:r>
              <a:rPr sz="2400" spc="-30" dirty="0">
                <a:latin typeface="Arial" panose="020B0604020202020204" pitchFamily="34" charset="0"/>
                <a:cs typeface="Arial" panose="020B0604020202020204" pitchFamily="34" charset="0"/>
              </a:rPr>
              <a:t>yetkilidir. </a:t>
            </a:r>
            <a:r>
              <a:rPr sz="2400" spc="-5" dirty="0">
                <a:latin typeface="Arial" panose="020B0604020202020204" pitchFamily="34" charset="0"/>
                <a:cs typeface="Arial" panose="020B0604020202020204" pitchFamily="34" charset="0"/>
              </a:rPr>
              <a:t>Ancak </a:t>
            </a:r>
            <a:r>
              <a:rPr sz="2400" dirty="0">
                <a:latin typeface="Arial" panose="020B0604020202020204" pitchFamily="34" charset="0"/>
                <a:cs typeface="Arial" panose="020B0604020202020204" pitchFamily="34" charset="0"/>
              </a:rPr>
              <a:t>bu </a:t>
            </a:r>
            <a:r>
              <a:rPr sz="2400" spc="-15" dirty="0">
                <a:latin typeface="Arial" panose="020B0604020202020204" pitchFamily="34" charset="0"/>
                <a:cs typeface="Arial" panose="020B0604020202020204" pitchFamily="34" charset="0"/>
              </a:rPr>
              <a:t>kararın </a:t>
            </a:r>
            <a:r>
              <a:rPr sz="2400" dirty="0">
                <a:latin typeface="Arial" panose="020B0604020202020204" pitchFamily="34" charset="0"/>
                <a:cs typeface="Arial" panose="020B0604020202020204" pitchFamily="34" charset="0"/>
              </a:rPr>
              <a:t>en </a:t>
            </a:r>
            <a:r>
              <a:rPr sz="2400" spc="-10" dirty="0">
                <a:latin typeface="Arial" panose="020B0604020202020204" pitchFamily="34" charset="0"/>
                <a:cs typeface="Arial" panose="020B0604020202020204" pitchFamily="34" charset="0"/>
              </a:rPr>
              <a:t>geç </a:t>
            </a:r>
            <a:r>
              <a:rPr sz="2400" spc="-5" dirty="0">
                <a:latin typeface="Arial" panose="020B0604020202020204" pitchFamily="34" charset="0"/>
                <a:cs typeface="Arial" panose="020B0604020202020204" pitchFamily="34" charset="0"/>
              </a:rPr>
              <a:t>48 </a:t>
            </a:r>
            <a:r>
              <a:rPr sz="2400" spc="-10" dirty="0">
                <a:latin typeface="Arial" panose="020B0604020202020204" pitchFamily="34" charset="0"/>
                <a:cs typeface="Arial" panose="020B0604020202020204" pitchFamily="34" charset="0"/>
              </a:rPr>
              <a:t>saat </a:t>
            </a:r>
            <a:r>
              <a:rPr sz="2400" dirty="0">
                <a:latin typeface="Arial" panose="020B0604020202020204" pitchFamily="34" charset="0"/>
                <a:cs typeface="Arial" panose="020B0604020202020204" pitchFamily="34" charset="0"/>
              </a:rPr>
              <a:t>içinde  müdürlük </a:t>
            </a:r>
            <a:r>
              <a:rPr sz="2400" spc="-10" dirty="0">
                <a:latin typeface="Arial" panose="020B0604020202020204" pitchFamily="34" charset="0"/>
                <a:cs typeface="Arial" panose="020B0604020202020204" pitchFamily="34" charset="0"/>
              </a:rPr>
              <a:t>tarafından </a:t>
            </a:r>
            <a:r>
              <a:rPr sz="2400" spc="-5" dirty="0">
                <a:latin typeface="Arial" panose="020B0604020202020204" pitchFamily="34" charset="0"/>
                <a:cs typeface="Arial" panose="020B0604020202020204" pitchFamily="34" charset="0"/>
              </a:rPr>
              <a:t>onaylanması </a:t>
            </a:r>
            <a:r>
              <a:rPr sz="2400" spc="-25" dirty="0">
                <a:latin typeface="Arial" panose="020B0604020202020204" pitchFamily="34" charset="0"/>
                <a:cs typeface="Arial" panose="020B0604020202020204" pitchFamily="34" charset="0"/>
              </a:rPr>
              <a:t>gerekmektedir.  </a:t>
            </a:r>
            <a:r>
              <a:rPr sz="2400" dirty="0">
                <a:latin typeface="Arial" panose="020B0604020202020204" pitchFamily="34" charset="0"/>
                <a:cs typeface="Arial" panose="020B0604020202020204" pitchFamily="34" charset="0"/>
              </a:rPr>
              <a:t>Müdürlüğün </a:t>
            </a:r>
            <a:r>
              <a:rPr sz="2400" spc="-15" dirty="0">
                <a:latin typeface="Arial" panose="020B0604020202020204" pitchFamily="34" charset="0"/>
                <a:cs typeface="Arial" panose="020B0604020202020204" pitchFamily="34" charset="0"/>
              </a:rPr>
              <a:t>onayı </a:t>
            </a:r>
            <a:r>
              <a:rPr sz="2400" dirty="0">
                <a:latin typeface="Arial" panose="020B0604020202020204" pitchFamily="34" charset="0"/>
                <a:cs typeface="Arial" panose="020B0604020202020204" pitchFamily="34" charset="0"/>
              </a:rPr>
              <a:t>ile </a:t>
            </a:r>
            <a:r>
              <a:rPr sz="2400" spc="-10" dirty="0">
                <a:latin typeface="Arial" panose="020B0604020202020204" pitchFamily="34" charset="0"/>
                <a:cs typeface="Arial" panose="020B0604020202020204" pitchFamily="34" charset="0"/>
              </a:rPr>
              <a:t>faaliyeti durdurma </a:t>
            </a:r>
            <a:r>
              <a:rPr sz="2400" spc="-5" dirty="0">
                <a:latin typeface="Arial" panose="020B0604020202020204" pitchFamily="34" charset="0"/>
                <a:cs typeface="Arial" panose="020B0604020202020204" pitchFamily="34" charset="0"/>
              </a:rPr>
              <a:t>süresi, eksikliklerin  tamamlanıp halk sağlığına </a:t>
            </a:r>
            <a:r>
              <a:rPr sz="2400" spc="-15" dirty="0">
                <a:latin typeface="Arial" panose="020B0604020202020204" pitchFamily="34" charset="0"/>
                <a:cs typeface="Arial" panose="020B0604020202020204" pitchFamily="34" charset="0"/>
              </a:rPr>
              <a:t>zararsız </a:t>
            </a:r>
            <a:r>
              <a:rPr sz="2400" spc="-5" dirty="0">
                <a:latin typeface="Arial" panose="020B0604020202020204" pitchFamily="34" charset="0"/>
                <a:cs typeface="Arial" panose="020B0604020202020204" pitchFamily="34" charset="0"/>
              </a:rPr>
              <a:t>hale getirilinceye </a:t>
            </a:r>
            <a:r>
              <a:rPr sz="2400" spc="-10" dirty="0">
                <a:latin typeface="Arial" panose="020B0604020202020204" pitchFamily="34" charset="0"/>
                <a:cs typeface="Arial" panose="020B0604020202020204" pitchFamily="34" charset="0"/>
              </a:rPr>
              <a:t>kadar  </a:t>
            </a:r>
            <a:r>
              <a:rPr sz="2400" spc="-25" dirty="0">
                <a:latin typeface="Arial" panose="020B0604020202020204" pitchFamily="34" charset="0"/>
                <a:cs typeface="Arial" panose="020B0604020202020204" pitchFamily="34" charset="0"/>
              </a:rPr>
              <a:t>uzatılabilir.</a:t>
            </a:r>
            <a:endParaRPr sz="2400" dirty="0">
              <a:latin typeface="Arial" panose="020B0604020202020204" pitchFamily="34" charset="0"/>
              <a:cs typeface="Arial" panose="020B0604020202020204" pitchFamily="34" charset="0"/>
            </a:endParaRPr>
          </a:p>
          <a:p>
            <a:pPr marL="12700" marR="5715" indent="448945" algn="just">
              <a:spcBef>
                <a:spcPts val="5"/>
              </a:spcBef>
            </a:pPr>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25" dirty="0">
                <a:solidFill>
                  <a:srgbClr val="00AF50"/>
                </a:solidFill>
                <a:uFill>
                  <a:solidFill>
                    <a:srgbClr val="00AF50"/>
                  </a:solidFill>
                </a:uFill>
                <a:latin typeface="Arial" panose="020B0604020202020204" pitchFamily="34" charset="0"/>
                <a:cs typeface="Arial" panose="020B0604020202020204" pitchFamily="34" charset="0"/>
              </a:rPr>
              <a:t>Yapılan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denetimlerde bir </a:t>
            </a:r>
            <a:r>
              <a:rPr sz="2400" u="heavy" dirty="0">
                <a:solidFill>
                  <a:srgbClr val="00AF50"/>
                </a:solidFill>
                <a:uFill>
                  <a:solidFill>
                    <a:srgbClr val="00AF50"/>
                  </a:solidFill>
                </a:uFill>
                <a:latin typeface="Arial" panose="020B0604020202020204" pitchFamily="34" charset="0"/>
                <a:cs typeface="Arial" panose="020B0604020202020204" pitchFamily="34" charset="0"/>
              </a:rPr>
              <a:t>yıl </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veya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daha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fazla süre </a:t>
            </a:r>
            <a:r>
              <a:rPr sz="2400" u="heavy" spc="-10" dirty="0" err="1">
                <a:solidFill>
                  <a:srgbClr val="00AF50"/>
                </a:solidFill>
                <a:uFill>
                  <a:solidFill>
                    <a:srgbClr val="00AF50"/>
                  </a:solidFill>
                </a:uFill>
                <a:latin typeface="Arial" panose="020B0604020202020204" pitchFamily="34" charset="0"/>
                <a:cs typeface="Arial" panose="020B0604020202020204" pitchFamily="34" charset="0"/>
              </a:rPr>
              <a:t>boyunca</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err="1">
                <a:solidFill>
                  <a:srgbClr val="00AF50"/>
                </a:solidFill>
                <a:uFill>
                  <a:solidFill>
                    <a:srgbClr val="00AF50"/>
                  </a:solidFill>
                </a:uFill>
                <a:latin typeface="Arial" panose="020B0604020202020204" pitchFamily="34" charset="0"/>
                <a:cs typeface="Arial" panose="020B0604020202020204" pitchFamily="34" charset="0"/>
              </a:rPr>
              <a:t>faaliyet</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 göstermediği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tespit </a:t>
            </a:r>
            <a:r>
              <a:rPr sz="2400" u="heavy" dirty="0">
                <a:solidFill>
                  <a:srgbClr val="00AF50"/>
                </a:solidFill>
                <a:uFill>
                  <a:solidFill>
                    <a:srgbClr val="00AF50"/>
                  </a:solidFill>
                </a:uFill>
                <a:latin typeface="Arial" panose="020B0604020202020204" pitchFamily="34" charset="0"/>
                <a:cs typeface="Arial" panose="020B0604020202020204" pitchFamily="34" charset="0"/>
              </a:rPr>
              <a:t>edilen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işyerlerinin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izinleri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iptal </a:t>
            </a:r>
            <a:r>
              <a:rPr sz="2400" spc="-10" dirty="0">
                <a:solidFill>
                  <a:srgbClr val="00AF50"/>
                </a:solidFill>
                <a:latin typeface="Arial" panose="020B0604020202020204" pitchFamily="34" charset="0"/>
                <a:cs typeface="Arial" panose="020B0604020202020204" pitchFamily="34" charset="0"/>
              </a:rPr>
              <a:t> </a:t>
            </a:r>
            <a:r>
              <a:rPr sz="2400" u="heavy" spc="-35" dirty="0">
                <a:solidFill>
                  <a:srgbClr val="00AF50"/>
                </a:solidFill>
                <a:uFill>
                  <a:solidFill>
                    <a:srgbClr val="00AF50"/>
                  </a:solidFill>
                </a:uFill>
                <a:latin typeface="Arial" panose="020B0604020202020204" pitchFamily="34" charset="0"/>
                <a:cs typeface="Arial" panose="020B0604020202020204" pitchFamily="34" charset="0"/>
              </a:rPr>
              <a:t>edilir.</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85414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831273" y="201930"/>
            <a:ext cx="10523912" cy="382156"/>
          </a:xfrm>
          <a:prstGeom prst="rect">
            <a:avLst/>
          </a:prstGeom>
        </p:spPr>
        <p:txBody>
          <a:bodyPr vert="horz" wrap="square" lIns="0" tIns="12700" rIns="0" bIns="0" rtlCol="0">
            <a:spAutoFit/>
          </a:bodyPr>
          <a:lstStyle/>
          <a:p>
            <a:pPr marL="12700" marR="5080">
              <a:spcBef>
                <a:spcPts val="100"/>
              </a:spcBef>
              <a:tabLst>
                <a:tab pos="815975" algn="l"/>
                <a:tab pos="1647825" algn="l"/>
                <a:tab pos="2814320" algn="l"/>
                <a:tab pos="4327525" algn="l"/>
                <a:tab pos="6203950" algn="l"/>
                <a:tab pos="7793990" algn="l"/>
              </a:tabLst>
            </a:pPr>
            <a:r>
              <a:rPr sz="2400" b="1" spc="5" dirty="0">
                <a:solidFill>
                  <a:srgbClr val="003333"/>
                </a:solidFill>
                <a:latin typeface="Calibri"/>
                <a:cs typeface="Calibri"/>
              </a:rPr>
              <a:t>E</a:t>
            </a:r>
            <a:r>
              <a:rPr sz="2400" b="1" spc="-5" dirty="0">
                <a:solidFill>
                  <a:srgbClr val="003333"/>
                </a:solidFill>
                <a:latin typeface="Calibri"/>
                <a:cs typeface="Calibri"/>
              </a:rPr>
              <a:t>K-1</a:t>
            </a:r>
            <a:r>
              <a:rPr sz="2400" b="1" dirty="0">
                <a:solidFill>
                  <a:srgbClr val="003333"/>
                </a:solidFill>
                <a:latin typeface="Calibri"/>
                <a:cs typeface="Calibri"/>
              </a:rPr>
              <a:t>.	HALK	SA</a:t>
            </a:r>
            <a:r>
              <a:rPr sz="2400" b="1" spc="-10" dirty="0">
                <a:solidFill>
                  <a:srgbClr val="003333"/>
                </a:solidFill>
                <a:latin typeface="Calibri"/>
                <a:cs typeface="Calibri"/>
              </a:rPr>
              <a:t>Ğ</a:t>
            </a:r>
            <a:r>
              <a:rPr sz="2400" b="1" dirty="0">
                <a:solidFill>
                  <a:srgbClr val="003333"/>
                </a:solidFill>
                <a:latin typeface="Calibri"/>
                <a:cs typeface="Calibri"/>
              </a:rPr>
              <a:t>LIĞI	</a:t>
            </a:r>
            <a:r>
              <a:rPr sz="2400" b="1" spc="-15" dirty="0">
                <a:solidFill>
                  <a:srgbClr val="003333"/>
                </a:solidFill>
                <a:latin typeface="Calibri"/>
                <a:cs typeface="Calibri"/>
              </a:rPr>
              <a:t>A</a:t>
            </a:r>
            <a:r>
              <a:rPr sz="2400" b="1" dirty="0">
                <a:solidFill>
                  <a:srgbClr val="003333"/>
                </a:solidFill>
                <a:latin typeface="Calibri"/>
                <a:cs typeface="Calibri"/>
              </a:rPr>
              <a:t>L</a:t>
            </a:r>
            <a:r>
              <a:rPr sz="2400" b="1" spc="-10" dirty="0">
                <a:solidFill>
                  <a:srgbClr val="003333"/>
                </a:solidFill>
                <a:latin typeface="Calibri"/>
                <a:cs typeface="Calibri"/>
              </a:rPr>
              <a:t>A</a:t>
            </a:r>
            <a:r>
              <a:rPr sz="2400" b="1" dirty="0">
                <a:solidFill>
                  <a:srgbClr val="003333"/>
                </a:solidFill>
                <a:latin typeface="Calibri"/>
                <a:cs typeface="Calibri"/>
              </a:rPr>
              <a:t>NINDA	</a:t>
            </a:r>
            <a:r>
              <a:rPr sz="2400" b="1" spc="-15" dirty="0">
                <a:solidFill>
                  <a:srgbClr val="003333"/>
                </a:solidFill>
                <a:latin typeface="Calibri"/>
                <a:cs typeface="Calibri"/>
              </a:rPr>
              <a:t>H</a:t>
            </a:r>
            <a:r>
              <a:rPr sz="2400" b="1" dirty="0">
                <a:solidFill>
                  <a:srgbClr val="003333"/>
                </a:solidFill>
                <a:latin typeface="Calibri"/>
                <a:cs typeface="Calibri"/>
              </a:rPr>
              <a:t>AŞ</a:t>
            </a:r>
            <a:r>
              <a:rPr sz="2400" b="1" spc="5" dirty="0">
                <a:solidFill>
                  <a:srgbClr val="003333"/>
                </a:solidFill>
                <a:latin typeface="Calibri"/>
                <a:cs typeface="Calibri"/>
              </a:rPr>
              <a:t>E</a:t>
            </a:r>
            <a:r>
              <a:rPr sz="2400" b="1" dirty="0">
                <a:solidFill>
                  <a:srgbClr val="003333"/>
                </a:solidFill>
                <a:latin typeface="Calibri"/>
                <a:cs typeface="Calibri"/>
              </a:rPr>
              <a:t>R</a:t>
            </a:r>
            <a:r>
              <a:rPr sz="2400" b="1" spc="-10" dirty="0">
                <a:solidFill>
                  <a:srgbClr val="003333"/>
                </a:solidFill>
                <a:latin typeface="Calibri"/>
                <a:cs typeface="Calibri"/>
              </a:rPr>
              <a:t>E</a:t>
            </a:r>
            <a:r>
              <a:rPr sz="2400" b="1" dirty="0">
                <a:solidFill>
                  <a:srgbClr val="003333"/>
                </a:solidFill>
                <a:latin typeface="Calibri"/>
                <a:cs typeface="Calibri"/>
              </a:rPr>
              <a:t>L</a:t>
            </a:r>
            <a:r>
              <a:rPr sz="2400" b="1" spc="5" dirty="0">
                <a:solidFill>
                  <a:srgbClr val="003333"/>
                </a:solidFill>
                <a:latin typeface="Calibri"/>
                <a:cs typeface="Calibri"/>
              </a:rPr>
              <a:t>E</a:t>
            </a:r>
            <a:r>
              <a:rPr sz="2400" b="1" dirty="0">
                <a:solidFill>
                  <a:srgbClr val="003333"/>
                </a:solidFill>
                <a:latin typeface="Calibri"/>
                <a:cs typeface="Calibri"/>
              </a:rPr>
              <a:t>RLE	</a:t>
            </a:r>
            <a:r>
              <a:rPr sz="2400" b="1" spc="-5" dirty="0">
                <a:solidFill>
                  <a:srgbClr val="003333"/>
                </a:solidFill>
                <a:latin typeface="Calibri"/>
                <a:cs typeface="Calibri"/>
              </a:rPr>
              <a:t>M</a:t>
            </a:r>
            <a:r>
              <a:rPr sz="2400" b="1" spc="5" dirty="0">
                <a:solidFill>
                  <a:srgbClr val="003333"/>
                </a:solidFill>
                <a:latin typeface="Calibri"/>
                <a:cs typeface="Calibri"/>
              </a:rPr>
              <a:t>Ü</a:t>
            </a:r>
            <a:r>
              <a:rPr sz="2400" b="1" spc="-5" dirty="0">
                <a:solidFill>
                  <a:srgbClr val="003333"/>
                </a:solidFill>
                <a:latin typeface="Calibri"/>
                <a:cs typeface="Calibri"/>
              </a:rPr>
              <a:t>CA</a:t>
            </a:r>
            <a:r>
              <a:rPr sz="2400" b="1" dirty="0">
                <a:solidFill>
                  <a:srgbClr val="003333"/>
                </a:solidFill>
                <a:latin typeface="Calibri"/>
                <a:cs typeface="Calibri"/>
              </a:rPr>
              <a:t>D</a:t>
            </a:r>
            <a:r>
              <a:rPr sz="2400" b="1" spc="-10" dirty="0">
                <a:solidFill>
                  <a:srgbClr val="003333"/>
                </a:solidFill>
                <a:latin typeface="Calibri"/>
                <a:cs typeface="Calibri"/>
              </a:rPr>
              <a:t>EL</a:t>
            </a:r>
            <a:r>
              <a:rPr sz="2400" b="1" dirty="0">
                <a:solidFill>
                  <a:srgbClr val="003333"/>
                </a:solidFill>
                <a:latin typeface="Calibri"/>
                <a:cs typeface="Calibri"/>
              </a:rPr>
              <a:t>E	İŞ</a:t>
            </a:r>
            <a:r>
              <a:rPr sz="2400" b="1" spc="-10" dirty="0">
                <a:solidFill>
                  <a:srgbClr val="003333"/>
                </a:solidFill>
                <a:latin typeface="Calibri"/>
                <a:cs typeface="Calibri"/>
              </a:rPr>
              <a:t>L</a:t>
            </a:r>
            <a:r>
              <a:rPr sz="2400" b="1" dirty="0">
                <a:solidFill>
                  <a:srgbClr val="003333"/>
                </a:solidFill>
                <a:latin typeface="Calibri"/>
                <a:cs typeface="Calibri"/>
              </a:rPr>
              <a:t>EM  FORMU</a:t>
            </a:r>
            <a:endParaRPr sz="2400" dirty="0">
              <a:latin typeface="Calibri"/>
              <a:cs typeface="Calibri"/>
            </a:endParaRPr>
          </a:p>
        </p:txBody>
      </p:sp>
      <p:sp>
        <p:nvSpPr>
          <p:cNvPr id="4" name="object 4"/>
          <p:cNvSpPr txBox="1"/>
          <p:nvPr/>
        </p:nvSpPr>
        <p:spPr>
          <a:xfrm>
            <a:off x="6881877" y="1724026"/>
            <a:ext cx="169545" cy="2220595"/>
          </a:xfrm>
          <a:prstGeom prst="rect">
            <a:avLst/>
          </a:prstGeom>
        </p:spPr>
        <p:txBody>
          <a:bodyPr vert="horz" wrap="square" lIns="0" tIns="12700" rIns="0" bIns="0" rtlCol="0">
            <a:spAutoFit/>
          </a:bodyPr>
          <a:lstStyle/>
          <a:p>
            <a:pPr marL="74930">
              <a:spcBef>
                <a:spcPts val="100"/>
              </a:spcBef>
            </a:pPr>
            <a:r>
              <a:rPr sz="2400" dirty="0">
                <a:latin typeface="Calibri"/>
                <a:cs typeface="Calibri"/>
              </a:rPr>
              <a:t>:</a:t>
            </a:r>
          </a:p>
          <a:p>
            <a:pPr marL="47625"/>
            <a:r>
              <a:rPr sz="2400" dirty="0">
                <a:latin typeface="Calibri"/>
                <a:cs typeface="Calibri"/>
              </a:rPr>
              <a:t>:</a:t>
            </a:r>
          </a:p>
          <a:p>
            <a:pPr marL="47625"/>
            <a:r>
              <a:rPr sz="2400" dirty="0">
                <a:latin typeface="Calibri"/>
                <a:cs typeface="Calibri"/>
              </a:rPr>
              <a:t>:</a:t>
            </a:r>
          </a:p>
          <a:p>
            <a:pPr marL="48895"/>
            <a:r>
              <a:rPr sz="2400" dirty="0">
                <a:latin typeface="Calibri"/>
                <a:cs typeface="Calibri"/>
              </a:rPr>
              <a:t>:</a:t>
            </a:r>
          </a:p>
          <a:p>
            <a:pPr marL="12700">
              <a:spcBef>
                <a:spcPts val="5"/>
              </a:spcBef>
            </a:pPr>
            <a:r>
              <a:rPr sz="2400" dirty="0">
                <a:latin typeface="Calibri"/>
                <a:cs typeface="Calibri"/>
              </a:rPr>
              <a:t>:</a:t>
            </a:r>
          </a:p>
          <a:p>
            <a:pPr marL="34925"/>
            <a:r>
              <a:rPr sz="2400" dirty="0">
                <a:latin typeface="Calibri"/>
                <a:cs typeface="Calibri"/>
              </a:rPr>
              <a:t>:</a:t>
            </a:r>
          </a:p>
        </p:txBody>
      </p:sp>
      <p:sp>
        <p:nvSpPr>
          <p:cNvPr id="5" name="object 5"/>
          <p:cNvSpPr txBox="1"/>
          <p:nvPr/>
        </p:nvSpPr>
        <p:spPr>
          <a:xfrm>
            <a:off x="1851761" y="1358265"/>
            <a:ext cx="4339590" cy="5147310"/>
          </a:xfrm>
          <a:prstGeom prst="rect">
            <a:avLst/>
          </a:prstGeom>
        </p:spPr>
        <p:txBody>
          <a:bodyPr vert="horz" wrap="square" lIns="0" tIns="12700" rIns="0" bIns="0" rtlCol="0">
            <a:spAutoFit/>
          </a:bodyPr>
          <a:lstStyle/>
          <a:p>
            <a:pPr marL="81280">
              <a:spcBef>
                <a:spcPts val="100"/>
              </a:spcBef>
            </a:pPr>
            <a:r>
              <a:rPr sz="2400" spc="-20" dirty="0">
                <a:latin typeface="Calibri"/>
                <a:cs typeface="Calibri"/>
              </a:rPr>
              <a:t>-İLAÇLAMAYI </a:t>
            </a:r>
            <a:r>
              <a:rPr sz="2400" spc="-65" dirty="0">
                <a:latin typeface="Calibri"/>
                <a:cs typeface="Calibri"/>
              </a:rPr>
              <a:t>YAPANA </a:t>
            </a:r>
            <a:r>
              <a:rPr sz="2400" dirty="0">
                <a:latin typeface="Calibri"/>
                <a:cs typeface="Calibri"/>
              </a:rPr>
              <a:t>AİT</a:t>
            </a:r>
            <a:r>
              <a:rPr sz="2400" spc="15" dirty="0">
                <a:latin typeface="Calibri"/>
                <a:cs typeface="Calibri"/>
              </a:rPr>
              <a:t> </a:t>
            </a:r>
            <a:r>
              <a:rPr sz="2400" spc="-15" dirty="0">
                <a:latin typeface="Calibri"/>
                <a:cs typeface="Calibri"/>
              </a:rPr>
              <a:t>BİLGİLER</a:t>
            </a:r>
            <a:endParaRPr sz="2400" dirty="0">
              <a:latin typeface="Calibri"/>
              <a:cs typeface="Calibri"/>
            </a:endParaRPr>
          </a:p>
          <a:p>
            <a:pPr marL="12700"/>
            <a:r>
              <a:rPr sz="2400" spc="-5" dirty="0">
                <a:latin typeface="Calibri"/>
                <a:cs typeface="Calibri"/>
              </a:rPr>
              <a:t>İlaçlamayı </a:t>
            </a:r>
            <a:r>
              <a:rPr sz="2400" spc="-10" dirty="0">
                <a:latin typeface="Calibri"/>
                <a:cs typeface="Calibri"/>
              </a:rPr>
              <a:t>yapan </a:t>
            </a:r>
            <a:r>
              <a:rPr sz="2400" spc="-5" dirty="0">
                <a:latin typeface="Calibri"/>
                <a:cs typeface="Calibri"/>
              </a:rPr>
              <a:t>firma</a:t>
            </a:r>
            <a:r>
              <a:rPr sz="2400" spc="-40" dirty="0">
                <a:latin typeface="Calibri"/>
                <a:cs typeface="Calibri"/>
              </a:rPr>
              <a:t> </a:t>
            </a:r>
            <a:r>
              <a:rPr sz="2400" dirty="0">
                <a:latin typeface="Calibri"/>
                <a:cs typeface="Calibri"/>
              </a:rPr>
              <a:t>adı</a:t>
            </a:r>
          </a:p>
          <a:p>
            <a:pPr marL="12700"/>
            <a:r>
              <a:rPr sz="2400" dirty="0">
                <a:latin typeface="Calibri"/>
                <a:cs typeface="Calibri"/>
              </a:rPr>
              <a:t>-Açık</a:t>
            </a:r>
            <a:r>
              <a:rPr sz="2400" spc="-20" dirty="0">
                <a:latin typeface="Calibri"/>
                <a:cs typeface="Calibri"/>
              </a:rPr>
              <a:t> </a:t>
            </a:r>
            <a:r>
              <a:rPr sz="2400" spc="-5" dirty="0">
                <a:latin typeface="Calibri"/>
                <a:cs typeface="Calibri"/>
              </a:rPr>
              <a:t>adresi</a:t>
            </a:r>
            <a:endParaRPr sz="2400" dirty="0">
              <a:latin typeface="Calibri"/>
              <a:cs typeface="Calibri"/>
            </a:endParaRPr>
          </a:p>
          <a:p>
            <a:pPr marL="12700"/>
            <a:r>
              <a:rPr sz="2400" spc="-5" dirty="0">
                <a:latin typeface="Calibri"/>
                <a:cs typeface="Calibri"/>
              </a:rPr>
              <a:t>-Mesûl </a:t>
            </a:r>
            <a:r>
              <a:rPr sz="2400" dirty="0">
                <a:latin typeface="Calibri"/>
                <a:cs typeface="Calibri"/>
              </a:rPr>
              <a:t>müdür</a:t>
            </a:r>
          </a:p>
          <a:p>
            <a:pPr marL="12700"/>
            <a:r>
              <a:rPr sz="2400" spc="-30" dirty="0">
                <a:latin typeface="Calibri"/>
                <a:cs typeface="Calibri"/>
              </a:rPr>
              <a:t>-Telefon/faks</a:t>
            </a:r>
            <a:r>
              <a:rPr sz="2400" spc="15" dirty="0">
                <a:latin typeface="Calibri"/>
                <a:cs typeface="Calibri"/>
              </a:rPr>
              <a:t> </a:t>
            </a:r>
            <a:r>
              <a:rPr sz="2400" spc="-10" dirty="0">
                <a:latin typeface="Calibri"/>
                <a:cs typeface="Calibri"/>
              </a:rPr>
              <a:t>numaras</a:t>
            </a:r>
            <a:endParaRPr sz="2400" dirty="0">
              <a:latin typeface="Calibri"/>
              <a:cs typeface="Calibri"/>
            </a:endParaRPr>
          </a:p>
          <a:p>
            <a:pPr marL="12700">
              <a:spcBef>
                <a:spcPts val="5"/>
              </a:spcBef>
            </a:pPr>
            <a:r>
              <a:rPr sz="2400" dirty="0">
                <a:latin typeface="Calibri"/>
                <a:cs typeface="Calibri"/>
              </a:rPr>
              <a:t>-Müdürlük izin </a:t>
            </a:r>
            <a:r>
              <a:rPr sz="2400" spc="-5" dirty="0">
                <a:latin typeface="Calibri"/>
                <a:cs typeface="Calibri"/>
              </a:rPr>
              <a:t>tarih </a:t>
            </a:r>
            <a:r>
              <a:rPr sz="2400" spc="-15" dirty="0">
                <a:latin typeface="Calibri"/>
                <a:cs typeface="Calibri"/>
              </a:rPr>
              <a:t>ve</a:t>
            </a:r>
            <a:r>
              <a:rPr sz="2400" spc="-50" dirty="0">
                <a:latin typeface="Calibri"/>
                <a:cs typeface="Calibri"/>
              </a:rPr>
              <a:t> </a:t>
            </a:r>
            <a:r>
              <a:rPr sz="2400" spc="-10" dirty="0">
                <a:latin typeface="Calibri"/>
                <a:cs typeface="Calibri"/>
              </a:rPr>
              <a:t>sayısı</a:t>
            </a:r>
            <a:endParaRPr sz="2400" dirty="0">
              <a:latin typeface="Calibri"/>
              <a:cs typeface="Calibri"/>
            </a:endParaRPr>
          </a:p>
          <a:p>
            <a:pPr marL="12700"/>
            <a:r>
              <a:rPr sz="2400" spc="-5" dirty="0">
                <a:latin typeface="Calibri"/>
                <a:cs typeface="Calibri"/>
              </a:rPr>
              <a:t>-İlaçlama </a:t>
            </a:r>
            <a:r>
              <a:rPr sz="2400" spc="-10" dirty="0">
                <a:latin typeface="Calibri"/>
                <a:cs typeface="Calibri"/>
              </a:rPr>
              <a:t>yapan </a:t>
            </a:r>
            <a:r>
              <a:rPr sz="2400" dirty="0">
                <a:latin typeface="Calibri"/>
                <a:cs typeface="Calibri"/>
              </a:rPr>
              <a:t>ekip</a:t>
            </a:r>
            <a:r>
              <a:rPr sz="2400" spc="-20" dirty="0">
                <a:latin typeface="Calibri"/>
                <a:cs typeface="Calibri"/>
              </a:rPr>
              <a:t> </a:t>
            </a:r>
            <a:r>
              <a:rPr sz="2400" spc="-5" dirty="0">
                <a:latin typeface="Calibri"/>
                <a:cs typeface="Calibri"/>
              </a:rPr>
              <a:t>sorumlusu</a:t>
            </a:r>
            <a:endParaRPr sz="2400" dirty="0">
              <a:latin typeface="Calibri"/>
              <a:cs typeface="Calibri"/>
            </a:endParaRPr>
          </a:p>
          <a:p>
            <a:pPr marL="81280"/>
            <a:r>
              <a:rPr sz="2400" b="1" spc="-5" dirty="0">
                <a:latin typeface="Calibri"/>
                <a:cs typeface="Calibri"/>
              </a:rPr>
              <a:t>KULLANILAN </a:t>
            </a:r>
            <a:r>
              <a:rPr sz="2400" b="1" spc="-10" dirty="0">
                <a:latin typeface="Calibri"/>
                <a:cs typeface="Calibri"/>
              </a:rPr>
              <a:t>İLACA </a:t>
            </a:r>
            <a:r>
              <a:rPr sz="2400" b="1" spc="-5" dirty="0">
                <a:latin typeface="Calibri"/>
                <a:cs typeface="Calibri"/>
              </a:rPr>
              <a:t>AİT</a:t>
            </a:r>
            <a:r>
              <a:rPr sz="2400" b="1" spc="-70" dirty="0">
                <a:latin typeface="Calibri"/>
                <a:cs typeface="Calibri"/>
              </a:rPr>
              <a:t> </a:t>
            </a:r>
            <a:r>
              <a:rPr sz="2400" b="1" spc="-10" dirty="0">
                <a:latin typeface="Calibri"/>
                <a:cs typeface="Calibri"/>
              </a:rPr>
              <a:t>BİLGİLER:</a:t>
            </a:r>
            <a:endParaRPr sz="2400" dirty="0">
              <a:latin typeface="Calibri"/>
              <a:cs typeface="Calibri"/>
            </a:endParaRPr>
          </a:p>
          <a:p>
            <a:pPr marL="81280"/>
            <a:r>
              <a:rPr sz="2400" spc="-10" dirty="0">
                <a:latin typeface="Calibri"/>
                <a:cs typeface="Calibri"/>
              </a:rPr>
              <a:t>-Kullanılan </a:t>
            </a:r>
            <a:r>
              <a:rPr sz="2400" dirty="0">
                <a:latin typeface="Calibri"/>
                <a:cs typeface="Calibri"/>
              </a:rPr>
              <a:t>ilacın </a:t>
            </a:r>
            <a:r>
              <a:rPr sz="2400" spc="-5" dirty="0">
                <a:latin typeface="Calibri"/>
                <a:cs typeface="Calibri"/>
              </a:rPr>
              <a:t>ticari</a:t>
            </a:r>
            <a:r>
              <a:rPr sz="2400" spc="-30" dirty="0">
                <a:latin typeface="Calibri"/>
                <a:cs typeface="Calibri"/>
              </a:rPr>
              <a:t> </a:t>
            </a:r>
            <a:r>
              <a:rPr sz="2400" dirty="0">
                <a:latin typeface="Calibri"/>
                <a:cs typeface="Calibri"/>
              </a:rPr>
              <a:t>adı</a:t>
            </a:r>
          </a:p>
          <a:p>
            <a:pPr marL="12700"/>
            <a:r>
              <a:rPr sz="2400" dirty="0">
                <a:latin typeface="Calibri"/>
                <a:cs typeface="Calibri"/>
              </a:rPr>
              <a:t>-İlacın </a:t>
            </a:r>
            <a:r>
              <a:rPr sz="2400" spc="-5" dirty="0">
                <a:latin typeface="Calibri"/>
                <a:cs typeface="Calibri"/>
              </a:rPr>
              <a:t>temin </a:t>
            </a:r>
            <a:r>
              <a:rPr sz="2400" dirty="0">
                <a:latin typeface="Calibri"/>
                <a:cs typeface="Calibri"/>
              </a:rPr>
              <a:t>edildiği</a:t>
            </a:r>
            <a:r>
              <a:rPr sz="2400" spc="-65" dirty="0">
                <a:latin typeface="Calibri"/>
                <a:cs typeface="Calibri"/>
              </a:rPr>
              <a:t> </a:t>
            </a:r>
            <a:r>
              <a:rPr sz="2400" spc="-10" dirty="0">
                <a:latin typeface="Calibri"/>
                <a:cs typeface="Calibri"/>
              </a:rPr>
              <a:t>yer</a:t>
            </a:r>
            <a:endParaRPr sz="2400" dirty="0">
              <a:latin typeface="Calibri"/>
              <a:cs typeface="Calibri"/>
            </a:endParaRPr>
          </a:p>
          <a:p>
            <a:pPr marL="12700"/>
            <a:r>
              <a:rPr sz="2400" spc="-5" dirty="0">
                <a:latin typeface="Calibri"/>
                <a:cs typeface="Calibri"/>
              </a:rPr>
              <a:t>-İlacın uygulama</a:t>
            </a:r>
            <a:r>
              <a:rPr sz="2400" spc="-30" dirty="0">
                <a:latin typeface="Calibri"/>
                <a:cs typeface="Calibri"/>
              </a:rPr>
              <a:t> </a:t>
            </a:r>
            <a:r>
              <a:rPr sz="2400" spc="-5" dirty="0">
                <a:latin typeface="Calibri"/>
                <a:cs typeface="Calibri"/>
              </a:rPr>
              <a:t>şekli</a:t>
            </a:r>
            <a:endParaRPr sz="2400" dirty="0">
              <a:latin typeface="Calibri"/>
              <a:cs typeface="Calibri"/>
            </a:endParaRPr>
          </a:p>
          <a:p>
            <a:pPr marL="12700"/>
            <a:r>
              <a:rPr sz="2400" spc="-5" dirty="0">
                <a:latin typeface="Calibri"/>
                <a:cs typeface="Calibri"/>
              </a:rPr>
              <a:t>-İlacın aktif</a:t>
            </a:r>
            <a:r>
              <a:rPr sz="2400" spc="-20" dirty="0">
                <a:latin typeface="Calibri"/>
                <a:cs typeface="Calibri"/>
              </a:rPr>
              <a:t> </a:t>
            </a:r>
            <a:r>
              <a:rPr sz="2400" spc="-5" dirty="0">
                <a:latin typeface="Calibri"/>
                <a:cs typeface="Calibri"/>
              </a:rPr>
              <a:t>maddesi</a:t>
            </a:r>
            <a:endParaRPr sz="2400" dirty="0">
              <a:latin typeface="Calibri"/>
              <a:cs typeface="Calibri"/>
            </a:endParaRPr>
          </a:p>
          <a:p>
            <a:pPr marL="12700">
              <a:spcBef>
                <a:spcPts val="5"/>
              </a:spcBef>
            </a:pPr>
            <a:r>
              <a:rPr sz="2400" dirty="0">
                <a:latin typeface="Calibri"/>
                <a:cs typeface="Calibri"/>
              </a:rPr>
              <a:t>-İlacın</a:t>
            </a:r>
            <a:r>
              <a:rPr sz="2400" spc="-25" dirty="0">
                <a:latin typeface="Calibri"/>
                <a:cs typeface="Calibri"/>
              </a:rPr>
              <a:t> </a:t>
            </a:r>
            <a:r>
              <a:rPr sz="2400" spc="-5" dirty="0">
                <a:latin typeface="Calibri"/>
                <a:cs typeface="Calibri"/>
              </a:rPr>
              <a:t>antidotu</a:t>
            </a:r>
            <a:endParaRPr sz="2400" dirty="0">
              <a:latin typeface="Calibri"/>
              <a:cs typeface="Calibri"/>
            </a:endParaRPr>
          </a:p>
          <a:p>
            <a:pPr marL="12700"/>
            <a:r>
              <a:rPr sz="2400" spc="-5" dirty="0">
                <a:latin typeface="Calibri"/>
                <a:cs typeface="Calibri"/>
              </a:rPr>
              <a:t>-İlaç ambalajının miktarı</a:t>
            </a:r>
            <a:r>
              <a:rPr sz="2400" spc="-55" dirty="0">
                <a:latin typeface="Calibri"/>
                <a:cs typeface="Calibri"/>
              </a:rPr>
              <a:t> </a:t>
            </a:r>
            <a:r>
              <a:rPr sz="2400" dirty="0">
                <a:latin typeface="Calibri"/>
                <a:cs typeface="Calibri"/>
              </a:rPr>
              <a:t>(kg/litre)</a:t>
            </a:r>
          </a:p>
        </p:txBody>
      </p:sp>
      <p:sp>
        <p:nvSpPr>
          <p:cNvPr id="6" name="object 6"/>
          <p:cNvSpPr txBox="1"/>
          <p:nvPr/>
        </p:nvSpPr>
        <p:spPr>
          <a:xfrm>
            <a:off x="6875777" y="4284980"/>
            <a:ext cx="134620" cy="2220595"/>
          </a:xfrm>
          <a:prstGeom prst="rect">
            <a:avLst/>
          </a:prstGeom>
        </p:spPr>
        <p:txBody>
          <a:bodyPr vert="horz" wrap="square" lIns="0" tIns="12700" rIns="0" bIns="0" rtlCol="0">
            <a:spAutoFit/>
          </a:bodyPr>
          <a:lstStyle/>
          <a:p>
            <a:pPr marL="12700">
              <a:spcBef>
                <a:spcPts val="100"/>
              </a:spcBef>
            </a:pPr>
            <a:r>
              <a:rPr sz="2400" dirty="0">
                <a:latin typeface="Calibri"/>
                <a:cs typeface="Calibri"/>
              </a:rPr>
              <a:t>:</a:t>
            </a:r>
            <a:endParaRPr sz="2400">
              <a:latin typeface="Calibri"/>
              <a:cs typeface="Calibri"/>
            </a:endParaRPr>
          </a:p>
          <a:p>
            <a:pPr marL="40005"/>
            <a:r>
              <a:rPr sz="2400" dirty="0">
                <a:latin typeface="Calibri"/>
                <a:cs typeface="Calibri"/>
              </a:rPr>
              <a:t>:</a:t>
            </a:r>
            <a:endParaRPr sz="2400">
              <a:latin typeface="Calibri"/>
              <a:cs typeface="Calibri"/>
            </a:endParaRPr>
          </a:p>
          <a:p>
            <a:pPr marL="12700"/>
            <a:r>
              <a:rPr sz="2400" dirty="0">
                <a:latin typeface="Calibri"/>
                <a:cs typeface="Calibri"/>
              </a:rPr>
              <a:t>:</a:t>
            </a:r>
            <a:endParaRPr sz="2400">
              <a:latin typeface="Calibri"/>
              <a:cs typeface="Calibri"/>
            </a:endParaRPr>
          </a:p>
          <a:p>
            <a:pPr marL="12700"/>
            <a:r>
              <a:rPr sz="2400" dirty="0">
                <a:latin typeface="Calibri"/>
                <a:cs typeface="Calibri"/>
              </a:rPr>
              <a:t>:</a:t>
            </a:r>
            <a:endParaRPr sz="2400">
              <a:latin typeface="Calibri"/>
              <a:cs typeface="Calibri"/>
            </a:endParaRPr>
          </a:p>
          <a:p>
            <a:pPr marL="12700">
              <a:spcBef>
                <a:spcPts val="5"/>
              </a:spcBef>
            </a:pPr>
            <a:r>
              <a:rPr sz="2400" dirty="0">
                <a:latin typeface="Calibri"/>
                <a:cs typeface="Calibri"/>
              </a:rPr>
              <a:t>:</a:t>
            </a:r>
            <a:endParaRPr sz="2400">
              <a:latin typeface="Calibri"/>
              <a:cs typeface="Calibri"/>
            </a:endParaRPr>
          </a:p>
          <a:p>
            <a:pPr marL="38735"/>
            <a:r>
              <a:rPr sz="2400" dirty="0">
                <a:latin typeface="Calibri"/>
                <a:cs typeface="Calibri"/>
              </a:rPr>
              <a:t>:</a:t>
            </a:r>
            <a:endParaRPr sz="2400">
              <a:latin typeface="Calibri"/>
              <a:cs typeface="Calibri"/>
            </a:endParaRPr>
          </a:p>
        </p:txBody>
      </p:sp>
    </p:spTree>
    <p:extLst>
      <p:ext uri="{BB962C8B-B14F-4D97-AF65-F5344CB8AC3E}">
        <p14:creationId xmlns:p14="http://schemas.microsoft.com/office/powerpoint/2010/main" val="3685467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62759" y="129921"/>
            <a:ext cx="5631180" cy="1489710"/>
          </a:xfrm>
          <a:prstGeom prst="rect">
            <a:avLst/>
          </a:prstGeom>
        </p:spPr>
        <p:txBody>
          <a:bodyPr vert="horz" wrap="square" lIns="0" tIns="12700" rIns="0" bIns="0" rtlCol="0">
            <a:spAutoFit/>
          </a:bodyPr>
          <a:lstStyle/>
          <a:p>
            <a:pPr marL="12700">
              <a:spcBef>
                <a:spcPts val="100"/>
              </a:spcBef>
            </a:pPr>
            <a:r>
              <a:rPr sz="2400" b="1" spc="-5" dirty="0">
                <a:solidFill>
                  <a:srgbClr val="003333"/>
                </a:solidFill>
                <a:latin typeface="Calibri"/>
                <a:cs typeface="Calibri"/>
              </a:rPr>
              <a:t>İLAÇLAMA </a:t>
            </a:r>
            <a:r>
              <a:rPr sz="2400" b="1" spc="-30" dirty="0">
                <a:solidFill>
                  <a:srgbClr val="003333"/>
                </a:solidFill>
                <a:latin typeface="Calibri"/>
                <a:cs typeface="Calibri"/>
              </a:rPr>
              <a:t>YAPILAN </a:t>
            </a:r>
            <a:r>
              <a:rPr sz="2400" b="1" dirty="0">
                <a:solidFill>
                  <a:srgbClr val="003333"/>
                </a:solidFill>
                <a:latin typeface="Calibri"/>
                <a:cs typeface="Calibri"/>
              </a:rPr>
              <a:t>YER </a:t>
            </a:r>
            <a:r>
              <a:rPr sz="2400" b="1" spc="-10" dirty="0">
                <a:solidFill>
                  <a:srgbClr val="003333"/>
                </a:solidFill>
                <a:latin typeface="Calibri"/>
                <a:cs typeface="Calibri"/>
              </a:rPr>
              <a:t>HAKKINDA</a:t>
            </a:r>
            <a:r>
              <a:rPr sz="2400" b="1" spc="-55" dirty="0">
                <a:solidFill>
                  <a:srgbClr val="003333"/>
                </a:solidFill>
                <a:latin typeface="Calibri"/>
                <a:cs typeface="Calibri"/>
              </a:rPr>
              <a:t> </a:t>
            </a:r>
            <a:r>
              <a:rPr sz="2400" b="1" spc="-10" dirty="0">
                <a:solidFill>
                  <a:srgbClr val="003333"/>
                </a:solidFill>
                <a:latin typeface="Calibri"/>
                <a:cs typeface="Calibri"/>
              </a:rPr>
              <a:t>BİLGİLER</a:t>
            </a:r>
            <a:endParaRPr sz="2400">
              <a:latin typeface="Calibri"/>
              <a:cs typeface="Calibri"/>
            </a:endParaRPr>
          </a:p>
          <a:p>
            <a:pPr>
              <a:spcBef>
                <a:spcPts val="15"/>
              </a:spcBef>
            </a:pPr>
            <a:endParaRPr sz="2350">
              <a:latin typeface="Calibri"/>
              <a:cs typeface="Calibri"/>
            </a:endParaRPr>
          </a:p>
          <a:p>
            <a:pPr marL="457200">
              <a:tabLst>
                <a:tab pos="4892675" algn="l"/>
              </a:tabLst>
            </a:pPr>
            <a:r>
              <a:rPr sz="2400" spc="-5" dirty="0">
                <a:latin typeface="Calibri"/>
                <a:cs typeface="Calibri"/>
              </a:rPr>
              <a:t>-İlaçlama yapılan yerin</a:t>
            </a:r>
            <a:r>
              <a:rPr sz="2400" spc="-10" dirty="0">
                <a:latin typeface="Calibri"/>
                <a:cs typeface="Calibri"/>
              </a:rPr>
              <a:t> </a:t>
            </a:r>
            <a:r>
              <a:rPr sz="2400" dirty="0">
                <a:latin typeface="Calibri"/>
                <a:cs typeface="Calibri"/>
              </a:rPr>
              <a:t>açık</a:t>
            </a:r>
            <a:r>
              <a:rPr sz="2400" spc="-15" dirty="0">
                <a:latin typeface="Calibri"/>
                <a:cs typeface="Calibri"/>
              </a:rPr>
              <a:t> </a:t>
            </a:r>
            <a:r>
              <a:rPr sz="2400" spc="-10" dirty="0">
                <a:latin typeface="Calibri"/>
                <a:cs typeface="Calibri"/>
              </a:rPr>
              <a:t>adresi	</a:t>
            </a:r>
            <a:r>
              <a:rPr sz="2400" dirty="0">
                <a:latin typeface="Calibri"/>
                <a:cs typeface="Calibri"/>
              </a:rPr>
              <a:t>:</a:t>
            </a:r>
            <a:endParaRPr sz="2400">
              <a:latin typeface="Calibri"/>
              <a:cs typeface="Calibri"/>
            </a:endParaRPr>
          </a:p>
          <a:p>
            <a:pPr marL="320040">
              <a:tabLst>
                <a:tab pos="4892675" algn="l"/>
              </a:tabLst>
            </a:pPr>
            <a:r>
              <a:rPr sz="2400" spc="-5" dirty="0">
                <a:latin typeface="Calibri"/>
                <a:cs typeface="Calibri"/>
              </a:rPr>
              <a:t>-İlaçlama yapılan </a:t>
            </a:r>
            <a:r>
              <a:rPr sz="2400" spc="-10" dirty="0">
                <a:latin typeface="Calibri"/>
                <a:cs typeface="Calibri"/>
              </a:rPr>
              <a:t>haşere</a:t>
            </a:r>
            <a:r>
              <a:rPr sz="2400" spc="15" dirty="0">
                <a:latin typeface="Calibri"/>
                <a:cs typeface="Calibri"/>
              </a:rPr>
              <a:t> </a:t>
            </a:r>
            <a:r>
              <a:rPr sz="2400" spc="-10" dirty="0">
                <a:latin typeface="Calibri"/>
                <a:cs typeface="Calibri"/>
              </a:rPr>
              <a:t>türü/adı	</a:t>
            </a:r>
            <a:r>
              <a:rPr sz="2400" dirty="0">
                <a:latin typeface="Calibri"/>
                <a:cs typeface="Calibri"/>
              </a:rPr>
              <a:t>:</a:t>
            </a:r>
            <a:endParaRPr sz="2400">
              <a:latin typeface="Calibri"/>
              <a:cs typeface="Calibri"/>
            </a:endParaRPr>
          </a:p>
        </p:txBody>
      </p:sp>
      <p:sp>
        <p:nvSpPr>
          <p:cNvPr id="4" name="object 4"/>
          <p:cNvSpPr txBox="1"/>
          <p:nvPr/>
        </p:nvSpPr>
        <p:spPr>
          <a:xfrm>
            <a:off x="5728842" y="1593851"/>
            <a:ext cx="107950" cy="757555"/>
          </a:xfrm>
          <a:prstGeom prst="rect">
            <a:avLst/>
          </a:prstGeom>
        </p:spPr>
        <p:txBody>
          <a:bodyPr vert="horz" wrap="square" lIns="0" tIns="12700" rIns="0" bIns="0" rtlCol="0">
            <a:spAutoFit/>
          </a:bodyPr>
          <a:lstStyle/>
          <a:p>
            <a:pPr marL="12700">
              <a:spcBef>
                <a:spcPts val="100"/>
              </a:spcBef>
            </a:pPr>
            <a:r>
              <a:rPr sz="2400" dirty="0">
                <a:latin typeface="Calibri"/>
                <a:cs typeface="Calibri"/>
              </a:rPr>
              <a:t>:</a:t>
            </a:r>
            <a:endParaRPr sz="2400">
              <a:latin typeface="Calibri"/>
              <a:cs typeface="Calibri"/>
            </a:endParaRPr>
          </a:p>
          <a:p>
            <a:pPr marL="12700"/>
            <a:r>
              <a:rPr sz="2400" dirty="0">
                <a:latin typeface="Calibri"/>
                <a:cs typeface="Calibri"/>
              </a:rPr>
              <a:t>:</a:t>
            </a:r>
            <a:endParaRPr sz="2400">
              <a:latin typeface="Calibri"/>
              <a:cs typeface="Calibri"/>
            </a:endParaRPr>
          </a:p>
        </p:txBody>
      </p:sp>
      <p:sp>
        <p:nvSpPr>
          <p:cNvPr id="5" name="object 5"/>
          <p:cNvSpPr txBox="1"/>
          <p:nvPr/>
        </p:nvSpPr>
        <p:spPr>
          <a:xfrm>
            <a:off x="6643242" y="2325751"/>
            <a:ext cx="107314" cy="756920"/>
          </a:xfrm>
          <a:prstGeom prst="rect">
            <a:avLst/>
          </a:prstGeom>
        </p:spPr>
        <p:txBody>
          <a:bodyPr vert="horz" wrap="square" lIns="0" tIns="12700" rIns="0" bIns="0" rtlCol="0">
            <a:spAutoFit/>
          </a:bodyPr>
          <a:lstStyle/>
          <a:p>
            <a:pPr marL="12700">
              <a:spcBef>
                <a:spcPts val="100"/>
              </a:spcBef>
            </a:pPr>
            <a:r>
              <a:rPr sz="2400" dirty="0">
                <a:latin typeface="Calibri"/>
                <a:cs typeface="Calibri"/>
              </a:rPr>
              <a:t>:</a:t>
            </a:r>
            <a:endParaRPr sz="2400">
              <a:latin typeface="Calibri"/>
              <a:cs typeface="Calibri"/>
            </a:endParaRPr>
          </a:p>
          <a:p>
            <a:pPr marL="12700"/>
            <a:r>
              <a:rPr sz="2400" dirty="0">
                <a:latin typeface="Calibri"/>
                <a:cs typeface="Calibri"/>
              </a:rPr>
              <a:t>:</a:t>
            </a:r>
            <a:endParaRPr sz="2400">
              <a:latin typeface="Calibri"/>
              <a:cs typeface="Calibri"/>
            </a:endParaRPr>
          </a:p>
        </p:txBody>
      </p:sp>
      <p:sp>
        <p:nvSpPr>
          <p:cNvPr id="6" name="object 6"/>
          <p:cNvSpPr txBox="1"/>
          <p:nvPr/>
        </p:nvSpPr>
        <p:spPr>
          <a:xfrm>
            <a:off x="2070304" y="1593850"/>
            <a:ext cx="3766185" cy="1855470"/>
          </a:xfrm>
          <a:prstGeom prst="rect">
            <a:avLst/>
          </a:prstGeom>
        </p:spPr>
        <p:txBody>
          <a:bodyPr vert="horz" wrap="square" lIns="0" tIns="12700" rIns="0" bIns="0" rtlCol="0">
            <a:spAutoFit/>
          </a:bodyPr>
          <a:lstStyle/>
          <a:p>
            <a:pPr marL="12700">
              <a:spcBef>
                <a:spcPts val="100"/>
              </a:spcBef>
            </a:pPr>
            <a:r>
              <a:rPr sz="2400" spc="-5" dirty="0">
                <a:latin typeface="Calibri"/>
                <a:cs typeface="Calibri"/>
              </a:rPr>
              <a:t>-Uygulama tarihi </a:t>
            </a:r>
            <a:r>
              <a:rPr sz="2400" spc="-15" dirty="0">
                <a:latin typeface="Calibri"/>
                <a:cs typeface="Calibri"/>
              </a:rPr>
              <a:t>ve</a:t>
            </a:r>
            <a:r>
              <a:rPr sz="2400" spc="-30" dirty="0">
                <a:latin typeface="Calibri"/>
                <a:cs typeface="Calibri"/>
              </a:rPr>
              <a:t> </a:t>
            </a:r>
            <a:r>
              <a:rPr sz="2400" spc="-10" dirty="0">
                <a:latin typeface="Calibri"/>
                <a:cs typeface="Calibri"/>
              </a:rPr>
              <a:t>saati</a:t>
            </a:r>
            <a:endParaRPr sz="2400">
              <a:latin typeface="Calibri"/>
              <a:cs typeface="Calibri"/>
            </a:endParaRPr>
          </a:p>
          <a:p>
            <a:pPr marL="12700"/>
            <a:r>
              <a:rPr sz="2400" spc="-10" dirty="0">
                <a:latin typeface="Calibri"/>
                <a:cs typeface="Calibri"/>
              </a:rPr>
              <a:t>-Mesken/işyeri</a:t>
            </a:r>
            <a:r>
              <a:rPr sz="2400" spc="-15" dirty="0">
                <a:latin typeface="Calibri"/>
                <a:cs typeface="Calibri"/>
              </a:rPr>
              <a:t> </a:t>
            </a:r>
            <a:r>
              <a:rPr sz="2400" dirty="0">
                <a:latin typeface="Calibri"/>
                <a:cs typeface="Calibri"/>
              </a:rPr>
              <a:t>vb.</a:t>
            </a:r>
            <a:endParaRPr sz="2400">
              <a:latin typeface="Calibri"/>
              <a:cs typeface="Calibri"/>
            </a:endParaRPr>
          </a:p>
          <a:p>
            <a:pPr marL="12700"/>
            <a:r>
              <a:rPr sz="2400" spc="-15" dirty="0">
                <a:latin typeface="Calibri"/>
                <a:cs typeface="Calibri"/>
              </a:rPr>
              <a:t>-İşyeri </a:t>
            </a:r>
            <a:r>
              <a:rPr sz="2400" dirty="0">
                <a:latin typeface="Calibri"/>
                <a:cs typeface="Calibri"/>
              </a:rPr>
              <a:t>ise </a:t>
            </a:r>
            <a:r>
              <a:rPr sz="2400" spc="-5" dirty="0">
                <a:latin typeface="Calibri"/>
                <a:cs typeface="Calibri"/>
              </a:rPr>
              <a:t>çalışan</a:t>
            </a:r>
            <a:r>
              <a:rPr sz="2400" spc="-25" dirty="0">
                <a:latin typeface="Calibri"/>
                <a:cs typeface="Calibri"/>
              </a:rPr>
              <a:t> </a:t>
            </a:r>
            <a:r>
              <a:rPr sz="2400" spc="-10" dirty="0">
                <a:latin typeface="Calibri"/>
                <a:cs typeface="Calibri"/>
              </a:rPr>
              <a:t>sayısı</a:t>
            </a:r>
            <a:endParaRPr sz="2400">
              <a:latin typeface="Calibri"/>
              <a:cs typeface="Calibri"/>
            </a:endParaRPr>
          </a:p>
          <a:p>
            <a:pPr marL="12700"/>
            <a:r>
              <a:rPr sz="2400" spc="-15" dirty="0">
                <a:latin typeface="Calibri"/>
                <a:cs typeface="Calibri"/>
              </a:rPr>
              <a:t>-Mesken </a:t>
            </a:r>
            <a:r>
              <a:rPr sz="2400" dirty="0">
                <a:latin typeface="Calibri"/>
                <a:cs typeface="Calibri"/>
              </a:rPr>
              <a:t>ise </a:t>
            </a:r>
            <a:r>
              <a:rPr sz="2400" spc="-10" dirty="0">
                <a:latin typeface="Calibri"/>
                <a:cs typeface="Calibri"/>
              </a:rPr>
              <a:t>daire sayısı</a:t>
            </a:r>
            <a:endParaRPr sz="2400">
              <a:latin typeface="Calibri"/>
              <a:cs typeface="Calibri"/>
            </a:endParaRPr>
          </a:p>
          <a:p>
            <a:pPr marL="12700">
              <a:spcBef>
                <a:spcPts val="5"/>
              </a:spcBef>
              <a:tabLst>
                <a:tab pos="3670935" algn="l"/>
              </a:tabLst>
            </a:pPr>
            <a:r>
              <a:rPr sz="2400" spc="-5" dirty="0">
                <a:latin typeface="Calibri"/>
                <a:cs typeface="Calibri"/>
              </a:rPr>
              <a:t>-</a:t>
            </a:r>
            <a:r>
              <a:rPr sz="2400" dirty="0">
                <a:latin typeface="Calibri"/>
                <a:cs typeface="Calibri"/>
              </a:rPr>
              <a:t>İlaçlama</a:t>
            </a:r>
            <a:r>
              <a:rPr sz="2400" spc="-30" dirty="0">
                <a:latin typeface="Calibri"/>
                <a:cs typeface="Calibri"/>
              </a:rPr>
              <a:t> </a:t>
            </a:r>
            <a:r>
              <a:rPr sz="2400" spc="-35" dirty="0">
                <a:latin typeface="Calibri"/>
                <a:cs typeface="Calibri"/>
              </a:rPr>
              <a:t>y</a:t>
            </a:r>
            <a:r>
              <a:rPr sz="2400" dirty="0">
                <a:latin typeface="Calibri"/>
                <a:cs typeface="Calibri"/>
              </a:rPr>
              <a:t>apılan</a:t>
            </a:r>
            <a:r>
              <a:rPr sz="2400" spc="-20" dirty="0">
                <a:latin typeface="Calibri"/>
                <a:cs typeface="Calibri"/>
              </a:rPr>
              <a:t> y</a:t>
            </a:r>
            <a:r>
              <a:rPr sz="2400" dirty="0">
                <a:latin typeface="Calibri"/>
                <a:cs typeface="Calibri"/>
              </a:rPr>
              <a:t>erin</a:t>
            </a:r>
            <a:r>
              <a:rPr sz="2400" spc="-10" dirty="0">
                <a:latin typeface="Calibri"/>
                <a:cs typeface="Calibri"/>
              </a:rPr>
              <a:t> </a:t>
            </a:r>
            <a:r>
              <a:rPr sz="2400" dirty="0">
                <a:latin typeface="Calibri"/>
                <a:cs typeface="Calibri"/>
              </a:rPr>
              <a:t>alanı	:</a:t>
            </a:r>
            <a:endParaRPr sz="2400">
              <a:latin typeface="Calibri"/>
              <a:cs typeface="Calibri"/>
            </a:endParaRPr>
          </a:p>
        </p:txBody>
      </p:sp>
      <p:sp>
        <p:nvSpPr>
          <p:cNvPr id="7" name="object 7"/>
          <p:cNvSpPr txBox="1"/>
          <p:nvPr/>
        </p:nvSpPr>
        <p:spPr>
          <a:xfrm>
            <a:off x="3899407" y="4886705"/>
            <a:ext cx="1929130" cy="756920"/>
          </a:xfrm>
          <a:prstGeom prst="rect">
            <a:avLst/>
          </a:prstGeom>
        </p:spPr>
        <p:txBody>
          <a:bodyPr vert="horz" wrap="square" lIns="0" tIns="12700" rIns="0" bIns="0" rtlCol="0">
            <a:spAutoFit/>
          </a:bodyPr>
          <a:lstStyle/>
          <a:p>
            <a:pPr marL="491490" marR="5080" indent="-478790">
              <a:spcBef>
                <a:spcPts val="100"/>
              </a:spcBef>
            </a:pPr>
            <a:r>
              <a:rPr sz="2400" spc="-5" dirty="0">
                <a:latin typeface="Calibri"/>
                <a:cs typeface="Calibri"/>
              </a:rPr>
              <a:t>Ekip</a:t>
            </a:r>
            <a:r>
              <a:rPr sz="2400" spc="-100" dirty="0">
                <a:latin typeface="Calibri"/>
                <a:cs typeface="Calibri"/>
              </a:rPr>
              <a:t> </a:t>
            </a:r>
            <a:r>
              <a:rPr sz="2400" spc="-5" dirty="0">
                <a:latin typeface="Calibri"/>
                <a:cs typeface="Calibri"/>
              </a:rPr>
              <a:t>Sorumlusu  </a:t>
            </a:r>
            <a:r>
              <a:rPr sz="2400" spc="-10" dirty="0">
                <a:latin typeface="Calibri"/>
                <a:cs typeface="Calibri"/>
              </a:rPr>
              <a:t>İmza</a:t>
            </a:r>
            <a:endParaRPr sz="2400">
              <a:latin typeface="Calibri"/>
              <a:cs typeface="Calibri"/>
            </a:endParaRPr>
          </a:p>
        </p:txBody>
      </p:sp>
      <p:sp>
        <p:nvSpPr>
          <p:cNvPr id="8" name="object 8"/>
          <p:cNvSpPr txBox="1"/>
          <p:nvPr/>
        </p:nvSpPr>
        <p:spPr>
          <a:xfrm>
            <a:off x="6643242" y="4886705"/>
            <a:ext cx="3055620" cy="756920"/>
          </a:xfrm>
          <a:prstGeom prst="rect">
            <a:avLst/>
          </a:prstGeom>
        </p:spPr>
        <p:txBody>
          <a:bodyPr vert="horz" wrap="square" lIns="0" tIns="12700" rIns="0" bIns="0" rtlCol="0">
            <a:spAutoFit/>
          </a:bodyPr>
          <a:lstStyle/>
          <a:p>
            <a:pPr marL="12700" marR="5080">
              <a:spcBef>
                <a:spcPts val="100"/>
              </a:spcBef>
            </a:pPr>
            <a:r>
              <a:rPr sz="2400" dirty="0">
                <a:latin typeface="Calibri"/>
                <a:cs typeface="Calibri"/>
              </a:rPr>
              <a:t>İlaçlama </a:t>
            </a:r>
            <a:r>
              <a:rPr sz="2400" spc="-25" dirty="0">
                <a:latin typeface="Calibri"/>
                <a:cs typeface="Calibri"/>
              </a:rPr>
              <a:t>Yapılan </a:t>
            </a:r>
            <a:r>
              <a:rPr sz="2400" spc="-35" dirty="0">
                <a:latin typeface="Calibri"/>
                <a:cs typeface="Calibri"/>
              </a:rPr>
              <a:t>Yerin  </a:t>
            </a:r>
            <a:r>
              <a:rPr sz="2400" spc="-15" dirty="0">
                <a:latin typeface="Calibri"/>
                <a:cs typeface="Calibri"/>
              </a:rPr>
              <a:t>Sorumlusu/Yetkilisi-İmza</a:t>
            </a:r>
            <a:endParaRPr sz="2400">
              <a:latin typeface="Calibri"/>
              <a:cs typeface="Calibri"/>
            </a:endParaRPr>
          </a:p>
        </p:txBody>
      </p:sp>
    </p:spTree>
    <p:extLst>
      <p:ext uri="{BB962C8B-B14F-4D97-AF65-F5344CB8AC3E}">
        <p14:creationId xmlns:p14="http://schemas.microsoft.com/office/powerpoint/2010/main" val="417469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631767" y="1210133"/>
            <a:ext cx="10690168" cy="3005951"/>
          </a:xfrm>
          <a:prstGeom prst="rect">
            <a:avLst/>
          </a:prstGeom>
        </p:spPr>
        <p:txBody>
          <a:bodyPr vert="horz" wrap="square" lIns="0" tIns="12700" rIns="0" bIns="0" rtlCol="0">
            <a:spAutoFit/>
          </a:bodyPr>
          <a:lstStyle/>
          <a:p>
            <a:pPr marL="12700" marR="6350" indent="449580" algn="just">
              <a:spcBef>
                <a:spcPts val="100"/>
              </a:spcBef>
            </a:pPr>
            <a:r>
              <a:rPr sz="2400" b="1" spc="-10" dirty="0">
                <a:latin typeface="Arial" panose="020B0604020202020204" pitchFamily="34" charset="0"/>
                <a:cs typeface="Arial" panose="020B0604020202020204" pitchFamily="34" charset="0"/>
              </a:rPr>
              <a:t>Zararlı organizma: </a:t>
            </a:r>
            <a:r>
              <a:rPr sz="2400" spc="-10" dirty="0">
                <a:latin typeface="Arial" panose="020B0604020202020204" pitchFamily="34" charset="0"/>
                <a:cs typeface="Arial" panose="020B0604020202020204" pitchFamily="34" charset="0"/>
              </a:rPr>
              <a:t>İnsanlara, </a:t>
            </a:r>
            <a:r>
              <a:rPr sz="2400" spc="-5" dirty="0">
                <a:latin typeface="Arial" panose="020B0604020202020204" pitchFamily="34" charset="0"/>
                <a:cs typeface="Arial" panose="020B0604020202020204" pitchFamily="34" charset="0"/>
              </a:rPr>
              <a:t>insan </a:t>
            </a:r>
            <a:r>
              <a:rPr sz="2400" spc="-10" dirty="0">
                <a:latin typeface="Arial" panose="020B0604020202020204" pitchFamily="34" charset="0"/>
                <a:cs typeface="Arial" panose="020B0604020202020204" pitchFamily="34" charset="0"/>
              </a:rPr>
              <a:t>faaliyetlerine </a:t>
            </a:r>
            <a:r>
              <a:rPr sz="2400" spc="-25" dirty="0">
                <a:latin typeface="Arial" panose="020B0604020202020204" pitchFamily="34" charset="0"/>
                <a:cs typeface="Arial" panose="020B0604020202020204" pitchFamily="34" charset="0"/>
              </a:rPr>
              <a:t>veya  </a:t>
            </a:r>
            <a:r>
              <a:rPr sz="2400" dirty="0">
                <a:latin typeface="Arial" panose="020B0604020202020204" pitchFamily="34" charset="0"/>
                <a:cs typeface="Arial" panose="020B0604020202020204" pitchFamily="34" charset="0"/>
              </a:rPr>
              <a:t>insanların </a:t>
            </a:r>
            <a:r>
              <a:rPr sz="2400" spc="-10" dirty="0">
                <a:latin typeface="Arial" panose="020B0604020202020204" pitchFamily="34" charset="0"/>
                <a:cs typeface="Arial" panose="020B0604020202020204" pitchFamily="34" charset="0"/>
              </a:rPr>
              <a:t>kullandıkları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ürettikleri ürünlere; </a:t>
            </a:r>
            <a:r>
              <a:rPr sz="2400" spc="-15" dirty="0">
                <a:latin typeface="Arial" panose="020B0604020202020204" pitchFamily="34" charset="0"/>
                <a:cs typeface="Arial" panose="020B0604020202020204" pitchFamily="34" charset="0"/>
              </a:rPr>
              <a:t>hayvanlara </a:t>
            </a:r>
            <a:r>
              <a:rPr sz="2400" spc="-10" dirty="0">
                <a:latin typeface="Arial" panose="020B0604020202020204" pitchFamily="34" charset="0"/>
                <a:cs typeface="Arial" panose="020B0604020202020204" pitchFamily="34" charset="0"/>
              </a:rPr>
              <a:t>yada  </a:t>
            </a:r>
            <a:r>
              <a:rPr sz="2400" spc="-15" dirty="0">
                <a:latin typeface="Arial" panose="020B0604020202020204" pitchFamily="34" charset="0"/>
                <a:cs typeface="Arial" panose="020B0604020202020204" pitchFamily="34" charset="0"/>
              </a:rPr>
              <a:t>çevreye </a:t>
            </a:r>
            <a:r>
              <a:rPr sz="2400" spc="-10" dirty="0">
                <a:latin typeface="Arial" panose="020B0604020202020204" pitchFamily="34" charset="0"/>
                <a:cs typeface="Arial" panose="020B0604020202020204" pitchFamily="34" charset="0"/>
              </a:rPr>
              <a:t>yönelik </a:t>
            </a:r>
            <a:r>
              <a:rPr sz="2400" spc="-15" dirty="0">
                <a:latin typeface="Arial" panose="020B0604020202020204" pitchFamily="34" charset="0"/>
                <a:cs typeface="Arial" panose="020B0604020202020204" pitchFamily="34" charset="0"/>
              </a:rPr>
              <a:t>istenmeyen </a:t>
            </a:r>
            <a:r>
              <a:rPr sz="2400" spc="-20" dirty="0">
                <a:latin typeface="Arial" panose="020B0604020202020204" pitchFamily="34" charset="0"/>
                <a:cs typeface="Arial" panose="020B0604020202020204" pitchFamily="34" charset="0"/>
              </a:rPr>
              <a:t>veya </a:t>
            </a:r>
            <a:r>
              <a:rPr sz="2400" spc="-15" dirty="0">
                <a:latin typeface="Arial" panose="020B0604020202020204" pitchFamily="34" charset="0"/>
                <a:cs typeface="Arial" panose="020B0604020202020204" pitchFamily="34" charset="0"/>
              </a:rPr>
              <a:t>zararlı </a:t>
            </a:r>
            <a:r>
              <a:rPr sz="2400" spc="-5" dirty="0">
                <a:latin typeface="Arial" panose="020B0604020202020204" pitchFamily="34" charset="0"/>
                <a:cs typeface="Arial" panose="020B0604020202020204" pitchFamily="34" charset="0"/>
              </a:rPr>
              <a:t>etkileri olan her </a:t>
            </a:r>
            <a:r>
              <a:rPr sz="2400" dirty="0">
                <a:latin typeface="Arial" panose="020B0604020202020204" pitchFamily="34" charset="0"/>
                <a:cs typeface="Arial" panose="020B0604020202020204" pitchFamily="34" charset="0"/>
              </a:rPr>
              <a:t>türlü  </a:t>
            </a:r>
            <a:r>
              <a:rPr sz="2400" spc="-15" dirty="0" err="1">
                <a:latin typeface="Arial" panose="020B0604020202020204" pitchFamily="34" charset="0"/>
                <a:cs typeface="Arial" panose="020B0604020202020204" pitchFamily="34" charset="0"/>
              </a:rPr>
              <a:t>organizmayı</a:t>
            </a:r>
            <a:r>
              <a:rPr sz="2400" spc="-15" dirty="0">
                <a:latin typeface="Arial" panose="020B0604020202020204" pitchFamily="34" charset="0"/>
                <a:cs typeface="Arial" panose="020B0604020202020204" pitchFamily="34" charset="0"/>
              </a:rPr>
              <a:t>,</a:t>
            </a:r>
            <a:endParaRPr lang="tr-TR" sz="2400" spc="-15" dirty="0">
              <a:latin typeface="Arial" panose="020B0604020202020204" pitchFamily="34" charset="0"/>
              <a:cs typeface="Arial" panose="020B0604020202020204" pitchFamily="34" charset="0"/>
            </a:endParaRPr>
          </a:p>
          <a:p>
            <a:pPr marL="12700" marR="6350" indent="449580" algn="just">
              <a:spcBef>
                <a:spcPts val="100"/>
              </a:spcBef>
            </a:pPr>
            <a:endParaRPr sz="2400" dirty="0">
              <a:latin typeface="Arial" panose="020B0604020202020204" pitchFamily="34" charset="0"/>
              <a:cs typeface="Arial" panose="020B0604020202020204" pitchFamily="34" charset="0"/>
            </a:endParaRPr>
          </a:p>
          <a:p>
            <a:pPr marL="12700" marR="5080" indent="449580" algn="just">
              <a:spcBef>
                <a:spcPts val="209"/>
              </a:spcBef>
            </a:pPr>
            <a:r>
              <a:rPr sz="2400" b="1" spc="-5" dirty="0">
                <a:latin typeface="Arial" panose="020B0604020202020204" pitchFamily="34" charset="0"/>
                <a:cs typeface="Arial" panose="020B0604020202020204" pitchFamily="34" charset="0"/>
              </a:rPr>
              <a:t>Biyosidal ürün: </a:t>
            </a:r>
            <a:r>
              <a:rPr sz="2400" dirty="0">
                <a:latin typeface="Arial" panose="020B0604020202020204" pitchFamily="34" charset="0"/>
                <a:cs typeface="Arial" panose="020B0604020202020204" pitchFamily="34" charset="0"/>
              </a:rPr>
              <a:t>Bir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birden fazla </a:t>
            </a:r>
            <a:r>
              <a:rPr sz="2400" spc="-5" dirty="0">
                <a:latin typeface="Arial" panose="020B0604020202020204" pitchFamily="34" charset="0"/>
                <a:cs typeface="Arial" panose="020B0604020202020204" pitchFamily="34" charset="0"/>
              </a:rPr>
              <a:t>aktif </a:t>
            </a:r>
            <a:r>
              <a:rPr sz="2400" dirty="0">
                <a:latin typeface="Arial" panose="020B0604020202020204" pitchFamily="34" charset="0"/>
                <a:cs typeface="Arial" panose="020B0604020202020204" pitchFamily="34" charset="0"/>
              </a:rPr>
              <a:t>madde </a:t>
            </a:r>
            <a:r>
              <a:rPr sz="2400" spc="-5" dirty="0">
                <a:latin typeface="Arial" panose="020B0604020202020204" pitchFamily="34" charset="0"/>
                <a:cs typeface="Arial" panose="020B0604020202020204" pitchFamily="34" charset="0"/>
              </a:rPr>
              <a:t>içeren,  </a:t>
            </a:r>
            <a:r>
              <a:rPr sz="2400" spc="-10" dirty="0">
                <a:latin typeface="Arial" panose="020B0604020202020204" pitchFamily="34" charset="0"/>
                <a:cs typeface="Arial" panose="020B0604020202020204" pitchFamily="34" charset="0"/>
              </a:rPr>
              <a:t>kullanıma </a:t>
            </a:r>
            <a:r>
              <a:rPr sz="2400" spc="-5" dirty="0">
                <a:latin typeface="Arial" panose="020B0604020202020204" pitchFamily="34" charset="0"/>
                <a:cs typeface="Arial" panose="020B0604020202020204" pitchFamily="34" charset="0"/>
              </a:rPr>
              <a:t>hazır halde </a:t>
            </a:r>
            <a:r>
              <a:rPr sz="2400" spc="-10" dirty="0">
                <a:latin typeface="Arial" panose="020B0604020202020204" pitchFamily="34" charset="0"/>
                <a:cs typeface="Arial" panose="020B0604020202020204" pitchFamily="34" charset="0"/>
              </a:rPr>
              <a:t>satışa </a:t>
            </a:r>
            <a:r>
              <a:rPr sz="2400" spc="-5" dirty="0">
                <a:latin typeface="Arial" panose="020B0604020202020204" pitchFamily="34" charset="0"/>
                <a:cs typeface="Arial" panose="020B0604020202020204" pitchFamily="34" charset="0"/>
              </a:rPr>
              <a:t>sunulmuş, </a:t>
            </a:r>
            <a:r>
              <a:rPr sz="2400" spc="-15" dirty="0">
                <a:latin typeface="Arial" panose="020B0604020202020204" pitchFamily="34" charset="0"/>
                <a:cs typeface="Arial" panose="020B0604020202020204" pitchFamily="34" charset="0"/>
              </a:rPr>
              <a:t>kimyasal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biyolojik  </a:t>
            </a:r>
            <a:r>
              <a:rPr sz="2400" spc="-5" dirty="0">
                <a:latin typeface="Arial" panose="020B0604020202020204" pitchFamily="34" charset="0"/>
                <a:cs typeface="Arial" panose="020B0604020202020204" pitchFamily="34" charset="0"/>
              </a:rPr>
              <a:t>açıdan herhangi bir </a:t>
            </a:r>
            <a:r>
              <a:rPr sz="2400" spc="-10" dirty="0">
                <a:latin typeface="Arial" panose="020B0604020202020204" pitchFamily="34" charset="0"/>
                <a:cs typeface="Arial" panose="020B0604020202020204" pitchFamily="34" charset="0"/>
              </a:rPr>
              <a:t>hedef organizma üzerinde </a:t>
            </a:r>
            <a:r>
              <a:rPr sz="2400" spc="-25" dirty="0">
                <a:latin typeface="Arial" panose="020B0604020202020204" pitchFamily="34" charset="0"/>
                <a:cs typeface="Arial" panose="020B0604020202020204" pitchFamily="34" charset="0"/>
              </a:rPr>
              <a:t>kontrol </a:t>
            </a:r>
            <a:r>
              <a:rPr sz="2400" dirty="0">
                <a:latin typeface="Arial" panose="020B0604020202020204" pitchFamily="34" charset="0"/>
                <a:cs typeface="Arial" panose="020B0604020202020204" pitchFamily="34" charset="0"/>
              </a:rPr>
              <a:t>edici etki  </a:t>
            </a:r>
            <a:r>
              <a:rPr sz="2400" spc="-15" dirty="0">
                <a:latin typeface="Arial" panose="020B0604020202020204" pitchFamily="34" charset="0"/>
                <a:cs typeface="Arial" panose="020B0604020202020204" pitchFamily="34" charset="0"/>
              </a:rPr>
              <a:t>gösteren </a:t>
            </a:r>
            <a:r>
              <a:rPr sz="2400" spc="-25" dirty="0">
                <a:latin typeface="Arial" panose="020B0604020202020204" pitchFamily="34" charset="0"/>
                <a:cs typeface="Arial" panose="020B0604020202020204" pitchFamily="34" charset="0"/>
              </a:rPr>
              <a:t>veya </a:t>
            </a:r>
            <a:r>
              <a:rPr sz="2400" spc="-15" dirty="0">
                <a:latin typeface="Arial" panose="020B0604020202020204" pitchFamily="34" charset="0"/>
                <a:cs typeface="Arial" panose="020B0604020202020204" pitchFamily="34" charset="0"/>
              </a:rPr>
              <a:t>hareketini </a:t>
            </a:r>
            <a:r>
              <a:rPr sz="2400" spc="-10" dirty="0">
                <a:latin typeface="Arial" panose="020B0604020202020204" pitchFamily="34" charset="0"/>
                <a:cs typeface="Arial" panose="020B0604020202020204" pitchFamily="34" charset="0"/>
              </a:rPr>
              <a:t>kısıtlayan, </a:t>
            </a:r>
            <a:r>
              <a:rPr sz="2400" spc="-20" dirty="0">
                <a:latin typeface="Arial" panose="020B0604020202020204" pitchFamily="34" charset="0"/>
                <a:cs typeface="Arial" panose="020B0604020202020204" pitchFamily="34" charset="0"/>
              </a:rPr>
              <a:t>zararsız </a:t>
            </a:r>
            <a:r>
              <a:rPr sz="2400" spc="-5" dirty="0">
                <a:latin typeface="Arial" panose="020B0604020202020204" pitchFamily="34" charset="0"/>
                <a:cs typeface="Arial" panose="020B0604020202020204" pitchFamily="34" charset="0"/>
              </a:rPr>
              <a:t>kılan, </a:t>
            </a:r>
            <a:r>
              <a:rPr sz="2400" spc="-10" dirty="0">
                <a:latin typeface="Arial" panose="020B0604020202020204" pitchFamily="34" charset="0"/>
                <a:cs typeface="Arial" panose="020B0604020202020204" pitchFamily="34" charset="0"/>
              </a:rPr>
              <a:t>yok </a:t>
            </a:r>
            <a:r>
              <a:rPr sz="2400" dirty="0">
                <a:latin typeface="Arial" panose="020B0604020202020204" pitchFamily="34" charset="0"/>
                <a:cs typeface="Arial" panose="020B0604020202020204" pitchFamily="34" charset="0"/>
              </a:rPr>
              <a:t>eden </a:t>
            </a:r>
            <a:r>
              <a:rPr sz="2400" spc="-5" dirty="0">
                <a:latin typeface="Arial" panose="020B0604020202020204" pitchFamily="34" charset="0"/>
                <a:cs typeface="Arial" panose="020B0604020202020204" pitchFamily="34" charset="0"/>
              </a:rPr>
              <a:t>aktif  </a:t>
            </a:r>
            <a:r>
              <a:rPr sz="2400" dirty="0">
                <a:latin typeface="Arial" panose="020B0604020202020204" pitchFamily="34" charset="0"/>
                <a:cs typeface="Arial" panose="020B0604020202020204" pitchFamily="34" charset="0"/>
              </a:rPr>
              <a:t>madde </a:t>
            </a:r>
            <a:r>
              <a:rPr sz="2400" spc="-15" dirty="0">
                <a:latin typeface="Arial" panose="020B0604020202020204" pitchFamily="34" charset="0"/>
                <a:cs typeface="Arial" panose="020B0604020202020204" pitchFamily="34" charset="0"/>
              </a:rPr>
              <a:t>ve</a:t>
            </a:r>
            <a:r>
              <a:rPr sz="2400" dirty="0">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preparatları,</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8432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604566" y="1426083"/>
            <a:ext cx="7359650" cy="0"/>
          </a:xfrm>
          <a:custGeom>
            <a:avLst/>
            <a:gdLst/>
            <a:ahLst/>
            <a:cxnLst/>
            <a:rect l="l" t="t" r="r" b="b"/>
            <a:pathLst>
              <a:path w="7359650">
                <a:moveTo>
                  <a:pt x="0" y="0"/>
                </a:moveTo>
                <a:lnTo>
                  <a:pt x="7359345" y="0"/>
                </a:lnTo>
              </a:path>
            </a:pathLst>
          </a:custGeom>
          <a:ln w="18287">
            <a:solidFill>
              <a:srgbClr val="FF0000"/>
            </a:solidFill>
          </a:ln>
        </p:spPr>
        <p:txBody>
          <a:bodyPr wrap="square" lIns="0" tIns="0" rIns="0" bIns="0" rtlCol="0"/>
          <a:lstStyle/>
          <a:p>
            <a:endParaRPr/>
          </a:p>
        </p:txBody>
      </p:sp>
      <p:sp>
        <p:nvSpPr>
          <p:cNvPr id="3" name="object 3"/>
          <p:cNvSpPr/>
          <p:nvPr/>
        </p:nvSpPr>
        <p:spPr>
          <a:xfrm>
            <a:off x="2604566" y="2183510"/>
            <a:ext cx="7359650" cy="0"/>
          </a:xfrm>
          <a:custGeom>
            <a:avLst/>
            <a:gdLst/>
            <a:ahLst/>
            <a:cxnLst/>
            <a:rect l="l" t="t" r="r" b="b"/>
            <a:pathLst>
              <a:path w="7359650">
                <a:moveTo>
                  <a:pt x="0" y="0"/>
                </a:moveTo>
                <a:lnTo>
                  <a:pt x="7359345" y="0"/>
                </a:lnTo>
              </a:path>
            </a:pathLst>
          </a:custGeom>
          <a:ln w="18287">
            <a:solidFill>
              <a:srgbClr val="FF0000"/>
            </a:solidFill>
          </a:ln>
        </p:spPr>
        <p:txBody>
          <a:bodyPr wrap="square" lIns="0" tIns="0" rIns="0" bIns="0" rtlCol="0"/>
          <a:lstStyle/>
          <a:p>
            <a:endParaRPr/>
          </a:p>
        </p:txBody>
      </p:sp>
      <p:sp>
        <p:nvSpPr>
          <p:cNvPr id="4" name="object 4"/>
          <p:cNvSpPr/>
          <p:nvPr/>
        </p:nvSpPr>
        <p:spPr>
          <a:xfrm>
            <a:off x="2604566" y="2940939"/>
            <a:ext cx="7359650" cy="0"/>
          </a:xfrm>
          <a:custGeom>
            <a:avLst/>
            <a:gdLst/>
            <a:ahLst/>
            <a:cxnLst/>
            <a:rect l="l" t="t" r="r" b="b"/>
            <a:pathLst>
              <a:path w="7359650">
                <a:moveTo>
                  <a:pt x="0" y="0"/>
                </a:moveTo>
                <a:lnTo>
                  <a:pt x="7359345" y="0"/>
                </a:lnTo>
              </a:path>
            </a:pathLst>
          </a:custGeom>
          <a:ln w="18287">
            <a:solidFill>
              <a:srgbClr val="FF0000"/>
            </a:solidFill>
          </a:ln>
        </p:spPr>
        <p:txBody>
          <a:bodyPr wrap="square" lIns="0" tIns="0" rIns="0" bIns="0" rtlCol="0"/>
          <a:lstStyle/>
          <a:p>
            <a:endParaRPr/>
          </a:p>
        </p:txBody>
      </p:sp>
      <p:sp>
        <p:nvSpPr>
          <p:cNvPr id="5" name="object 5"/>
          <p:cNvSpPr/>
          <p:nvPr/>
        </p:nvSpPr>
        <p:spPr>
          <a:xfrm>
            <a:off x="2604566" y="3697604"/>
            <a:ext cx="7359650" cy="0"/>
          </a:xfrm>
          <a:custGeom>
            <a:avLst/>
            <a:gdLst/>
            <a:ahLst/>
            <a:cxnLst/>
            <a:rect l="l" t="t" r="r" b="b"/>
            <a:pathLst>
              <a:path w="7359650">
                <a:moveTo>
                  <a:pt x="0" y="0"/>
                </a:moveTo>
                <a:lnTo>
                  <a:pt x="7359345" y="0"/>
                </a:lnTo>
              </a:path>
            </a:pathLst>
          </a:custGeom>
          <a:ln w="19812">
            <a:solidFill>
              <a:srgbClr val="FF0000"/>
            </a:solidFill>
          </a:ln>
        </p:spPr>
        <p:txBody>
          <a:bodyPr wrap="square" lIns="0" tIns="0" rIns="0" bIns="0" rtlCol="0"/>
          <a:lstStyle/>
          <a:p>
            <a:endParaRPr/>
          </a:p>
        </p:txBody>
      </p:sp>
      <p:sp>
        <p:nvSpPr>
          <p:cNvPr id="6" name="object 6"/>
          <p:cNvSpPr txBox="1"/>
          <p:nvPr/>
        </p:nvSpPr>
        <p:spPr>
          <a:xfrm>
            <a:off x="448887" y="1066292"/>
            <a:ext cx="10922924" cy="4547399"/>
          </a:xfrm>
          <a:prstGeom prst="rect">
            <a:avLst/>
          </a:prstGeom>
        </p:spPr>
        <p:txBody>
          <a:bodyPr vert="horz" wrap="square" lIns="0" tIns="12700" rIns="0" bIns="0" rtlCol="0">
            <a:spAutoFit/>
          </a:bodyPr>
          <a:lstStyle/>
          <a:p>
            <a:pPr marL="462280">
              <a:spcBef>
                <a:spcPts val="100"/>
              </a:spcBef>
              <a:tabLst>
                <a:tab pos="1974214" algn="l"/>
                <a:tab pos="3115945" algn="l"/>
                <a:tab pos="5266690" algn="l"/>
                <a:tab pos="6731634" algn="l"/>
              </a:tabLst>
            </a:pPr>
            <a:r>
              <a:rPr sz="2400" b="1" spc="-5" dirty="0">
                <a:solidFill>
                  <a:srgbClr val="FF0000"/>
                </a:solidFill>
                <a:latin typeface="Calibri"/>
                <a:cs typeface="Calibri"/>
              </a:rPr>
              <a:t>İnsektisit:	</a:t>
            </a:r>
            <a:r>
              <a:rPr sz="2400" spc="-10" dirty="0">
                <a:solidFill>
                  <a:srgbClr val="FF0000"/>
                </a:solidFill>
                <a:latin typeface="Calibri"/>
                <a:cs typeface="Calibri"/>
              </a:rPr>
              <a:t>Haşere	</a:t>
            </a:r>
            <a:r>
              <a:rPr sz="2400" spc="-5" dirty="0">
                <a:solidFill>
                  <a:srgbClr val="FF0000"/>
                </a:solidFill>
                <a:latin typeface="Calibri"/>
                <a:cs typeface="Calibri"/>
              </a:rPr>
              <a:t>mücadelesinde	</a:t>
            </a:r>
            <a:r>
              <a:rPr sz="2400" spc="-10" dirty="0">
                <a:solidFill>
                  <a:srgbClr val="FF0000"/>
                </a:solidFill>
                <a:latin typeface="Calibri"/>
                <a:cs typeface="Calibri"/>
              </a:rPr>
              <a:t>kullanılan	biyosidal</a:t>
            </a:r>
            <a:endParaRPr sz="2400" dirty="0">
              <a:latin typeface="Calibri"/>
              <a:cs typeface="Calibri"/>
            </a:endParaRPr>
          </a:p>
          <a:p>
            <a:pPr marL="12700"/>
            <a:r>
              <a:rPr sz="2400" u="heavy" spc="-600" dirty="0">
                <a:solidFill>
                  <a:srgbClr val="FF0000"/>
                </a:solidFill>
                <a:uFill>
                  <a:solidFill>
                    <a:srgbClr val="FF0000"/>
                  </a:solidFill>
                </a:uFill>
                <a:latin typeface="Times New Roman"/>
                <a:cs typeface="Times New Roman"/>
              </a:rPr>
              <a:t> </a:t>
            </a:r>
            <a:r>
              <a:rPr sz="2400" u="heavy" spc="-5" dirty="0">
                <a:solidFill>
                  <a:srgbClr val="FF0000"/>
                </a:solidFill>
                <a:uFill>
                  <a:solidFill>
                    <a:srgbClr val="FF0000"/>
                  </a:solidFill>
                </a:uFill>
                <a:latin typeface="Calibri"/>
                <a:cs typeface="Calibri"/>
              </a:rPr>
              <a:t>ürünü,</a:t>
            </a:r>
            <a:endParaRPr sz="2400" dirty="0">
              <a:latin typeface="Calibri"/>
              <a:cs typeface="Calibri"/>
            </a:endParaRPr>
          </a:p>
          <a:p>
            <a:pPr marL="462280">
              <a:spcBef>
                <a:spcPts val="204"/>
              </a:spcBef>
            </a:pPr>
            <a:r>
              <a:rPr sz="2400" b="1" spc="-10" dirty="0">
                <a:solidFill>
                  <a:srgbClr val="FF0000"/>
                </a:solidFill>
                <a:latin typeface="Calibri"/>
                <a:cs typeface="Calibri"/>
              </a:rPr>
              <a:t>Rodentisit: </a:t>
            </a:r>
            <a:r>
              <a:rPr sz="2400" spc="-20" dirty="0">
                <a:solidFill>
                  <a:srgbClr val="FF0000"/>
                </a:solidFill>
                <a:latin typeface="Calibri"/>
                <a:cs typeface="Calibri"/>
              </a:rPr>
              <a:t>Fare, </a:t>
            </a:r>
            <a:r>
              <a:rPr sz="2400" spc="-10" dirty="0">
                <a:solidFill>
                  <a:srgbClr val="FF0000"/>
                </a:solidFill>
                <a:latin typeface="Calibri"/>
                <a:cs typeface="Calibri"/>
              </a:rPr>
              <a:t>sıçan </a:t>
            </a:r>
            <a:r>
              <a:rPr sz="2400" spc="-15" dirty="0">
                <a:solidFill>
                  <a:srgbClr val="FF0000"/>
                </a:solidFill>
                <a:latin typeface="Calibri"/>
                <a:cs typeface="Calibri"/>
              </a:rPr>
              <a:t>ve </a:t>
            </a:r>
            <a:r>
              <a:rPr sz="2400" spc="-10" dirty="0">
                <a:solidFill>
                  <a:srgbClr val="FF0000"/>
                </a:solidFill>
                <a:latin typeface="Calibri"/>
                <a:cs typeface="Calibri"/>
              </a:rPr>
              <a:t>diğer kemiricileri </a:t>
            </a:r>
            <a:r>
              <a:rPr sz="2400" spc="-25" dirty="0">
                <a:solidFill>
                  <a:srgbClr val="FF0000"/>
                </a:solidFill>
                <a:latin typeface="Calibri"/>
                <a:cs typeface="Calibri"/>
              </a:rPr>
              <a:t>kontrol</a:t>
            </a:r>
            <a:r>
              <a:rPr sz="2400" spc="35" dirty="0">
                <a:solidFill>
                  <a:srgbClr val="FF0000"/>
                </a:solidFill>
                <a:latin typeface="Calibri"/>
                <a:cs typeface="Calibri"/>
              </a:rPr>
              <a:t> </a:t>
            </a:r>
            <a:r>
              <a:rPr sz="2400" spc="-5" dirty="0">
                <a:solidFill>
                  <a:srgbClr val="FF0000"/>
                </a:solidFill>
                <a:latin typeface="Calibri"/>
                <a:cs typeface="Calibri"/>
              </a:rPr>
              <a:t>etmek</a:t>
            </a:r>
            <a:endParaRPr sz="2400" dirty="0">
              <a:latin typeface="Calibri"/>
              <a:cs typeface="Calibri"/>
            </a:endParaRPr>
          </a:p>
          <a:p>
            <a:pPr marL="12700"/>
            <a:r>
              <a:rPr sz="2400" u="heavy" spc="-600" dirty="0">
                <a:solidFill>
                  <a:srgbClr val="FF0000"/>
                </a:solidFill>
                <a:uFill>
                  <a:solidFill>
                    <a:srgbClr val="FF0000"/>
                  </a:solidFill>
                </a:uFill>
                <a:latin typeface="Times New Roman"/>
                <a:cs typeface="Times New Roman"/>
              </a:rPr>
              <a:t> </a:t>
            </a:r>
            <a:r>
              <a:rPr sz="2400" u="heavy" dirty="0">
                <a:solidFill>
                  <a:srgbClr val="FF0000"/>
                </a:solidFill>
                <a:uFill>
                  <a:solidFill>
                    <a:srgbClr val="FF0000"/>
                  </a:solidFill>
                </a:uFill>
                <a:latin typeface="Calibri"/>
                <a:cs typeface="Calibri"/>
              </a:rPr>
              <a:t>için </a:t>
            </a:r>
            <a:r>
              <a:rPr sz="2400" u="heavy" spc="-10" dirty="0">
                <a:solidFill>
                  <a:srgbClr val="FF0000"/>
                </a:solidFill>
                <a:uFill>
                  <a:solidFill>
                    <a:srgbClr val="FF0000"/>
                  </a:solidFill>
                </a:uFill>
                <a:latin typeface="Calibri"/>
                <a:cs typeface="Calibri"/>
              </a:rPr>
              <a:t>kullanılan biyosidal </a:t>
            </a:r>
            <a:r>
              <a:rPr sz="2400" u="heavy" spc="-5" dirty="0">
                <a:solidFill>
                  <a:srgbClr val="FF0000"/>
                </a:solidFill>
                <a:uFill>
                  <a:solidFill>
                    <a:srgbClr val="FF0000"/>
                  </a:solidFill>
                </a:uFill>
                <a:latin typeface="Calibri"/>
                <a:cs typeface="Calibri"/>
              </a:rPr>
              <a:t>ürünleri,</a:t>
            </a:r>
            <a:endParaRPr sz="2400" dirty="0">
              <a:latin typeface="Calibri"/>
              <a:cs typeface="Calibri"/>
            </a:endParaRPr>
          </a:p>
          <a:p>
            <a:pPr marL="462280">
              <a:spcBef>
                <a:spcPts val="204"/>
              </a:spcBef>
            </a:pPr>
            <a:r>
              <a:rPr sz="2400" b="1" spc="-5" dirty="0">
                <a:solidFill>
                  <a:srgbClr val="FF0000"/>
                </a:solidFill>
                <a:latin typeface="Calibri"/>
                <a:cs typeface="Calibri"/>
              </a:rPr>
              <a:t>Mollusisit: </a:t>
            </a:r>
            <a:r>
              <a:rPr sz="2400" spc="-5" dirty="0">
                <a:solidFill>
                  <a:srgbClr val="FF0000"/>
                </a:solidFill>
                <a:latin typeface="Calibri"/>
                <a:cs typeface="Calibri"/>
              </a:rPr>
              <a:t>Sümüklüböcek </a:t>
            </a:r>
            <a:r>
              <a:rPr sz="2400" dirty="0">
                <a:solidFill>
                  <a:srgbClr val="FF0000"/>
                </a:solidFill>
                <a:latin typeface="Calibri"/>
                <a:cs typeface="Calibri"/>
              </a:rPr>
              <a:t>gibi </a:t>
            </a:r>
            <a:r>
              <a:rPr sz="2400" spc="-10" dirty="0">
                <a:solidFill>
                  <a:srgbClr val="FF0000"/>
                </a:solidFill>
                <a:latin typeface="Calibri"/>
                <a:cs typeface="Calibri"/>
              </a:rPr>
              <a:t>yumuşakçaları </a:t>
            </a:r>
            <a:r>
              <a:rPr sz="2400" spc="-25" dirty="0">
                <a:solidFill>
                  <a:srgbClr val="FF0000"/>
                </a:solidFill>
                <a:latin typeface="Calibri"/>
                <a:cs typeface="Calibri"/>
              </a:rPr>
              <a:t>kontrol</a:t>
            </a:r>
            <a:r>
              <a:rPr sz="2400" spc="65" dirty="0">
                <a:solidFill>
                  <a:srgbClr val="FF0000"/>
                </a:solidFill>
                <a:latin typeface="Calibri"/>
                <a:cs typeface="Calibri"/>
              </a:rPr>
              <a:t> </a:t>
            </a:r>
            <a:r>
              <a:rPr sz="2400" spc="-5" dirty="0">
                <a:solidFill>
                  <a:srgbClr val="FF0000"/>
                </a:solidFill>
                <a:latin typeface="Calibri"/>
                <a:cs typeface="Calibri"/>
              </a:rPr>
              <a:t>etmek</a:t>
            </a:r>
            <a:endParaRPr sz="2400" dirty="0">
              <a:latin typeface="Calibri"/>
              <a:cs typeface="Calibri"/>
            </a:endParaRPr>
          </a:p>
          <a:p>
            <a:pPr marL="12700"/>
            <a:r>
              <a:rPr sz="2400" u="heavy" spc="-600" dirty="0">
                <a:solidFill>
                  <a:srgbClr val="FF0000"/>
                </a:solidFill>
                <a:uFill>
                  <a:solidFill>
                    <a:srgbClr val="FF0000"/>
                  </a:solidFill>
                </a:uFill>
                <a:latin typeface="Times New Roman"/>
                <a:cs typeface="Times New Roman"/>
              </a:rPr>
              <a:t> </a:t>
            </a:r>
            <a:r>
              <a:rPr sz="2400" u="heavy" dirty="0">
                <a:solidFill>
                  <a:srgbClr val="FF0000"/>
                </a:solidFill>
                <a:uFill>
                  <a:solidFill>
                    <a:srgbClr val="FF0000"/>
                  </a:solidFill>
                </a:uFill>
                <a:latin typeface="Calibri"/>
                <a:cs typeface="Calibri"/>
              </a:rPr>
              <a:t>için </a:t>
            </a:r>
            <a:r>
              <a:rPr sz="2400" u="heavy" spc="-10" dirty="0">
                <a:solidFill>
                  <a:srgbClr val="FF0000"/>
                </a:solidFill>
                <a:uFill>
                  <a:solidFill>
                    <a:srgbClr val="FF0000"/>
                  </a:solidFill>
                </a:uFill>
                <a:latin typeface="Calibri"/>
                <a:cs typeface="Calibri"/>
              </a:rPr>
              <a:t>kullanılan biyosidal </a:t>
            </a:r>
            <a:r>
              <a:rPr sz="2400" u="heavy" spc="-5" dirty="0">
                <a:solidFill>
                  <a:srgbClr val="FF0000"/>
                </a:solidFill>
                <a:uFill>
                  <a:solidFill>
                    <a:srgbClr val="FF0000"/>
                  </a:solidFill>
                </a:uFill>
                <a:latin typeface="Calibri"/>
                <a:cs typeface="Calibri"/>
              </a:rPr>
              <a:t>ürünleri,</a:t>
            </a:r>
            <a:endParaRPr sz="2400" dirty="0">
              <a:latin typeface="Calibri"/>
              <a:cs typeface="Calibri"/>
            </a:endParaRPr>
          </a:p>
          <a:p>
            <a:pPr marL="12700" marR="5715" indent="449580" algn="just">
              <a:spcBef>
                <a:spcPts val="195"/>
              </a:spcBef>
            </a:pPr>
            <a:r>
              <a:rPr sz="2400" b="1" spc="-5" dirty="0">
                <a:solidFill>
                  <a:srgbClr val="FF0000"/>
                </a:solidFill>
                <a:latin typeface="Calibri"/>
                <a:cs typeface="Calibri"/>
              </a:rPr>
              <a:t>Kaçırıcı </a:t>
            </a:r>
            <a:r>
              <a:rPr sz="2400" b="1" spc="-10" dirty="0">
                <a:solidFill>
                  <a:srgbClr val="FF0000"/>
                </a:solidFill>
                <a:latin typeface="Calibri"/>
                <a:cs typeface="Calibri"/>
              </a:rPr>
              <a:t>(Repellent): </a:t>
            </a:r>
            <a:r>
              <a:rPr sz="2400" spc="-5" dirty="0">
                <a:solidFill>
                  <a:srgbClr val="FF0000"/>
                </a:solidFill>
                <a:latin typeface="Calibri"/>
                <a:cs typeface="Calibri"/>
              </a:rPr>
              <a:t>Doğrudan </a:t>
            </a:r>
            <a:r>
              <a:rPr sz="2400" spc="-15" dirty="0">
                <a:solidFill>
                  <a:srgbClr val="FF0000"/>
                </a:solidFill>
                <a:latin typeface="Calibri"/>
                <a:cs typeface="Calibri"/>
              </a:rPr>
              <a:t>veya </a:t>
            </a:r>
            <a:r>
              <a:rPr sz="2400" spc="-10" dirty="0">
                <a:solidFill>
                  <a:srgbClr val="FF0000"/>
                </a:solidFill>
                <a:latin typeface="Calibri"/>
                <a:cs typeface="Calibri"/>
              </a:rPr>
              <a:t>dolaylı </a:t>
            </a:r>
            <a:r>
              <a:rPr sz="2400" spc="-15" dirty="0">
                <a:solidFill>
                  <a:srgbClr val="FF0000"/>
                </a:solidFill>
                <a:latin typeface="Calibri"/>
                <a:cs typeface="Calibri"/>
              </a:rPr>
              <a:t>olarak </a:t>
            </a:r>
            <a:r>
              <a:rPr sz="2400" spc="-5" dirty="0">
                <a:solidFill>
                  <a:srgbClr val="FF0000"/>
                </a:solidFill>
                <a:latin typeface="Calibri"/>
                <a:cs typeface="Calibri"/>
              </a:rPr>
              <a:t>insan  </a:t>
            </a:r>
            <a:r>
              <a:rPr sz="2400" u="heavy" spc="-10" dirty="0">
                <a:solidFill>
                  <a:srgbClr val="FF0000"/>
                </a:solidFill>
                <a:uFill>
                  <a:solidFill>
                    <a:srgbClr val="FF0000"/>
                  </a:solidFill>
                </a:uFill>
                <a:latin typeface="Calibri"/>
                <a:cs typeface="Calibri"/>
              </a:rPr>
              <a:t>yada </a:t>
            </a:r>
            <a:r>
              <a:rPr sz="2400" u="heavy" spc="-15" dirty="0">
                <a:solidFill>
                  <a:srgbClr val="FF0000"/>
                </a:solidFill>
                <a:uFill>
                  <a:solidFill>
                    <a:srgbClr val="FF0000"/>
                  </a:solidFill>
                </a:uFill>
                <a:latin typeface="Calibri"/>
                <a:cs typeface="Calibri"/>
              </a:rPr>
              <a:t>hayvan </a:t>
            </a:r>
            <a:r>
              <a:rPr sz="2400" u="heavy" spc="-5" dirty="0">
                <a:solidFill>
                  <a:srgbClr val="FF0000"/>
                </a:solidFill>
                <a:uFill>
                  <a:solidFill>
                    <a:srgbClr val="FF0000"/>
                  </a:solidFill>
                </a:uFill>
                <a:latin typeface="Calibri"/>
                <a:cs typeface="Calibri"/>
              </a:rPr>
              <a:t>hijyenine </a:t>
            </a:r>
            <a:r>
              <a:rPr sz="2400" u="heavy" spc="-10" dirty="0">
                <a:solidFill>
                  <a:srgbClr val="FF0000"/>
                </a:solidFill>
                <a:uFill>
                  <a:solidFill>
                    <a:srgbClr val="FF0000"/>
                  </a:solidFill>
                </a:uFill>
                <a:latin typeface="Calibri"/>
                <a:cs typeface="Calibri"/>
              </a:rPr>
              <a:t>yönelik olanlarda </a:t>
            </a:r>
            <a:r>
              <a:rPr sz="2400" u="heavy" spc="-5" dirty="0">
                <a:solidFill>
                  <a:srgbClr val="FF0000"/>
                </a:solidFill>
                <a:uFill>
                  <a:solidFill>
                    <a:srgbClr val="FF0000"/>
                  </a:solidFill>
                </a:uFill>
                <a:latin typeface="Calibri"/>
                <a:cs typeface="Calibri"/>
              </a:rPr>
              <a:t>dahil olmak </a:t>
            </a:r>
            <a:r>
              <a:rPr sz="2400" u="heavy" spc="-20" dirty="0">
                <a:solidFill>
                  <a:srgbClr val="FF0000"/>
                </a:solidFill>
                <a:uFill>
                  <a:solidFill>
                    <a:srgbClr val="FF0000"/>
                  </a:solidFill>
                </a:uFill>
                <a:latin typeface="Calibri"/>
                <a:cs typeface="Calibri"/>
              </a:rPr>
              <a:t>üzere, </a:t>
            </a:r>
            <a:r>
              <a:rPr sz="2400" u="heavy" spc="-15" dirty="0">
                <a:solidFill>
                  <a:srgbClr val="FF0000"/>
                </a:solidFill>
                <a:uFill>
                  <a:solidFill>
                    <a:srgbClr val="FF0000"/>
                  </a:solidFill>
                </a:uFill>
                <a:latin typeface="Calibri"/>
                <a:cs typeface="Calibri"/>
              </a:rPr>
              <a:t>pire </a:t>
            </a:r>
            <a:r>
              <a:rPr sz="2400" spc="-15" dirty="0">
                <a:solidFill>
                  <a:srgbClr val="FF0000"/>
                </a:solidFill>
                <a:latin typeface="Calibri"/>
                <a:cs typeface="Calibri"/>
              </a:rPr>
              <a:t> </a:t>
            </a:r>
            <a:r>
              <a:rPr sz="2400" u="heavy" dirty="0">
                <a:solidFill>
                  <a:srgbClr val="FF0000"/>
                </a:solidFill>
                <a:uFill>
                  <a:solidFill>
                    <a:srgbClr val="FF0000"/>
                  </a:solidFill>
                </a:uFill>
                <a:latin typeface="Calibri"/>
                <a:cs typeface="Calibri"/>
              </a:rPr>
              <a:t>gibi </a:t>
            </a:r>
            <a:r>
              <a:rPr sz="2400" u="heavy" spc="-15" dirty="0">
                <a:solidFill>
                  <a:srgbClr val="FF0000"/>
                </a:solidFill>
                <a:uFill>
                  <a:solidFill>
                    <a:srgbClr val="FF0000"/>
                  </a:solidFill>
                </a:uFill>
                <a:latin typeface="Calibri"/>
                <a:cs typeface="Calibri"/>
              </a:rPr>
              <a:t>omurgasız </a:t>
            </a:r>
            <a:r>
              <a:rPr sz="2400" u="heavy" spc="-10" dirty="0">
                <a:solidFill>
                  <a:srgbClr val="FF0000"/>
                </a:solidFill>
                <a:uFill>
                  <a:solidFill>
                    <a:srgbClr val="FF0000"/>
                  </a:solidFill>
                </a:uFill>
                <a:latin typeface="Calibri"/>
                <a:cs typeface="Calibri"/>
              </a:rPr>
              <a:t>yada </a:t>
            </a:r>
            <a:r>
              <a:rPr sz="2400" u="heavy" spc="-15" dirty="0">
                <a:solidFill>
                  <a:srgbClr val="FF0000"/>
                </a:solidFill>
                <a:uFill>
                  <a:solidFill>
                    <a:srgbClr val="FF0000"/>
                  </a:solidFill>
                </a:uFill>
                <a:latin typeface="Calibri"/>
                <a:cs typeface="Calibri"/>
              </a:rPr>
              <a:t>kuş </a:t>
            </a:r>
            <a:r>
              <a:rPr sz="2400" u="heavy" dirty="0">
                <a:solidFill>
                  <a:srgbClr val="FF0000"/>
                </a:solidFill>
                <a:uFill>
                  <a:solidFill>
                    <a:srgbClr val="FF0000"/>
                  </a:solidFill>
                </a:uFill>
                <a:latin typeface="Calibri"/>
                <a:cs typeface="Calibri"/>
              </a:rPr>
              <a:t>gibi </a:t>
            </a:r>
            <a:r>
              <a:rPr sz="2400" u="heavy" spc="-15" dirty="0">
                <a:solidFill>
                  <a:srgbClr val="FF0000"/>
                </a:solidFill>
                <a:uFill>
                  <a:solidFill>
                    <a:srgbClr val="FF0000"/>
                  </a:solidFill>
                </a:uFill>
                <a:latin typeface="Calibri"/>
                <a:cs typeface="Calibri"/>
              </a:rPr>
              <a:t>omurgalı zararlı </a:t>
            </a:r>
            <a:r>
              <a:rPr sz="2400" u="heavy" spc="-10" dirty="0">
                <a:solidFill>
                  <a:srgbClr val="FF0000"/>
                </a:solidFill>
                <a:uFill>
                  <a:solidFill>
                    <a:srgbClr val="FF0000"/>
                  </a:solidFill>
                </a:uFill>
                <a:latin typeface="Calibri"/>
                <a:cs typeface="Calibri"/>
              </a:rPr>
              <a:t>organizmaları </a:t>
            </a:r>
            <a:r>
              <a:rPr sz="2400" spc="-10" dirty="0">
                <a:solidFill>
                  <a:srgbClr val="FF0000"/>
                </a:solidFill>
                <a:latin typeface="Calibri"/>
                <a:cs typeface="Calibri"/>
              </a:rPr>
              <a:t> </a:t>
            </a:r>
            <a:r>
              <a:rPr sz="2400" u="heavy" spc="-5" dirty="0">
                <a:solidFill>
                  <a:srgbClr val="FF0000"/>
                </a:solidFill>
                <a:uFill>
                  <a:solidFill>
                    <a:srgbClr val="FF0000"/>
                  </a:solidFill>
                </a:uFill>
                <a:latin typeface="Calibri"/>
                <a:cs typeface="Calibri"/>
              </a:rPr>
              <a:t>ortamdan uzaklaştırmak </a:t>
            </a:r>
            <a:r>
              <a:rPr sz="2400" u="heavy" dirty="0">
                <a:solidFill>
                  <a:srgbClr val="FF0000"/>
                </a:solidFill>
                <a:uFill>
                  <a:solidFill>
                    <a:srgbClr val="FF0000"/>
                  </a:solidFill>
                </a:uFill>
                <a:latin typeface="Calibri"/>
                <a:cs typeface="Calibri"/>
              </a:rPr>
              <a:t>için </a:t>
            </a:r>
            <a:r>
              <a:rPr sz="2400" u="heavy" spc="-10" dirty="0">
                <a:solidFill>
                  <a:srgbClr val="FF0000"/>
                </a:solidFill>
                <a:uFill>
                  <a:solidFill>
                    <a:srgbClr val="FF0000"/>
                  </a:solidFill>
                </a:uFill>
                <a:latin typeface="Calibri"/>
                <a:cs typeface="Calibri"/>
              </a:rPr>
              <a:t>kullanılan biyosidal</a:t>
            </a:r>
            <a:r>
              <a:rPr sz="2400" u="heavy" spc="-65" dirty="0">
                <a:solidFill>
                  <a:srgbClr val="FF0000"/>
                </a:solidFill>
                <a:uFill>
                  <a:solidFill>
                    <a:srgbClr val="FF0000"/>
                  </a:solidFill>
                </a:uFill>
                <a:latin typeface="Calibri"/>
                <a:cs typeface="Calibri"/>
              </a:rPr>
              <a:t> </a:t>
            </a:r>
            <a:r>
              <a:rPr sz="2400" u="heavy" spc="-5" dirty="0">
                <a:solidFill>
                  <a:srgbClr val="FF0000"/>
                </a:solidFill>
                <a:uFill>
                  <a:solidFill>
                    <a:srgbClr val="FF0000"/>
                  </a:solidFill>
                </a:uFill>
                <a:latin typeface="Calibri"/>
                <a:cs typeface="Calibri"/>
              </a:rPr>
              <a:t>ürünleri,</a:t>
            </a:r>
            <a:endParaRPr sz="2400" dirty="0">
              <a:latin typeface="Calibri"/>
              <a:cs typeface="Calibri"/>
            </a:endParaRPr>
          </a:p>
          <a:p>
            <a:pPr marL="462280" algn="just">
              <a:spcBef>
                <a:spcPts val="204"/>
              </a:spcBef>
            </a:pPr>
            <a:r>
              <a:rPr sz="2400" u="heavy" spc="-600" dirty="0">
                <a:solidFill>
                  <a:srgbClr val="FF0000"/>
                </a:solidFill>
                <a:uFill>
                  <a:solidFill>
                    <a:srgbClr val="FF0000"/>
                  </a:solidFill>
                </a:uFill>
                <a:latin typeface="Times New Roman"/>
                <a:cs typeface="Times New Roman"/>
              </a:rPr>
              <a:t> </a:t>
            </a:r>
            <a:r>
              <a:rPr sz="2400" b="1" u="heavy" spc="-5" dirty="0">
                <a:solidFill>
                  <a:srgbClr val="FF0000"/>
                </a:solidFill>
                <a:uFill>
                  <a:solidFill>
                    <a:srgbClr val="FF0000"/>
                  </a:solidFill>
                </a:uFill>
                <a:latin typeface="Calibri"/>
                <a:cs typeface="Calibri"/>
              </a:rPr>
              <a:t>İlaçlama    </a:t>
            </a:r>
            <a:r>
              <a:rPr sz="2400" b="1" u="heavy" spc="-5" dirty="0">
                <a:solidFill>
                  <a:srgbClr val="00AF50"/>
                </a:solidFill>
                <a:uFill>
                  <a:solidFill>
                    <a:srgbClr val="FF0000"/>
                  </a:solidFill>
                </a:uFill>
                <a:latin typeface="Calibri"/>
                <a:cs typeface="Calibri"/>
              </a:rPr>
              <a:t>(Uygulama):</a:t>
            </a:r>
            <a:r>
              <a:rPr sz="2400" b="1" spc="-5" dirty="0">
                <a:solidFill>
                  <a:srgbClr val="00AF50"/>
                </a:solidFill>
                <a:latin typeface="Calibri"/>
                <a:cs typeface="Calibri"/>
              </a:rPr>
              <a:t>    </a:t>
            </a:r>
            <a:r>
              <a:rPr sz="2400" spc="-5" dirty="0">
                <a:latin typeface="Calibri"/>
                <a:cs typeface="Calibri"/>
              </a:rPr>
              <a:t>Halk    </a:t>
            </a:r>
            <a:r>
              <a:rPr sz="2400" spc="-10" dirty="0">
                <a:latin typeface="Calibri"/>
                <a:cs typeface="Calibri"/>
              </a:rPr>
              <a:t>Sağlığı    </a:t>
            </a:r>
            <a:r>
              <a:rPr sz="2400" spc="-5" dirty="0">
                <a:latin typeface="Calibri"/>
                <a:cs typeface="Calibri"/>
              </a:rPr>
              <a:t>alanında</a:t>
            </a:r>
            <a:r>
              <a:rPr sz="2400" spc="229" dirty="0">
                <a:latin typeface="Calibri"/>
                <a:cs typeface="Calibri"/>
              </a:rPr>
              <a:t> </a:t>
            </a:r>
            <a:r>
              <a:rPr sz="2400" spc="-10" dirty="0">
                <a:latin typeface="Calibri"/>
                <a:cs typeface="Calibri"/>
              </a:rPr>
              <a:t>kullanılan</a:t>
            </a:r>
            <a:endParaRPr sz="2400" dirty="0">
              <a:latin typeface="Calibri"/>
              <a:cs typeface="Calibri"/>
            </a:endParaRPr>
          </a:p>
          <a:p>
            <a:pPr marL="12700" algn="just"/>
            <a:r>
              <a:rPr sz="2400" u="heavy" spc="-600" dirty="0">
                <a:solidFill>
                  <a:srgbClr val="FF0000"/>
                </a:solidFill>
                <a:uFill>
                  <a:solidFill>
                    <a:srgbClr val="FF0000"/>
                  </a:solidFill>
                </a:uFill>
                <a:latin typeface="Times New Roman"/>
                <a:cs typeface="Times New Roman"/>
              </a:rPr>
              <a:t> </a:t>
            </a:r>
            <a:r>
              <a:rPr sz="2400" u="heavy" spc="-5" dirty="0">
                <a:solidFill>
                  <a:srgbClr val="FF0000"/>
                </a:solidFill>
                <a:uFill>
                  <a:solidFill>
                    <a:srgbClr val="FF0000"/>
                  </a:solidFill>
                </a:uFill>
                <a:latin typeface="Calibri"/>
                <a:cs typeface="Calibri"/>
              </a:rPr>
              <a:t>İnsektisit,  </a:t>
            </a:r>
            <a:r>
              <a:rPr sz="2400" u="heavy" spc="-10" dirty="0">
                <a:solidFill>
                  <a:srgbClr val="FF0000"/>
                </a:solidFill>
                <a:uFill>
                  <a:solidFill>
                    <a:srgbClr val="FF0000"/>
                  </a:solidFill>
                </a:uFill>
                <a:latin typeface="Calibri"/>
                <a:cs typeface="Calibri"/>
              </a:rPr>
              <a:t>rodentisit  </a:t>
            </a:r>
            <a:r>
              <a:rPr sz="2400" u="heavy" spc="-15" dirty="0">
                <a:solidFill>
                  <a:srgbClr val="FF0000"/>
                </a:solidFill>
                <a:uFill>
                  <a:solidFill>
                    <a:srgbClr val="FF0000"/>
                  </a:solidFill>
                </a:uFill>
                <a:latin typeface="Calibri"/>
                <a:cs typeface="Calibri"/>
              </a:rPr>
              <a:t>ve   </a:t>
            </a:r>
            <a:r>
              <a:rPr sz="2400" u="heavy" spc="-5" dirty="0">
                <a:solidFill>
                  <a:srgbClr val="FF0000"/>
                </a:solidFill>
                <a:uFill>
                  <a:solidFill>
                    <a:srgbClr val="FF0000"/>
                  </a:solidFill>
                </a:uFill>
                <a:latin typeface="Calibri"/>
                <a:cs typeface="Calibri"/>
              </a:rPr>
              <a:t>mollusisit  </a:t>
            </a:r>
            <a:r>
              <a:rPr sz="2400" u="heavy" dirty="0">
                <a:solidFill>
                  <a:srgbClr val="FF0000"/>
                </a:solidFill>
                <a:uFill>
                  <a:solidFill>
                    <a:srgbClr val="FF0000"/>
                  </a:solidFill>
                </a:uFill>
                <a:latin typeface="Calibri"/>
                <a:cs typeface="Calibri"/>
              </a:rPr>
              <a:t>gibi  </a:t>
            </a:r>
            <a:r>
              <a:rPr sz="2400" u="heavy" spc="-5" dirty="0">
                <a:solidFill>
                  <a:srgbClr val="FF0000"/>
                </a:solidFill>
                <a:uFill>
                  <a:solidFill>
                    <a:srgbClr val="FF0000"/>
                  </a:solidFill>
                </a:uFill>
                <a:latin typeface="Calibri"/>
                <a:cs typeface="Calibri"/>
              </a:rPr>
              <a:t>maddelerle</a:t>
            </a:r>
            <a:r>
              <a:rPr sz="2400" spc="-5" dirty="0">
                <a:solidFill>
                  <a:srgbClr val="FF0000"/>
                </a:solidFill>
                <a:latin typeface="Calibri"/>
                <a:cs typeface="Calibri"/>
              </a:rPr>
              <a:t> </a:t>
            </a:r>
            <a:r>
              <a:rPr sz="2400" spc="325" dirty="0">
                <a:solidFill>
                  <a:srgbClr val="FF0000"/>
                </a:solidFill>
                <a:latin typeface="Calibri"/>
                <a:cs typeface="Calibri"/>
              </a:rPr>
              <a:t> </a:t>
            </a:r>
            <a:r>
              <a:rPr sz="2400" u="heavy" spc="-10" dirty="0">
                <a:solidFill>
                  <a:srgbClr val="00AF50"/>
                </a:solidFill>
                <a:uFill>
                  <a:solidFill>
                    <a:srgbClr val="00AF50"/>
                  </a:solidFill>
                </a:uFill>
                <a:latin typeface="Calibri"/>
                <a:cs typeface="Calibri"/>
              </a:rPr>
              <a:t>(</a:t>
            </a:r>
            <a:r>
              <a:rPr sz="2400" u="heavy" spc="-10" dirty="0" err="1">
                <a:solidFill>
                  <a:srgbClr val="00AF50"/>
                </a:solidFill>
                <a:uFill>
                  <a:solidFill>
                    <a:srgbClr val="00AF50"/>
                  </a:solidFill>
                </a:uFill>
                <a:latin typeface="Calibri"/>
                <a:cs typeface="Calibri"/>
              </a:rPr>
              <a:t>Biyosidal</a:t>
            </a:r>
            <a:r>
              <a:rPr lang="tr-TR" sz="2400" dirty="0">
                <a:latin typeface="Calibri"/>
                <a:cs typeface="Calibri"/>
              </a:rPr>
              <a:t> </a:t>
            </a:r>
            <a:r>
              <a:rPr sz="2400" u="heavy" spc="-600" dirty="0">
                <a:solidFill>
                  <a:srgbClr val="00AF50"/>
                </a:solidFill>
                <a:uFill>
                  <a:solidFill>
                    <a:srgbClr val="00AF50"/>
                  </a:solidFill>
                </a:uFill>
                <a:latin typeface="Times New Roman"/>
                <a:cs typeface="Times New Roman"/>
              </a:rPr>
              <a:t> </a:t>
            </a:r>
            <a:r>
              <a:rPr sz="2400" u="heavy" spc="-5" dirty="0">
                <a:solidFill>
                  <a:srgbClr val="00AF50"/>
                </a:solidFill>
                <a:uFill>
                  <a:solidFill>
                    <a:srgbClr val="00AF50"/>
                  </a:solidFill>
                </a:uFill>
                <a:latin typeface="Calibri"/>
                <a:cs typeface="Calibri"/>
              </a:rPr>
              <a:t>ürünlerle</a:t>
            </a:r>
            <a:r>
              <a:rPr sz="2400" spc="-5" dirty="0">
                <a:solidFill>
                  <a:srgbClr val="00AF50"/>
                </a:solidFill>
                <a:latin typeface="Calibri"/>
                <a:cs typeface="Calibri"/>
              </a:rPr>
              <a:t> </a:t>
            </a:r>
            <a:r>
              <a:rPr sz="2400" dirty="0">
                <a:solidFill>
                  <a:srgbClr val="00AF50"/>
                </a:solidFill>
                <a:latin typeface="Calibri"/>
                <a:cs typeface="Calibri"/>
              </a:rPr>
              <a:t>) </a:t>
            </a:r>
            <a:r>
              <a:rPr sz="2400" spc="-5" dirty="0">
                <a:latin typeface="Calibri"/>
                <a:cs typeface="Calibri"/>
              </a:rPr>
              <a:t>yapılan </a:t>
            </a:r>
            <a:r>
              <a:rPr sz="2400" spc="-15" dirty="0">
                <a:latin typeface="Calibri"/>
                <a:cs typeface="Calibri"/>
              </a:rPr>
              <a:t>zararlı</a:t>
            </a:r>
            <a:r>
              <a:rPr sz="2400" spc="-45" dirty="0">
                <a:latin typeface="Calibri"/>
                <a:cs typeface="Calibri"/>
              </a:rPr>
              <a:t> </a:t>
            </a:r>
            <a:r>
              <a:rPr sz="2400" spc="-5" dirty="0">
                <a:latin typeface="Calibri"/>
                <a:cs typeface="Calibri"/>
              </a:rPr>
              <a:t>mücadelesini,</a:t>
            </a:r>
            <a:endParaRPr sz="2400" dirty="0">
              <a:latin typeface="Calibri"/>
              <a:cs typeface="Calibri"/>
            </a:endParaRPr>
          </a:p>
        </p:txBody>
      </p:sp>
    </p:spTree>
    <p:extLst>
      <p:ext uri="{BB962C8B-B14F-4D97-AF65-F5344CB8AC3E}">
        <p14:creationId xmlns:p14="http://schemas.microsoft.com/office/powerpoint/2010/main" val="919652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79007" y="960774"/>
            <a:ext cx="10459553" cy="3005951"/>
          </a:xfrm>
          <a:prstGeom prst="rect">
            <a:avLst/>
          </a:prstGeom>
        </p:spPr>
        <p:txBody>
          <a:bodyPr vert="horz" wrap="square" lIns="0" tIns="12700" rIns="0" bIns="0" rtlCol="0">
            <a:spAutoFit/>
          </a:bodyPr>
          <a:lstStyle/>
          <a:p>
            <a:pPr marL="12700" marR="5080" indent="449580" algn="just">
              <a:spcBef>
                <a:spcPts val="100"/>
              </a:spcBef>
            </a:pPr>
            <a:r>
              <a:rPr sz="2400" b="1" spc="-5" dirty="0">
                <a:latin typeface="Arial" panose="020B0604020202020204" pitchFamily="34" charset="0"/>
                <a:cs typeface="Arial" panose="020B0604020202020204" pitchFamily="34" charset="0"/>
              </a:rPr>
              <a:t>Alet </a:t>
            </a:r>
            <a:r>
              <a:rPr sz="2400" b="1" spc="-15" dirty="0">
                <a:latin typeface="Arial" panose="020B0604020202020204" pitchFamily="34" charset="0"/>
                <a:cs typeface="Arial" panose="020B0604020202020204" pitchFamily="34" charset="0"/>
              </a:rPr>
              <a:t>ve </a:t>
            </a:r>
            <a:r>
              <a:rPr sz="2400" b="1" spc="-5" dirty="0">
                <a:latin typeface="Arial" panose="020B0604020202020204" pitchFamily="34" charset="0"/>
                <a:cs typeface="Arial" panose="020B0604020202020204" pitchFamily="34" charset="0"/>
              </a:rPr>
              <a:t>cihaz:</a:t>
            </a:r>
            <a:r>
              <a:rPr sz="2400" b="1" u="heavy" spc="-5"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İlaçlamada </a:t>
            </a:r>
            <a:r>
              <a:rPr sz="2400" u="heavy" spc="-10" dirty="0">
                <a:solidFill>
                  <a:srgbClr val="00AF50"/>
                </a:solidFill>
                <a:uFill>
                  <a:solidFill>
                    <a:srgbClr val="FF0000"/>
                  </a:solidFill>
                </a:uFill>
                <a:latin typeface="Arial" panose="020B0604020202020204" pitchFamily="34" charset="0"/>
                <a:cs typeface="Arial" panose="020B0604020202020204" pitchFamily="34" charset="0"/>
              </a:rPr>
              <a:t>(Uygulama </a:t>
            </a:r>
            <a:r>
              <a:rPr sz="2400" u="heavy" spc="-5" dirty="0">
                <a:solidFill>
                  <a:srgbClr val="00AF50"/>
                </a:solidFill>
                <a:uFill>
                  <a:solidFill>
                    <a:srgbClr val="FF0000"/>
                  </a:solidFill>
                </a:uFill>
                <a:latin typeface="Arial" panose="020B0604020202020204" pitchFamily="34" charset="0"/>
                <a:cs typeface="Arial" panose="020B0604020202020204" pitchFamily="34" charset="0"/>
              </a:rPr>
              <a:t>da)</a:t>
            </a:r>
            <a:r>
              <a:rPr sz="2400" spc="-5" dirty="0">
                <a:solidFill>
                  <a:srgbClr val="00AF50"/>
                </a:solidFill>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kullanılan </a:t>
            </a:r>
            <a:r>
              <a:rPr sz="2400" spc="-5" dirty="0">
                <a:latin typeface="Arial" panose="020B0604020202020204" pitchFamily="34" charset="0"/>
                <a:cs typeface="Arial" panose="020B0604020202020204" pitchFamily="34" charset="0"/>
              </a:rPr>
              <a:t>nakil  </a:t>
            </a:r>
            <a:r>
              <a:rPr sz="2400" spc="-10" dirty="0">
                <a:latin typeface="Arial" panose="020B0604020202020204" pitchFamily="34" charset="0"/>
                <a:cs typeface="Arial" panose="020B0604020202020204" pitchFamily="34" charset="0"/>
              </a:rPr>
              <a:t>araçları </a:t>
            </a:r>
            <a:r>
              <a:rPr sz="2400" spc="-5" dirty="0">
                <a:latin typeface="Arial" panose="020B0604020202020204" pitchFamily="34" charset="0"/>
                <a:cs typeface="Arial" panose="020B0604020202020204" pitchFamily="34" charset="0"/>
              </a:rPr>
              <a:t>da dahil olmak </a:t>
            </a:r>
            <a:r>
              <a:rPr sz="2400" spc="-20" dirty="0">
                <a:latin typeface="Arial" panose="020B0604020202020204" pitchFamily="34" charset="0"/>
                <a:cs typeface="Arial" panose="020B0604020202020204" pitchFamily="34" charset="0"/>
              </a:rPr>
              <a:t>üzere </a:t>
            </a:r>
            <a:r>
              <a:rPr sz="2400" spc="-10" dirty="0">
                <a:latin typeface="Arial" panose="020B0604020202020204" pitchFamily="34" charset="0"/>
                <a:cs typeface="Arial" panose="020B0604020202020204" pitchFamily="34" charset="0"/>
              </a:rPr>
              <a:t>motorlu, </a:t>
            </a:r>
            <a:r>
              <a:rPr sz="2400" spc="-15" dirty="0">
                <a:latin typeface="Arial" panose="020B0604020202020204" pitchFamily="34" charset="0"/>
                <a:cs typeface="Arial" panose="020B0604020202020204" pitchFamily="34" charset="0"/>
              </a:rPr>
              <a:t>motorsuz, </a:t>
            </a:r>
            <a:r>
              <a:rPr sz="2400" spc="-5" dirty="0">
                <a:latin typeface="Arial" panose="020B0604020202020204" pitchFamily="34" charset="0"/>
                <a:cs typeface="Arial" panose="020B0604020202020204" pitchFamily="34" charset="0"/>
              </a:rPr>
              <a:t>sabit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seyyar </a:t>
            </a:r>
            <a:r>
              <a:rPr sz="2400" spc="-5" dirty="0">
                <a:latin typeface="Arial" panose="020B0604020202020204" pitchFamily="34" charset="0"/>
                <a:cs typeface="Arial" panose="020B0604020202020204" pitchFamily="34" charset="0"/>
              </a:rPr>
              <a:t>her çeşit </a:t>
            </a:r>
            <a:r>
              <a:rPr sz="2400" dirty="0">
                <a:latin typeface="Arial" panose="020B0604020202020204" pitchFamily="34" charset="0"/>
                <a:cs typeface="Arial" panose="020B0604020202020204" pitchFamily="34" charset="0"/>
              </a:rPr>
              <a:t>alet, </a:t>
            </a:r>
            <a:r>
              <a:rPr sz="2400" spc="-15" dirty="0">
                <a:latin typeface="Arial" panose="020B0604020202020204" pitchFamily="34" charset="0"/>
                <a:cs typeface="Arial" panose="020B0604020202020204" pitchFamily="34" charset="0"/>
              </a:rPr>
              <a:t>araç ve </a:t>
            </a:r>
            <a:r>
              <a:rPr sz="2400" spc="-5" dirty="0">
                <a:latin typeface="Arial" panose="020B0604020202020204" pitchFamily="34" charset="0"/>
                <a:cs typeface="Arial" panose="020B0604020202020204" pitchFamily="34" charset="0"/>
              </a:rPr>
              <a:t>makine </a:t>
            </a:r>
            <a:r>
              <a:rPr sz="2400" dirty="0">
                <a:latin typeface="Arial" panose="020B0604020202020204" pitchFamily="34" charset="0"/>
                <a:cs typeface="Arial" panose="020B0604020202020204" pitchFamily="34" charset="0"/>
              </a:rPr>
              <a:t>ile </a:t>
            </a:r>
            <a:r>
              <a:rPr sz="2400" spc="-5" dirty="0">
                <a:latin typeface="Arial" panose="020B0604020202020204" pitchFamily="34" charset="0"/>
                <a:cs typeface="Arial" panose="020B0604020202020204" pitchFamily="34" charset="0"/>
              </a:rPr>
              <a:t>bunların </a:t>
            </a:r>
            <a:r>
              <a:rPr sz="2400" spc="-10" dirty="0">
                <a:latin typeface="Arial" panose="020B0604020202020204" pitchFamily="34" charset="0"/>
                <a:cs typeface="Arial" panose="020B0604020202020204" pitchFamily="34" charset="0"/>
              </a:rPr>
              <a:t>çalıştırılması  </a:t>
            </a:r>
            <a:r>
              <a:rPr sz="2400" dirty="0">
                <a:latin typeface="Arial" panose="020B0604020202020204" pitchFamily="34" charset="0"/>
                <a:cs typeface="Arial" panose="020B0604020202020204" pitchFamily="34" charset="0"/>
              </a:rPr>
              <a:t>için </a:t>
            </a:r>
            <a:r>
              <a:rPr sz="2400" spc="-10" dirty="0">
                <a:latin typeface="Arial" panose="020B0604020202020204" pitchFamily="34" charset="0"/>
                <a:cs typeface="Arial" panose="020B0604020202020204" pitchFamily="34" charset="0"/>
              </a:rPr>
              <a:t>gerekli</a:t>
            </a:r>
            <a:r>
              <a:rPr sz="2400" spc="-30" dirty="0">
                <a:latin typeface="Arial" panose="020B0604020202020204" pitchFamily="34" charset="0"/>
                <a:cs typeface="Arial" panose="020B0604020202020204" pitchFamily="34" charset="0"/>
              </a:rPr>
              <a:t> </a:t>
            </a:r>
            <a:r>
              <a:rPr sz="2400" spc="-5" dirty="0" err="1">
                <a:latin typeface="Arial" panose="020B0604020202020204" pitchFamily="34" charset="0"/>
                <a:cs typeface="Arial" panose="020B0604020202020204" pitchFamily="34" charset="0"/>
              </a:rPr>
              <a:t>malzemeleri</a:t>
            </a:r>
            <a:r>
              <a:rPr sz="2400" spc="-5" dirty="0">
                <a:latin typeface="Arial" panose="020B0604020202020204" pitchFamily="34" charset="0"/>
                <a:cs typeface="Arial" panose="020B0604020202020204" pitchFamily="34" charset="0"/>
              </a:rPr>
              <a:t>,</a:t>
            </a:r>
            <a:endParaRPr lang="tr-TR" sz="2400" spc="-5" dirty="0">
              <a:latin typeface="Arial" panose="020B0604020202020204" pitchFamily="34" charset="0"/>
              <a:cs typeface="Arial" panose="020B0604020202020204" pitchFamily="34" charset="0"/>
            </a:endParaRPr>
          </a:p>
          <a:p>
            <a:pPr marL="12700" marR="5080" indent="449580" algn="just">
              <a:spcBef>
                <a:spcPts val="100"/>
              </a:spcBef>
            </a:pPr>
            <a:endParaRPr sz="2400" dirty="0">
              <a:latin typeface="Arial" panose="020B0604020202020204" pitchFamily="34" charset="0"/>
              <a:cs typeface="Arial" panose="020B0604020202020204" pitchFamily="34" charset="0"/>
            </a:endParaRPr>
          </a:p>
          <a:p>
            <a:pPr marL="12700" marR="5080" indent="449580" algn="just">
              <a:spcBef>
                <a:spcPts val="204"/>
              </a:spcBef>
            </a:pPr>
            <a:r>
              <a:rPr sz="2400" b="1" spc="-10" dirty="0">
                <a:latin typeface="Arial" panose="020B0604020202020204" pitchFamily="34" charset="0"/>
                <a:cs typeface="Arial" panose="020B0604020202020204" pitchFamily="34" charset="0"/>
              </a:rPr>
              <a:t>Gereç:</a:t>
            </a:r>
            <a:r>
              <a:rPr sz="2400" b="1" u="heavy" spc="-10"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10" dirty="0">
                <a:solidFill>
                  <a:srgbClr val="FF0000"/>
                </a:solidFill>
                <a:uFill>
                  <a:solidFill>
                    <a:srgbClr val="FF0000"/>
                  </a:solidFill>
                </a:uFill>
                <a:latin typeface="Arial" panose="020B0604020202020204" pitchFamily="34" charset="0"/>
                <a:cs typeface="Arial" panose="020B0604020202020204" pitchFamily="34" charset="0"/>
              </a:rPr>
              <a:t>İlaç </a:t>
            </a:r>
            <a:r>
              <a:rPr sz="2400" u="heavy" spc="-5" dirty="0">
                <a:solidFill>
                  <a:srgbClr val="00AF50"/>
                </a:solidFill>
                <a:uFill>
                  <a:solidFill>
                    <a:srgbClr val="FF0000"/>
                  </a:solidFill>
                </a:uFill>
                <a:latin typeface="Arial" panose="020B0604020202020204" pitchFamily="34" charset="0"/>
                <a:cs typeface="Arial" panose="020B0604020202020204" pitchFamily="34" charset="0"/>
              </a:rPr>
              <a:t>(Ürün </a:t>
            </a:r>
            <a:r>
              <a:rPr sz="2400" u="heavy" dirty="0">
                <a:solidFill>
                  <a:srgbClr val="00AF50"/>
                </a:solidFill>
                <a:uFill>
                  <a:solidFill>
                    <a:srgbClr val="FF0000"/>
                  </a:solidFill>
                </a:uFill>
                <a:latin typeface="Arial" panose="020B0604020202020204" pitchFamily="34" charset="0"/>
                <a:cs typeface="Arial" panose="020B0604020202020204" pitchFamily="34" charset="0"/>
              </a:rPr>
              <a:t>)</a:t>
            </a:r>
            <a:r>
              <a:rPr sz="2400" dirty="0">
                <a:solidFill>
                  <a:srgbClr val="00AF50"/>
                </a:solidFill>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hazırlama </a:t>
            </a:r>
            <a:r>
              <a:rPr sz="2400" spc="-15" dirty="0">
                <a:latin typeface="Arial" panose="020B0604020202020204" pitchFamily="34" charset="0"/>
                <a:cs typeface="Arial" panose="020B0604020202020204" pitchFamily="34" charset="0"/>
              </a:rPr>
              <a:t>ve</a:t>
            </a:r>
            <a:r>
              <a:rPr sz="2400" u="heavy" spc="-15" dirty="0">
                <a:solidFill>
                  <a:srgbClr val="FF0000"/>
                </a:solidFill>
                <a:uFill>
                  <a:solidFill>
                    <a:srgbClr val="FF0000"/>
                  </a:solidFill>
                </a:uFill>
                <a:latin typeface="Arial" panose="020B0604020202020204" pitchFamily="34" charset="0"/>
                <a:cs typeface="Arial" panose="020B0604020202020204" pitchFamily="34" charset="0"/>
              </a:rPr>
              <a:t> </a:t>
            </a:r>
            <a:r>
              <a:rPr sz="2400" u="heavy" spc="-5" dirty="0">
                <a:solidFill>
                  <a:srgbClr val="FF0000"/>
                </a:solidFill>
                <a:uFill>
                  <a:solidFill>
                    <a:srgbClr val="FF0000"/>
                  </a:solidFill>
                </a:uFill>
                <a:latin typeface="Arial" panose="020B0604020202020204" pitchFamily="34" charset="0"/>
                <a:cs typeface="Arial" panose="020B0604020202020204" pitchFamily="34" charset="0"/>
              </a:rPr>
              <a:t>ilaçlamada</a:t>
            </a:r>
            <a:r>
              <a:rPr sz="2400" u="heavy" spc="-5" dirty="0">
                <a:solidFill>
                  <a:srgbClr val="00AF50"/>
                </a:solidFill>
                <a:uFill>
                  <a:solidFill>
                    <a:srgbClr val="FF0000"/>
                  </a:solidFill>
                </a:uFill>
                <a:latin typeface="Arial" panose="020B0604020202020204" pitchFamily="34" charset="0"/>
                <a:cs typeface="Arial" panose="020B0604020202020204" pitchFamily="34" charset="0"/>
              </a:rPr>
              <a:t> (Ürün) </a:t>
            </a:r>
            <a:r>
              <a:rPr sz="2400" spc="-5" dirty="0">
                <a:solidFill>
                  <a:srgbClr val="00AF50"/>
                </a:solidFill>
                <a:latin typeface="Arial" panose="020B0604020202020204" pitchFamily="34" charset="0"/>
                <a:cs typeface="Arial" panose="020B0604020202020204" pitchFamily="34" charset="0"/>
              </a:rPr>
              <a:t> </a:t>
            </a:r>
            <a:r>
              <a:rPr sz="2400" spc="-10" dirty="0">
                <a:latin typeface="Arial" panose="020B0604020202020204" pitchFamily="34" charset="0"/>
                <a:cs typeface="Arial" panose="020B0604020202020204" pitchFamily="34" charset="0"/>
              </a:rPr>
              <a:t>kullanılan </a:t>
            </a:r>
            <a:r>
              <a:rPr sz="2400" spc="-5" dirty="0">
                <a:latin typeface="Arial" panose="020B0604020202020204" pitchFamily="34" charset="0"/>
                <a:cs typeface="Arial" panose="020B0604020202020204" pitchFamily="34" charset="0"/>
              </a:rPr>
              <a:t>su kapları, içerisinde </a:t>
            </a:r>
            <a:r>
              <a:rPr sz="2400" dirty="0">
                <a:latin typeface="Arial" panose="020B0604020202020204" pitchFamily="34" charset="0"/>
                <a:cs typeface="Arial" panose="020B0604020202020204" pitchFamily="34" charset="0"/>
              </a:rPr>
              <a:t>ilaç </a:t>
            </a:r>
            <a:r>
              <a:rPr sz="2400" spc="-5" dirty="0">
                <a:latin typeface="Arial" panose="020B0604020202020204" pitchFamily="34" charset="0"/>
                <a:cs typeface="Arial" panose="020B0604020202020204" pitchFamily="34" charset="0"/>
              </a:rPr>
              <a:t>hazırlama </a:t>
            </a:r>
            <a:r>
              <a:rPr sz="2400" spc="-10" dirty="0">
                <a:latin typeface="Arial" panose="020B0604020202020204" pitchFamily="34" charset="0"/>
                <a:cs typeface="Arial" panose="020B0604020202020204" pitchFamily="34" charset="0"/>
              </a:rPr>
              <a:t>kapları</a:t>
            </a:r>
            <a:r>
              <a:rPr sz="2400" u="heavy" spc="-10" dirty="0">
                <a:uFill>
                  <a:solidFill>
                    <a:srgbClr val="000000"/>
                  </a:solidFill>
                </a:uFill>
                <a:latin typeface="Arial" panose="020B0604020202020204" pitchFamily="34" charset="0"/>
                <a:cs typeface="Arial" panose="020B0604020202020204" pitchFamily="34" charset="0"/>
              </a:rPr>
              <a:t>,</a:t>
            </a:r>
            <a:r>
              <a:rPr sz="2400" u="heavy" spc="-10" dirty="0">
                <a:solidFill>
                  <a:srgbClr val="FF0000"/>
                </a:solidFill>
                <a:uFill>
                  <a:solidFill>
                    <a:srgbClr val="000000"/>
                  </a:solidFill>
                </a:uFill>
                <a:latin typeface="Arial" panose="020B0604020202020204" pitchFamily="34" charset="0"/>
                <a:cs typeface="Arial" panose="020B0604020202020204" pitchFamily="34" charset="0"/>
              </a:rPr>
              <a:t> </a:t>
            </a:r>
            <a:r>
              <a:rPr sz="2400" u="heavy" spc="-5" dirty="0">
                <a:solidFill>
                  <a:srgbClr val="FF0000"/>
                </a:solidFill>
                <a:uFill>
                  <a:solidFill>
                    <a:srgbClr val="000000"/>
                  </a:solidFill>
                </a:uFill>
                <a:latin typeface="Arial" panose="020B0604020202020204" pitchFamily="34" charset="0"/>
                <a:cs typeface="Arial" panose="020B0604020202020204" pitchFamily="34" charset="0"/>
              </a:rPr>
              <a:t>ilaç</a:t>
            </a:r>
            <a:r>
              <a:rPr sz="2400" spc="-5" dirty="0">
                <a:solidFill>
                  <a:srgbClr val="FF0000"/>
                </a:solidFill>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nakil  kapları, su </a:t>
            </a:r>
            <a:r>
              <a:rPr sz="2400" dirty="0">
                <a:latin typeface="Arial" panose="020B0604020202020204" pitchFamily="34" charset="0"/>
                <a:cs typeface="Arial" panose="020B0604020202020204" pitchFamily="34" charset="0"/>
              </a:rPr>
              <a:t>tulumbaları, </a:t>
            </a:r>
            <a:r>
              <a:rPr sz="2400" spc="-40" dirty="0">
                <a:latin typeface="Arial" panose="020B0604020202020204" pitchFamily="34" charset="0"/>
                <a:cs typeface="Arial" panose="020B0604020202020204" pitchFamily="34" charset="0"/>
              </a:rPr>
              <a:t>çadır, </a:t>
            </a:r>
            <a:r>
              <a:rPr sz="2400" spc="-5" dirty="0">
                <a:latin typeface="Arial" panose="020B0604020202020204" pitchFamily="34" charset="0"/>
                <a:cs typeface="Arial" panose="020B0604020202020204" pitchFamily="34" charset="0"/>
              </a:rPr>
              <a:t>örtü, </a:t>
            </a:r>
            <a:r>
              <a:rPr sz="2400" spc="-20" dirty="0">
                <a:latin typeface="Arial" panose="020B0604020202020204" pitchFamily="34" charset="0"/>
                <a:cs typeface="Arial" panose="020B0604020202020204" pitchFamily="34" charset="0"/>
              </a:rPr>
              <a:t>koruyucu </a:t>
            </a:r>
            <a:r>
              <a:rPr sz="2400" spc="-25" dirty="0">
                <a:latin typeface="Arial" panose="020B0604020202020204" pitchFamily="34" charset="0"/>
                <a:cs typeface="Arial" panose="020B0604020202020204" pitchFamily="34" charset="0"/>
              </a:rPr>
              <a:t>elbiseler,  </a:t>
            </a:r>
            <a:r>
              <a:rPr sz="2400" spc="-35" dirty="0">
                <a:latin typeface="Arial" panose="020B0604020202020204" pitchFamily="34" charset="0"/>
                <a:cs typeface="Arial" panose="020B0604020202020204" pitchFamily="34" charset="0"/>
              </a:rPr>
              <a:t>maskeler, </a:t>
            </a:r>
            <a:r>
              <a:rPr sz="2400" spc="-10" dirty="0">
                <a:latin typeface="Arial" panose="020B0604020202020204" pitchFamily="34" charset="0"/>
                <a:cs typeface="Arial" panose="020B0604020202020204" pitchFamily="34" charset="0"/>
              </a:rPr>
              <a:t>lastik </a:t>
            </a:r>
            <a:r>
              <a:rPr sz="2400" spc="-20" dirty="0">
                <a:latin typeface="Arial" panose="020B0604020202020204" pitchFamily="34" charset="0"/>
                <a:cs typeface="Arial" panose="020B0604020202020204" pitchFamily="34" charset="0"/>
              </a:rPr>
              <a:t>veya </a:t>
            </a:r>
            <a:r>
              <a:rPr sz="2400" spc="-10" dirty="0">
                <a:latin typeface="Arial" panose="020B0604020202020204" pitchFamily="34" charset="0"/>
                <a:cs typeface="Arial" panose="020B0604020202020204" pitchFamily="34" charset="0"/>
              </a:rPr>
              <a:t>kauçuk </a:t>
            </a:r>
            <a:r>
              <a:rPr sz="2400" spc="-25" dirty="0">
                <a:latin typeface="Arial" panose="020B0604020202020204" pitchFamily="34" charset="0"/>
                <a:cs typeface="Arial" panose="020B0604020202020204" pitchFamily="34" charset="0"/>
              </a:rPr>
              <a:t>eldivenler, çizmeler, </a:t>
            </a:r>
            <a:r>
              <a:rPr sz="2400" spc="-10" dirty="0">
                <a:latin typeface="Arial" panose="020B0604020202020204" pitchFamily="34" charset="0"/>
                <a:cs typeface="Arial" panose="020B0604020202020204" pitchFamily="34" charset="0"/>
              </a:rPr>
              <a:t>gözlük  </a:t>
            </a:r>
            <a:r>
              <a:rPr sz="2400" spc="-5" dirty="0">
                <a:latin typeface="Arial" panose="020B0604020202020204" pitchFamily="34" charset="0"/>
                <a:cs typeface="Arial" panose="020B0604020202020204" pitchFamily="34" charset="0"/>
              </a:rPr>
              <a:t>siperler </a:t>
            </a:r>
            <a:r>
              <a:rPr sz="2400" dirty="0">
                <a:latin typeface="Arial" panose="020B0604020202020204" pitchFamily="34" charset="0"/>
                <a:cs typeface="Arial" panose="020B0604020202020204" pitchFamily="34" charset="0"/>
              </a:rPr>
              <a:t>gibi </a:t>
            </a:r>
            <a:r>
              <a:rPr sz="2400" spc="-15" dirty="0">
                <a:latin typeface="Arial" panose="020B0604020202020204" pitchFamily="34" charset="0"/>
                <a:cs typeface="Arial" panose="020B0604020202020204" pitchFamily="34" charset="0"/>
              </a:rPr>
              <a:t>koruyucu</a:t>
            </a:r>
            <a:r>
              <a:rPr sz="2400" spc="-25" dirty="0">
                <a:latin typeface="Arial" panose="020B0604020202020204" pitchFamily="34" charset="0"/>
                <a:cs typeface="Arial" panose="020B0604020202020204" pitchFamily="34" charset="0"/>
              </a:rPr>
              <a:t> </a:t>
            </a:r>
            <a:r>
              <a:rPr sz="2400" spc="-5" dirty="0">
                <a:latin typeface="Arial" panose="020B0604020202020204" pitchFamily="34" charset="0"/>
                <a:cs typeface="Arial" panose="020B0604020202020204" pitchFamily="34" charset="0"/>
              </a:rPr>
              <a:t>malzemeyi,</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0680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232756" y="2063842"/>
            <a:ext cx="11743113" cy="3698448"/>
          </a:xfrm>
          <a:prstGeom prst="rect">
            <a:avLst/>
          </a:prstGeom>
        </p:spPr>
        <p:txBody>
          <a:bodyPr vert="horz" wrap="square" lIns="0" tIns="12700" rIns="0" bIns="0" rtlCol="0">
            <a:spAutoFit/>
          </a:bodyPr>
          <a:lstStyle/>
          <a:p>
            <a:pPr marL="12700" marR="5715" indent="448945">
              <a:spcBef>
                <a:spcPts val="100"/>
              </a:spcBef>
            </a:pPr>
            <a:r>
              <a:rPr sz="2400" b="1" spc="-5" dirty="0">
                <a:latin typeface="Calibri"/>
                <a:cs typeface="Calibri"/>
              </a:rPr>
              <a:t>İzin:</a:t>
            </a:r>
            <a:r>
              <a:rPr sz="2400" b="1" u="heavy" spc="-5" dirty="0">
                <a:uFill>
                  <a:solidFill>
                    <a:srgbClr val="000000"/>
                  </a:solidFill>
                </a:uFill>
                <a:latin typeface="Calibri"/>
                <a:cs typeface="Calibri"/>
              </a:rPr>
              <a:t> </a:t>
            </a:r>
            <a:r>
              <a:rPr sz="2400" u="heavy" spc="-15" dirty="0">
                <a:solidFill>
                  <a:srgbClr val="FF0000"/>
                </a:solidFill>
                <a:uFill>
                  <a:solidFill>
                    <a:srgbClr val="000000"/>
                  </a:solidFill>
                </a:uFill>
                <a:latin typeface="Calibri"/>
                <a:cs typeface="Calibri"/>
              </a:rPr>
              <a:t>Zararlılara </a:t>
            </a:r>
            <a:r>
              <a:rPr sz="2400" u="heavy" spc="-20" dirty="0">
                <a:solidFill>
                  <a:srgbClr val="FF0000"/>
                </a:solidFill>
                <a:uFill>
                  <a:solidFill>
                    <a:srgbClr val="000000"/>
                  </a:solidFill>
                </a:uFill>
                <a:latin typeface="Calibri"/>
                <a:cs typeface="Calibri"/>
              </a:rPr>
              <a:t>karşı </a:t>
            </a:r>
            <a:r>
              <a:rPr sz="2400" u="heavy" spc="-5" dirty="0">
                <a:solidFill>
                  <a:srgbClr val="FF0000"/>
                </a:solidFill>
                <a:uFill>
                  <a:solidFill>
                    <a:srgbClr val="000000"/>
                  </a:solidFill>
                </a:uFill>
                <a:latin typeface="Calibri"/>
                <a:cs typeface="Calibri"/>
              </a:rPr>
              <a:t>insektisit, </a:t>
            </a:r>
            <a:r>
              <a:rPr sz="2400" u="heavy" spc="-10" dirty="0">
                <a:solidFill>
                  <a:srgbClr val="FF0000"/>
                </a:solidFill>
                <a:uFill>
                  <a:solidFill>
                    <a:srgbClr val="000000"/>
                  </a:solidFill>
                </a:uFill>
                <a:latin typeface="Calibri"/>
                <a:cs typeface="Calibri"/>
              </a:rPr>
              <a:t>rodentisit, </a:t>
            </a:r>
            <a:r>
              <a:rPr sz="2400" u="heavy" spc="-5" dirty="0">
                <a:solidFill>
                  <a:srgbClr val="FF0000"/>
                </a:solidFill>
                <a:uFill>
                  <a:solidFill>
                    <a:srgbClr val="000000"/>
                  </a:solidFill>
                </a:uFill>
                <a:latin typeface="Calibri"/>
                <a:cs typeface="Calibri"/>
              </a:rPr>
              <a:t>mollusisit </a:t>
            </a:r>
            <a:r>
              <a:rPr sz="2400" u="heavy" spc="-30" dirty="0">
                <a:solidFill>
                  <a:srgbClr val="FF0000"/>
                </a:solidFill>
                <a:uFill>
                  <a:solidFill>
                    <a:srgbClr val="000000"/>
                  </a:solidFill>
                </a:uFill>
                <a:latin typeface="Calibri"/>
                <a:cs typeface="Calibri"/>
              </a:rPr>
              <a:t>ve </a:t>
            </a:r>
            <a:r>
              <a:rPr sz="2400" spc="-30" dirty="0">
                <a:solidFill>
                  <a:srgbClr val="FF0000"/>
                </a:solidFill>
                <a:latin typeface="Calibri"/>
                <a:cs typeface="Calibri"/>
              </a:rPr>
              <a:t> </a:t>
            </a:r>
            <a:r>
              <a:rPr sz="2400" u="heavy" spc="-10" dirty="0">
                <a:solidFill>
                  <a:srgbClr val="FF0000"/>
                </a:solidFill>
                <a:uFill>
                  <a:solidFill>
                    <a:srgbClr val="FF0000"/>
                  </a:solidFill>
                </a:uFill>
                <a:latin typeface="Calibri"/>
                <a:cs typeface="Calibri"/>
              </a:rPr>
              <a:t>benzeri </a:t>
            </a:r>
            <a:r>
              <a:rPr sz="2400" u="heavy" dirty="0">
                <a:solidFill>
                  <a:srgbClr val="FF0000"/>
                </a:solidFill>
                <a:uFill>
                  <a:solidFill>
                    <a:srgbClr val="FF0000"/>
                  </a:solidFill>
                </a:uFill>
                <a:latin typeface="Calibri"/>
                <a:cs typeface="Calibri"/>
              </a:rPr>
              <a:t>maddeleri </a:t>
            </a:r>
            <a:r>
              <a:rPr sz="2400" u="heavy" spc="-15" dirty="0">
                <a:solidFill>
                  <a:srgbClr val="FF0000"/>
                </a:solidFill>
                <a:uFill>
                  <a:solidFill>
                    <a:srgbClr val="FF0000"/>
                  </a:solidFill>
                </a:uFill>
                <a:latin typeface="Calibri"/>
                <a:cs typeface="Calibri"/>
              </a:rPr>
              <a:t>kullanarak </a:t>
            </a:r>
            <a:r>
              <a:rPr sz="2400" u="heavy" spc="-10" dirty="0">
                <a:solidFill>
                  <a:srgbClr val="00AF50"/>
                </a:solidFill>
                <a:uFill>
                  <a:solidFill>
                    <a:srgbClr val="FF0000"/>
                  </a:solidFill>
                </a:uFill>
                <a:latin typeface="Calibri"/>
                <a:cs typeface="Calibri"/>
              </a:rPr>
              <a:t>(Biyosidal </a:t>
            </a:r>
            <a:r>
              <a:rPr sz="2400" u="heavy" spc="-5" dirty="0" err="1">
                <a:solidFill>
                  <a:srgbClr val="00AF50"/>
                </a:solidFill>
                <a:uFill>
                  <a:solidFill>
                    <a:srgbClr val="FF0000"/>
                  </a:solidFill>
                </a:uFill>
                <a:latin typeface="Calibri"/>
                <a:cs typeface="Calibri"/>
              </a:rPr>
              <a:t>ürünleri</a:t>
            </a:r>
            <a:r>
              <a:rPr sz="2400" u="heavy" spc="105" dirty="0">
                <a:solidFill>
                  <a:srgbClr val="00AF50"/>
                </a:solidFill>
                <a:uFill>
                  <a:solidFill>
                    <a:srgbClr val="FF0000"/>
                  </a:solidFill>
                </a:uFill>
                <a:latin typeface="Calibri"/>
                <a:cs typeface="Calibri"/>
              </a:rPr>
              <a:t> </a:t>
            </a:r>
            <a:r>
              <a:rPr sz="2400" u="heavy" spc="-15" dirty="0" err="1">
                <a:solidFill>
                  <a:srgbClr val="00AF50"/>
                </a:solidFill>
                <a:uFill>
                  <a:solidFill>
                    <a:srgbClr val="FF0000"/>
                  </a:solidFill>
                </a:uFill>
                <a:latin typeface="Calibri"/>
                <a:cs typeface="Calibri"/>
              </a:rPr>
              <a:t>kullanarak</a:t>
            </a:r>
            <a:r>
              <a:rPr lang="tr-TR" sz="2400" dirty="0">
                <a:latin typeface="Calibri"/>
                <a:cs typeface="Calibri"/>
              </a:rPr>
              <a:t> </a:t>
            </a:r>
            <a:r>
              <a:rPr sz="2400" u="heavy" spc="-40" dirty="0" err="1">
                <a:solidFill>
                  <a:srgbClr val="00AF50"/>
                </a:solidFill>
                <a:uFill>
                  <a:solidFill>
                    <a:srgbClr val="00AF50"/>
                  </a:solidFill>
                </a:uFill>
                <a:latin typeface="Calibri"/>
                <a:cs typeface="Calibri"/>
              </a:rPr>
              <a:t>z</a:t>
            </a:r>
            <a:r>
              <a:rPr sz="2400" u="heavy" dirty="0" err="1">
                <a:solidFill>
                  <a:srgbClr val="00AF50"/>
                </a:solidFill>
                <a:uFill>
                  <a:solidFill>
                    <a:srgbClr val="00AF50"/>
                  </a:solidFill>
                </a:uFill>
                <a:latin typeface="Calibri"/>
                <a:cs typeface="Calibri"/>
              </a:rPr>
              <a:t>a</a:t>
            </a:r>
            <a:r>
              <a:rPr sz="2400" u="heavy" spc="-45" dirty="0" err="1">
                <a:solidFill>
                  <a:srgbClr val="00AF50"/>
                </a:solidFill>
                <a:uFill>
                  <a:solidFill>
                    <a:srgbClr val="00AF50"/>
                  </a:solidFill>
                </a:uFill>
                <a:latin typeface="Calibri"/>
                <a:cs typeface="Calibri"/>
              </a:rPr>
              <a:t>r</a:t>
            </a:r>
            <a:r>
              <a:rPr sz="2400" u="heavy" dirty="0" err="1">
                <a:solidFill>
                  <a:srgbClr val="00AF50"/>
                </a:solidFill>
                <a:uFill>
                  <a:solidFill>
                    <a:srgbClr val="00AF50"/>
                  </a:solidFill>
                </a:uFill>
                <a:latin typeface="Calibri"/>
                <a:cs typeface="Calibri"/>
              </a:rPr>
              <a:t>arl</a:t>
            </a:r>
            <a:r>
              <a:rPr sz="2400" u="heavy" spc="-10" dirty="0" err="1">
                <a:solidFill>
                  <a:srgbClr val="00AF50"/>
                </a:solidFill>
                <a:uFill>
                  <a:solidFill>
                    <a:srgbClr val="00AF50"/>
                  </a:solidFill>
                </a:uFill>
                <a:latin typeface="Calibri"/>
                <a:cs typeface="Calibri"/>
              </a:rPr>
              <a:t>ı</a:t>
            </a:r>
            <a:r>
              <a:rPr sz="2400" u="heavy" dirty="0" err="1">
                <a:solidFill>
                  <a:srgbClr val="00AF50"/>
                </a:solidFill>
                <a:uFill>
                  <a:solidFill>
                    <a:srgbClr val="00AF50"/>
                  </a:solidFill>
                </a:uFill>
                <a:latin typeface="Calibri"/>
                <a:cs typeface="Calibri"/>
              </a:rPr>
              <a:t>larla</a:t>
            </a:r>
            <a:r>
              <a:rPr sz="2400" u="heavy" dirty="0">
                <a:solidFill>
                  <a:srgbClr val="00AF50"/>
                </a:solidFill>
                <a:uFill>
                  <a:solidFill>
                    <a:srgbClr val="00AF50"/>
                  </a:solidFill>
                </a:uFill>
                <a:latin typeface="Calibri"/>
                <a:cs typeface="Calibri"/>
              </a:rPr>
              <a:t>)</a:t>
            </a:r>
            <a:r>
              <a:rPr lang="tr-TR" sz="2400" u="heavy" dirty="0">
                <a:solidFill>
                  <a:srgbClr val="00AF50"/>
                </a:solidFill>
                <a:uFill>
                  <a:solidFill>
                    <a:srgbClr val="00AF50"/>
                  </a:solidFill>
                </a:uFill>
                <a:latin typeface="Calibri"/>
                <a:cs typeface="Calibri"/>
              </a:rPr>
              <a:t> </a:t>
            </a:r>
            <a:r>
              <a:rPr sz="2400" dirty="0" err="1">
                <a:latin typeface="Calibri"/>
                <a:cs typeface="Calibri"/>
              </a:rPr>
              <a:t>mü</a:t>
            </a:r>
            <a:r>
              <a:rPr sz="2400" spc="-20" dirty="0" err="1">
                <a:latin typeface="Calibri"/>
                <a:cs typeface="Calibri"/>
              </a:rPr>
              <a:t>c</a:t>
            </a:r>
            <a:r>
              <a:rPr sz="2400" dirty="0" err="1">
                <a:latin typeface="Calibri"/>
                <a:cs typeface="Calibri"/>
              </a:rPr>
              <a:t>adele</a:t>
            </a:r>
            <a:r>
              <a:rPr sz="2400" dirty="0">
                <a:latin typeface="Calibri"/>
                <a:cs typeface="Calibri"/>
              </a:rPr>
              <a:t> </a:t>
            </a:r>
            <a:r>
              <a:rPr sz="2400" spc="-95" dirty="0">
                <a:latin typeface="Calibri"/>
                <a:cs typeface="Calibri"/>
              </a:rPr>
              <a:t> </a:t>
            </a:r>
            <a:r>
              <a:rPr sz="2400" dirty="0">
                <a:latin typeface="Calibri"/>
                <a:cs typeface="Calibri"/>
              </a:rPr>
              <a:t>etmek </a:t>
            </a:r>
            <a:r>
              <a:rPr sz="2400" spc="-90" dirty="0">
                <a:latin typeface="Calibri"/>
                <a:cs typeface="Calibri"/>
              </a:rPr>
              <a:t> </a:t>
            </a:r>
            <a:r>
              <a:rPr sz="2400" dirty="0">
                <a:latin typeface="Calibri"/>
                <a:cs typeface="Calibri"/>
              </a:rPr>
              <a:t>i</a:t>
            </a:r>
            <a:r>
              <a:rPr sz="2400" spc="-40" dirty="0">
                <a:latin typeface="Calibri"/>
                <a:cs typeface="Calibri"/>
              </a:rPr>
              <a:t>s</a:t>
            </a:r>
            <a:r>
              <a:rPr sz="2400" spc="-25" dirty="0">
                <a:latin typeface="Calibri"/>
                <a:cs typeface="Calibri"/>
              </a:rPr>
              <a:t>t</a:t>
            </a:r>
            <a:r>
              <a:rPr sz="2400" spc="-20" dirty="0">
                <a:latin typeface="Calibri"/>
                <a:cs typeface="Calibri"/>
              </a:rPr>
              <a:t>e</a:t>
            </a:r>
            <a:r>
              <a:rPr sz="2400" spc="-35" dirty="0">
                <a:latin typeface="Calibri"/>
                <a:cs typeface="Calibri"/>
              </a:rPr>
              <a:t>y</a:t>
            </a:r>
            <a:r>
              <a:rPr sz="2400" dirty="0">
                <a:latin typeface="Calibri"/>
                <a:cs typeface="Calibri"/>
              </a:rPr>
              <a:t>enl</a:t>
            </a:r>
            <a:r>
              <a:rPr sz="2400" spc="5" dirty="0">
                <a:latin typeface="Calibri"/>
                <a:cs typeface="Calibri"/>
              </a:rPr>
              <a:t>e</a:t>
            </a:r>
            <a:r>
              <a:rPr sz="2400" spc="-35" dirty="0">
                <a:latin typeface="Calibri"/>
                <a:cs typeface="Calibri"/>
              </a:rPr>
              <a:t>r</a:t>
            </a:r>
            <a:r>
              <a:rPr sz="2400" dirty="0">
                <a:latin typeface="Calibri"/>
                <a:cs typeface="Calibri"/>
              </a:rPr>
              <a:t>e	</a:t>
            </a:r>
            <a:r>
              <a:rPr sz="2400" spc="-30" dirty="0">
                <a:latin typeface="Calibri"/>
                <a:cs typeface="Calibri"/>
              </a:rPr>
              <a:t>v</a:t>
            </a:r>
            <a:r>
              <a:rPr sz="2400" dirty="0">
                <a:latin typeface="Calibri"/>
                <a:cs typeface="Calibri"/>
              </a:rPr>
              <a:t>e</a:t>
            </a:r>
            <a:r>
              <a:rPr sz="2400" spc="5" dirty="0">
                <a:latin typeface="Calibri"/>
                <a:cs typeface="Calibri"/>
              </a:rPr>
              <a:t>r</a:t>
            </a:r>
            <a:r>
              <a:rPr sz="2400" dirty="0">
                <a:latin typeface="Calibri"/>
                <a:cs typeface="Calibri"/>
              </a:rPr>
              <a:t>ilen	</a:t>
            </a:r>
            <a:r>
              <a:rPr sz="2400" spc="-5" dirty="0">
                <a:latin typeface="Calibri"/>
                <a:cs typeface="Calibri"/>
              </a:rPr>
              <a:t>bel</a:t>
            </a:r>
            <a:r>
              <a:rPr sz="2400" spc="-25" dirty="0">
                <a:latin typeface="Calibri"/>
                <a:cs typeface="Calibri"/>
              </a:rPr>
              <a:t>g</a:t>
            </a:r>
            <a:r>
              <a:rPr sz="2400" dirty="0">
                <a:latin typeface="Calibri"/>
                <a:cs typeface="Calibri"/>
              </a:rPr>
              <a:t>eyi,  </a:t>
            </a:r>
            <a:r>
              <a:rPr sz="2400" spc="-10" dirty="0">
                <a:latin typeface="Calibri"/>
                <a:cs typeface="Calibri"/>
              </a:rPr>
              <a:t>ifade</a:t>
            </a:r>
            <a:r>
              <a:rPr sz="2400" spc="-5" dirty="0">
                <a:latin typeface="Calibri"/>
                <a:cs typeface="Calibri"/>
              </a:rPr>
              <a:t> </a:t>
            </a:r>
            <a:r>
              <a:rPr sz="2400" spc="-50" dirty="0">
                <a:latin typeface="Calibri"/>
                <a:cs typeface="Calibri"/>
              </a:rPr>
              <a:t>eder.</a:t>
            </a:r>
            <a:endParaRPr sz="2400" dirty="0">
              <a:latin typeface="Calibri"/>
              <a:cs typeface="Calibri"/>
            </a:endParaRPr>
          </a:p>
          <a:p>
            <a:pPr>
              <a:spcBef>
                <a:spcPts val="10"/>
              </a:spcBef>
            </a:pPr>
            <a:endParaRPr sz="2350" dirty="0">
              <a:latin typeface="Calibri"/>
              <a:cs typeface="Calibri"/>
            </a:endParaRPr>
          </a:p>
          <a:p>
            <a:pPr marL="12700" marR="7620" indent="448945">
              <a:tabLst>
                <a:tab pos="1430020" algn="l"/>
                <a:tab pos="2414905" algn="l"/>
                <a:tab pos="3695065" algn="l"/>
                <a:tab pos="5943600" algn="l"/>
                <a:tab pos="7031990" algn="l"/>
              </a:tabLst>
            </a:pPr>
            <a:r>
              <a:rPr sz="2400" u="heavy" spc="-600" dirty="0">
                <a:solidFill>
                  <a:srgbClr val="00AF50"/>
                </a:solidFill>
                <a:uFill>
                  <a:solidFill>
                    <a:srgbClr val="00AF50"/>
                  </a:solidFill>
                </a:uFill>
                <a:latin typeface="Times New Roman"/>
                <a:cs typeface="Times New Roman"/>
              </a:rPr>
              <a:t> </a:t>
            </a:r>
            <a:r>
              <a:rPr sz="2400" b="1" u="heavy" dirty="0">
                <a:solidFill>
                  <a:srgbClr val="00AF50"/>
                </a:solidFill>
                <a:uFill>
                  <a:solidFill>
                    <a:srgbClr val="00AF50"/>
                  </a:solidFill>
                </a:uFill>
                <a:latin typeface="Calibri"/>
                <a:cs typeface="Calibri"/>
              </a:rPr>
              <a:t>Eğitim </a:t>
            </a:r>
            <a:r>
              <a:rPr sz="2400" b="1" u="heavy" spc="-15" dirty="0">
                <a:solidFill>
                  <a:srgbClr val="00AF50"/>
                </a:solidFill>
                <a:uFill>
                  <a:solidFill>
                    <a:srgbClr val="00AF50"/>
                  </a:solidFill>
                </a:uFill>
                <a:latin typeface="Calibri"/>
                <a:cs typeface="Calibri"/>
              </a:rPr>
              <a:t>veren </a:t>
            </a:r>
            <a:r>
              <a:rPr sz="2400" b="1" u="heavy" spc="-10" dirty="0">
                <a:solidFill>
                  <a:srgbClr val="00AF50"/>
                </a:solidFill>
                <a:uFill>
                  <a:solidFill>
                    <a:srgbClr val="00AF50"/>
                  </a:solidFill>
                </a:uFill>
                <a:latin typeface="Calibri"/>
                <a:cs typeface="Calibri"/>
              </a:rPr>
              <a:t>kuruluş: </a:t>
            </a:r>
            <a:r>
              <a:rPr sz="2400" u="heavy" spc="-15" dirty="0">
                <a:solidFill>
                  <a:srgbClr val="00AF50"/>
                </a:solidFill>
                <a:uFill>
                  <a:solidFill>
                    <a:srgbClr val="00AF50"/>
                  </a:solidFill>
                </a:uFill>
                <a:latin typeface="Calibri"/>
                <a:cs typeface="Calibri"/>
              </a:rPr>
              <a:t>Kurumca </a:t>
            </a:r>
            <a:r>
              <a:rPr sz="2400" u="heavy" spc="-10" dirty="0">
                <a:solidFill>
                  <a:srgbClr val="00AF50"/>
                </a:solidFill>
                <a:uFill>
                  <a:solidFill>
                    <a:srgbClr val="00AF50"/>
                  </a:solidFill>
                </a:uFill>
                <a:latin typeface="Calibri"/>
                <a:cs typeface="Calibri"/>
              </a:rPr>
              <a:t>uygulayıcı </a:t>
            </a:r>
            <a:r>
              <a:rPr sz="2400" u="heavy" spc="-5" dirty="0">
                <a:solidFill>
                  <a:srgbClr val="00AF50"/>
                </a:solidFill>
                <a:uFill>
                  <a:solidFill>
                    <a:srgbClr val="00AF50"/>
                  </a:solidFill>
                </a:uFill>
                <a:latin typeface="Calibri"/>
                <a:cs typeface="Calibri"/>
              </a:rPr>
              <a:t>eğitimi </a:t>
            </a:r>
            <a:r>
              <a:rPr sz="2400" u="heavy" spc="-10" dirty="0">
                <a:solidFill>
                  <a:srgbClr val="00AF50"/>
                </a:solidFill>
                <a:uFill>
                  <a:solidFill>
                    <a:srgbClr val="00AF50"/>
                  </a:solidFill>
                </a:uFill>
                <a:latin typeface="Calibri"/>
                <a:cs typeface="Calibri"/>
              </a:rPr>
              <a:t>için </a:t>
            </a:r>
            <a:r>
              <a:rPr sz="2400" spc="-10" dirty="0">
                <a:solidFill>
                  <a:srgbClr val="00AF50"/>
                </a:solidFill>
                <a:latin typeface="Calibri"/>
                <a:cs typeface="Calibri"/>
              </a:rPr>
              <a:t> </a:t>
            </a:r>
            <a:r>
              <a:rPr sz="2400" spc="-20" dirty="0">
                <a:solidFill>
                  <a:srgbClr val="00AF50"/>
                </a:solidFill>
                <a:latin typeface="Calibri"/>
                <a:cs typeface="Calibri"/>
              </a:rPr>
              <a:t>y</a:t>
            </a:r>
            <a:r>
              <a:rPr sz="2400" spc="-10" dirty="0">
                <a:solidFill>
                  <a:srgbClr val="00AF50"/>
                </a:solidFill>
                <a:latin typeface="Calibri"/>
                <a:cs typeface="Calibri"/>
              </a:rPr>
              <a:t>e</a:t>
            </a:r>
            <a:r>
              <a:rPr sz="2400" spc="-25" dirty="0">
                <a:solidFill>
                  <a:srgbClr val="00AF50"/>
                </a:solidFill>
                <a:latin typeface="Calibri"/>
                <a:cs typeface="Calibri"/>
              </a:rPr>
              <a:t>t</a:t>
            </a:r>
            <a:r>
              <a:rPr sz="2400" spc="-10" dirty="0">
                <a:solidFill>
                  <a:srgbClr val="00AF50"/>
                </a:solidFill>
                <a:latin typeface="Calibri"/>
                <a:cs typeface="Calibri"/>
              </a:rPr>
              <a:t>e</a:t>
            </a:r>
            <a:r>
              <a:rPr sz="2400" dirty="0">
                <a:solidFill>
                  <a:srgbClr val="00AF50"/>
                </a:solidFill>
                <a:latin typeface="Calibri"/>
                <a:cs typeface="Calibri"/>
              </a:rPr>
              <a:t>rlil</a:t>
            </a:r>
            <a:r>
              <a:rPr sz="2400" spc="-15" dirty="0">
                <a:solidFill>
                  <a:srgbClr val="00AF50"/>
                </a:solidFill>
                <a:latin typeface="Calibri"/>
                <a:cs typeface="Calibri"/>
              </a:rPr>
              <a:t>i</a:t>
            </a:r>
            <a:r>
              <a:rPr sz="2400" dirty="0">
                <a:solidFill>
                  <a:srgbClr val="00AF50"/>
                </a:solidFill>
                <a:latin typeface="Calibri"/>
                <a:cs typeface="Calibri"/>
              </a:rPr>
              <a:t>ği	</a:t>
            </a:r>
            <a:r>
              <a:rPr sz="2400" spc="-40" dirty="0">
                <a:solidFill>
                  <a:srgbClr val="00AF50"/>
                </a:solidFill>
                <a:latin typeface="Calibri"/>
                <a:cs typeface="Calibri"/>
              </a:rPr>
              <a:t>t</a:t>
            </a:r>
            <a:r>
              <a:rPr sz="2400" dirty="0">
                <a:solidFill>
                  <a:srgbClr val="00AF50"/>
                </a:solidFill>
                <a:latin typeface="Calibri"/>
                <a:cs typeface="Calibri"/>
              </a:rPr>
              <a:t>espit	</a:t>
            </a:r>
            <a:r>
              <a:rPr sz="2400" dirty="0" err="1">
                <a:solidFill>
                  <a:srgbClr val="00AF50"/>
                </a:solidFill>
                <a:latin typeface="Calibri"/>
                <a:cs typeface="Calibri"/>
              </a:rPr>
              <a:t>edile</a:t>
            </a:r>
            <a:r>
              <a:rPr sz="2400" spc="-40" dirty="0" err="1">
                <a:solidFill>
                  <a:srgbClr val="00AF50"/>
                </a:solidFill>
                <a:latin typeface="Calibri"/>
                <a:cs typeface="Calibri"/>
              </a:rPr>
              <a:t>r</a:t>
            </a:r>
            <a:r>
              <a:rPr sz="2400" dirty="0" err="1">
                <a:solidFill>
                  <a:srgbClr val="00AF50"/>
                </a:solidFill>
                <a:latin typeface="Calibri"/>
                <a:cs typeface="Calibri"/>
              </a:rPr>
              <a:t>ek</a:t>
            </a:r>
            <a:r>
              <a:rPr lang="en-TR" sz="2400" dirty="0">
                <a:solidFill>
                  <a:srgbClr val="00AF50"/>
                </a:solidFill>
                <a:latin typeface="Calibri"/>
                <a:cs typeface="Calibri"/>
              </a:rPr>
              <a:t>	</a:t>
            </a:r>
            <a:r>
              <a:rPr sz="2400" spc="-5" dirty="0" err="1">
                <a:solidFill>
                  <a:srgbClr val="00AF50"/>
                </a:solidFill>
                <a:latin typeface="Calibri"/>
                <a:cs typeface="Calibri"/>
              </a:rPr>
              <a:t>bel</a:t>
            </a:r>
            <a:r>
              <a:rPr sz="2400" spc="-30" dirty="0" err="1">
                <a:solidFill>
                  <a:srgbClr val="00AF50"/>
                </a:solidFill>
                <a:latin typeface="Calibri"/>
                <a:cs typeface="Calibri"/>
              </a:rPr>
              <a:t>g</a:t>
            </a:r>
            <a:r>
              <a:rPr sz="2400" dirty="0" err="1">
                <a:solidFill>
                  <a:srgbClr val="00AF50"/>
                </a:solidFill>
                <a:latin typeface="Calibri"/>
                <a:cs typeface="Calibri"/>
              </a:rPr>
              <a:t>e</a:t>
            </a:r>
            <a:r>
              <a:rPr sz="2400" spc="-10" dirty="0" err="1">
                <a:solidFill>
                  <a:srgbClr val="00AF50"/>
                </a:solidFill>
                <a:latin typeface="Calibri"/>
                <a:cs typeface="Calibri"/>
              </a:rPr>
              <a:t>l</a:t>
            </a:r>
            <a:r>
              <a:rPr sz="2400" dirty="0" err="1">
                <a:solidFill>
                  <a:srgbClr val="00AF50"/>
                </a:solidFill>
                <a:latin typeface="Calibri"/>
                <a:cs typeface="Calibri"/>
              </a:rPr>
              <a:t>endirilmiş</a:t>
            </a:r>
            <a:r>
              <a:rPr sz="2400" dirty="0">
                <a:solidFill>
                  <a:srgbClr val="00AF50"/>
                </a:solidFill>
                <a:latin typeface="Calibri"/>
                <a:cs typeface="Calibri"/>
              </a:rPr>
              <a:t>	</a:t>
            </a:r>
            <a:r>
              <a:rPr sz="2400" spc="-40" dirty="0" err="1">
                <a:solidFill>
                  <a:srgbClr val="00AF50"/>
                </a:solidFill>
                <a:latin typeface="Calibri"/>
                <a:cs typeface="Calibri"/>
              </a:rPr>
              <a:t>k</a:t>
            </a:r>
            <a:r>
              <a:rPr sz="2400" spc="-5" dirty="0" err="1">
                <a:solidFill>
                  <a:srgbClr val="00AF50"/>
                </a:solidFill>
                <a:latin typeface="Calibri"/>
                <a:cs typeface="Calibri"/>
              </a:rPr>
              <a:t>uru</a:t>
            </a:r>
            <a:r>
              <a:rPr sz="2400" dirty="0" err="1">
                <a:solidFill>
                  <a:srgbClr val="00AF50"/>
                </a:solidFill>
                <a:latin typeface="Calibri"/>
                <a:cs typeface="Calibri"/>
              </a:rPr>
              <a:t>m</a:t>
            </a:r>
            <a:r>
              <a:rPr lang="tr-TR" sz="2400" dirty="0">
                <a:solidFill>
                  <a:srgbClr val="00AF50"/>
                </a:solidFill>
                <a:latin typeface="Calibri"/>
                <a:cs typeface="Calibri"/>
              </a:rPr>
              <a:t> </a:t>
            </a:r>
            <a:r>
              <a:rPr sz="2400" spc="-30" dirty="0" err="1">
                <a:solidFill>
                  <a:srgbClr val="00AF50"/>
                </a:solidFill>
                <a:latin typeface="Calibri"/>
                <a:cs typeface="Calibri"/>
              </a:rPr>
              <a:t>ve</a:t>
            </a:r>
            <a:r>
              <a:rPr lang="tr-TR" sz="2400" dirty="0">
                <a:latin typeface="Calibri"/>
                <a:cs typeface="Calibri"/>
              </a:rPr>
              <a:t> </a:t>
            </a:r>
            <a:r>
              <a:rPr sz="2400" u="heavy" spc="-10" dirty="0" err="1">
                <a:solidFill>
                  <a:srgbClr val="00AF50"/>
                </a:solidFill>
                <a:uFill>
                  <a:solidFill>
                    <a:srgbClr val="00AF50"/>
                  </a:solidFill>
                </a:uFill>
                <a:latin typeface="Calibri"/>
                <a:cs typeface="Calibri"/>
              </a:rPr>
              <a:t>kuruluşları</a:t>
            </a:r>
            <a:r>
              <a:rPr sz="2400" u="heavy" spc="-10" dirty="0">
                <a:solidFill>
                  <a:srgbClr val="00AF50"/>
                </a:solidFill>
                <a:uFill>
                  <a:solidFill>
                    <a:srgbClr val="00AF50"/>
                  </a:solidFill>
                </a:uFill>
                <a:latin typeface="Calibri"/>
                <a:cs typeface="Calibri"/>
              </a:rPr>
              <a:t>,</a:t>
            </a:r>
            <a:endParaRPr sz="2400" dirty="0">
              <a:latin typeface="Calibri"/>
              <a:cs typeface="Calibri"/>
            </a:endParaRPr>
          </a:p>
          <a:p>
            <a:pPr marL="12700" marR="8255" indent="448945"/>
            <a:r>
              <a:rPr sz="2400" b="1" u="heavy" spc="-5" dirty="0">
                <a:solidFill>
                  <a:srgbClr val="00AF50"/>
                </a:solidFill>
                <a:uFill>
                  <a:solidFill>
                    <a:srgbClr val="00AF50"/>
                  </a:solidFill>
                </a:uFill>
                <a:latin typeface="Calibri"/>
                <a:cs typeface="Calibri"/>
              </a:rPr>
              <a:t>Ekip: </a:t>
            </a:r>
            <a:r>
              <a:rPr sz="2400" u="heavy" spc="-10" dirty="0">
                <a:solidFill>
                  <a:srgbClr val="00AF50"/>
                </a:solidFill>
                <a:uFill>
                  <a:solidFill>
                    <a:srgbClr val="00AF50"/>
                  </a:solidFill>
                </a:uFill>
                <a:latin typeface="Calibri"/>
                <a:cs typeface="Calibri"/>
              </a:rPr>
              <a:t>Zararlı </a:t>
            </a:r>
            <a:r>
              <a:rPr sz="2400" u="heavy" spc="-5" dirty="0">
                <a:solidFill>
                  <a:srgbClr val="00AF50"/>
                </a:solidFill>
                <a:uFill>
                  <a:solidFill>
                    <a:srgbClr val="00AF50"/>
                  </a:solidFill>
                </a:uFill>
                <a:latin typeface="Calibri"/>
                <a:cs typeface="Calibri"/>
              </a:rPr>
              <a:t>mücadelesini fiilen </a:t>
            </a:r>
            <a:r>
              <a:rPr sz="2400" u="heavy" spc="-10" dirty="0">
                <a:solidFill>
                  <a:srgbClr val="00AF50"/>
                </a:solidFill>
                <a:uFill>
                  <a:solidFill>
                    <a:srgbClr val="00AF50"/>
                  </a:solidFill>
                </a:uFill>
                <a:latin typeface="Calibri"/>
                <a:cs typeface="Calibri"/>
              </a:rPr>
              <a:t>yapan </a:t>
            </a:r>
            <a:r>
              <a:rPr sz="2400" u="heavy" dirty="0">
                <a:solidFill>
                  <a:srgbClr val="00AF50"/>
                </a:solidFill>
                <a:uFill>
                  <a:solidFill>
                    <a:srgbClr val="00AF50"/>
                  </a:solidFill>
                </a:uFill>
                <a:latin typeface="Calibri"/>
                <a:cs typeface="Calibri"/>
              </a:rPr>
              <a:t>ekip </a:t>
            </a:r>
            <a:r>
              <a:rPr sz="2400" u="heavy" spc="-10" dirty="0">
                <a:solidFill>
                  <a:srgbClr val="00AF50"/>
                </a:solidFill>
                <a:uFill>
                  <a:solidFill>
                    <a:srgbClr val="00AF50"/>
                  </a:solidFill>
                </a:uFill>
                <a:latin typeface="Calibri"/>
                <a:cs typeface="Calibri"/>
              </a:rPr>
              <a:t>sorumlusu </a:t>
            </a:r>
            <a:r>
              <a:rPr sz="2400" spc="-10" dirty="0">
                <a:solidFill>
                  <a:srgbClr val="00AF50"/>
                </a:solidFill>
                <a:latin typeface="Calibri"/>
                <a:cs typeface="Calibri"/>
              </a:rPr>
              <a:t> </a:t>
            </a:r>
            <a:r>
              <a:rPr sz="2400" u="heavy" dirty="0">
                <a:solidFill>
                  <a:srgbClr val="00AF50"/>
                </a:solidFill>
                <a:uFill>
                  <a:solidFill>
                    <a:srgbClr val="00AF50"/>
                  </a:solidFill>
                </a:uFill>
                <a:latin typeface="Calibri"/>
                <a:cs typeface="Calibri"/>
              </a:rPr>
              <a:t>ile </a:t>
            </a:r>
            <a:r>
              <a:rPr sz="2400" u="heavy" spc="-10" dirty="0">
                <a:solidFill>
                  <a:srgbClr val="00AF50"/>
                </a:solidFill>
                <a:uFill>
                  <a:solidFill>
                    <a:srgbClr val="00AF50"/>
                  </a:solidFill>
                </a:uFill>
                <a:latin typeface="Calibri"/>
                <a:cs typeface="Calibri"/>
              </a:rPr>
              <a:t>uygulayıcıdan </a:t>
            </a:r>
            <a:r>
              <a:rPr sz="2400" u="heavy" spc="-5" dirty="0">
                <a:solidFill>
                  <a:srgbClr val="00AF50"/>
                </a:solidFill>
                <a:uFill>
                  <a:solidFill>
                    <a:srgbClr val="00AF50"/>
                  </a:solidFill>
                </a:uFill>
                <a:latin typeface="Calibri"/>
                <a:cs typeface="Calibri"/>
              </a:rPr>
              <a:t>oluşan </a:t>
            </a:r>
            <a:r>
              <a:rPr sz="2400" u="heavy" dirty="0">
                <a:solidFill>
                  <a:srgbClr val="00AF50"/>
                </a:solidFill>
                <a:uFill>
                  <a:solidFill>
                    <a:srgbClr val="00AF50"/>
                  </a:solidFill>
                </a:uFill>
                <a:latin typeface="Calibri"/>
                <a:cs typeface="Calibri"/>
              </a:rPr>
              <a:t>en az iki</a:t>
            </a:r>
            <a:r>
              <a:rPr sz="2400" u="heavy" spc="-35" dirty="0">
                <a:solidFill>
                  <a:srgbClr val="00AF50"/>
                </a:solidFill>
                <a:uFill>
                  <a:solidFill>
                    <a:srgbClr val="00AF50"/>
                  </a:solidFill>
                </a:uFill>
                <a:latin typeface="Calibri"/>
                <a:cs typeface="Calibri"/>
              </a:rPr>
              <a:t> </a:t>
            </a:r>
            <a:r>
              <a:rPr sz="2400" u="heavy" spc="-5" dirty="0">
                <a:solidFill>
                  <a:srgbClr val="00AF50"/>
                </a:solidFill>
                <a:uFill>
                  <a:solidFill>
                    <a:srgbClr val="00AF50"/>
                  </a:solidFill>
                </a:uFill>
                <a:latin typeface="Calibri"/>
                <a:cs typeface="Calibri"/>
              </a:rPr>
              <a:t>kişiyi,</a:t>
            </a:r>
            <a:endParaRPr sz="2400" dirty="0">
              <a:latin typeface="Calibri"/>
              <a:cs typeface="Calibri"/>
            </a:endParaRPr>
          </a:p>
          <a:p>
            <a:pPr marL="12700" marR="6350" indent="448945" algn="just"/>
            <a:r>
              <a:rPr sz="2400" b="1" u="heavy" dirty="0">
                <a:solidFill>
                  <a:srgbClr val="00AF50"/>
                </a:solidFill>
                <a:uFill>
                  <a:solidFill>
                    <a:srgbClr val="00AF50"/>
                  </a:solidFill>
                </a:uFill>
                <a:latin typeface="Calibri"/>
                <a:cs typeface="Calibri"/>
              </a:rPr>
              <a:t>Ekip </a:t>
            </a:r>
            <a:r>
              <a:rPr sz="2400" b="1" u="heavy" spc="-5" dirty="0">
                <a:solidFill>
                  <a:srgbClr val="00AF50"/>
                </a:solidFill>
                <a:uFill>
                  <a:solidFill>
                    <a:srgbClr val="00AF50"/>
                  </a:solidFill>
                </a:uFill>
                <a:latin typeface="Calibri"/>
                <a:cs typeface="Calibri"/>
              </a:rPr>
              <a:t>sorumlusu</a:t>
            </a:r>
            <a:r>
              <a:rPr sz="2400" u="heavy" spc="-5" dirty="0">
                <a:solidFill>
                  <a:srgbClr val="00AF50"/>
                </a:solidFill>
                <a:uFill>
                  <a:solidFill>
                    <a:srgbClr val="00AF50"/>
                  </a:solidFill>
                </a:uFill>
                <a:latin typeface="Calibri"/>
                <a:cs typeface="Calibri"/>
              </a:rPr>
              <a:t>: </a:t>
            </a:r>
            <a:r>
              <a:rPr sz="2400" u="heavy" dirty="0">
                <a:solidFill>
                  <a:srgbClr val="00AF50"/>
                </a:solidFill>
                <a:uFill>
                  <a:solidFill>
                    <a:srgbClr val="00AF50"/>
                  </a:solidFill>
                </a:uFill>
                <a:latin typeface="Calibri"/>
                <a:cs typeface="Calibri"/>
              </a:rPr>
              <a:t>Bu </a:t>
            </a:r>
            <a:r>
              <a:rPr sz="2400" u="heavy" spc="-5" dirty="0">
                <a:solidFill>
                  <a:srgbClr val="00AF50"/>
                </a:solidFill>
                <a:uFill>
                  <a:solidFill>
                    <a:srgbClr val="00AF50"/>
                  </a:solidFill>
                </a:uFill>
                <a:latin typeface="Calibri"/>
                <a:cs typeface="Calibri"/>
              </a:rPr>
              <a:t>yönetmeliğin </a:t>
            </a:r>
            <a:r>
              <a:rPr sz="2400" u="heavy" dirty="0">
                <a:solidFill>
                  <a:srgbClr val="00AF50"/>
                </a:solidFill>
                <a:uFill>
                  <a:solidFill>
                    <a:srgbClr val="00AF50"/>
                  </a:solidFill>
                </a:uFill>
                <a:latin typeface="Calibri"/>
                <a:cs typeface="Calibri"/>
              </a:rPr>
              <a:t>9 </a:t>
            </a:r>
            <a:r>
              <a:rPr sz="2400" u="heavy" spc="-5" dirty="0">
                <a:solidFill>
                  <a:srgbClr val="00AF50"/>
                </a:solidFill>
                <a:uFill>
                  <a:solidFill>
                    <a:srgbClr val="00AF50"/>
                  </a:solidFill>
                </a:uFill>
                <a:latin typeface="Calibri"/>
                <a:cs typeface="Calibri"/>
              </a:rPr>
              <a:t>uncu maddesinde </a:t>
            </a:r>
            <a:r>
              <a:rPr sz="2400" spc="-5" dirty="0">
                <a:solidFill>
                  <a:srgbClr val="00AF50"/>
                </a:solidFill>
                <a:latin typeface="Calibri"/>
                <a:cs typeface="Calibri"/>
              </a:rPr>
              <a:t> </a:t>
            </a:r>
            <a:r>
              <a:rPr sz="2400" u="heavy" spc="-5" dirty="0">
                <a:solidFill>
                  <a:srgbClr val="00AF50"/>
                </a:solidFill>
                <a:uFill>
                  <a:solidFill>
                    <a:srgbClr val="00AF50"/>
                  </a:solidFill>
                </a:uFill>
                <a:latin typeface="Calibri"/>
                <a:cs typeface="Calibri"/>
              </a:rPr>
              <a:t>belirtilen meslek gruplarından </a:t>
            </a:r>
            <a:r>
              <a:rPr sz="2400" u="heavy" spc="-10" dirty="0">
                <a:solidFill>
                  <a:srgbClr val="00AF50"/>
                </a:solidFill>
                <a:uFill>
                  <a:solidFill>
                    <a:srgbClr val="00AF50"/>
                  </a:solidFill>
                </a:uFill>
                <a:latin typeface="Calibri"/>
                <a:cs typeface="Calibri"/>
              </a:rPr>
              <a:t>birine </a:t>
            </a:r>
            <a:r>
              <a:rPr sz="2400" u="heavy" spc="-5" dirty="0">
                <a:solidFill>
                  <a:srgbClr val="00AF50"/>
                </a:solidFill>
                <a:uFill>
                  <a:solidFill>
                    <a:srgbClr val="00AF50"/>
                  </a:solidFill>
                </a:uFill>
                <a:latin typeface="Calibri"/>
                <a:cs typeface="Calibri"/>
              </a:rPr>
              <a:t>sahip </a:t>
            </a:r>
            <a:r>
              <a:rPr sz="2400" u="heavy" spc="-10" dirty="0">
                <a:solidFill>
                  <a:srgbClr val="00AF50"/>
                </a:solidFill>
                <a:uFill>
                  <a:solidFill>
                    <a:srgbClr val="00AF50"/>
                  </a:solidFill>
                </a:uFill>
                <a:latin typeface="Calibri"/>
                <a:cs typeface="Calibri"/>
              </a:rPr>
              <a:t>olup, uygulama </a:t>
            </a:r>
            <a:r>
              <a:rPr sz="2400" spc="-10" dirty="0">
                <a:solidFill>
                  <a:srgbClr val="00AF50"/>
                </a:solidFill>
                <a:latin typeface="Calibri"/>
                <a:cs typeface="Calibri"/>
              </a:rPr>
              <a:t> </a:t>
            </a:r>
            <a:r>
              <a:rPr sz="2400" u="heavy" dirty="0">
                <a:solidFill>
                  <a:srgbClr val="00AF50"/>
                </a:solidFill>
                <a:uFill>
                  <a:solidFill>
                    <a:srgbClr val="00AF50"/>
                  </a:solidFill>
                </a:uFill>
                <a:latin typeface="Calibri"/>
                <a:cs typeface="Calibri"/>
              </a:rPr>
              <a:t>ekibinin </a:t>
            </a:r>
            <a:r>
              <a:rPr sz="2400" u="heavy" spc="-5" dirty="0">
                <a:solidFill>
                  <a:srgbClr val="00AF50"/>
                </a:solidFill>
                <a:uFill>
                  <a:solidFill>
                    <a:srgbClr val="00AF50"/>
                  </a:solidFill>
                </a:uFill>
                <a:latin typeface="Calibri"/>
                <a:cs typeface="Calibri"/>
              </a:rPr>
              <a:t>başında bulunan </a:t>
            </a:r>
            <a:r>
              <a:rPr sz="2400" u="heavy" dirty="0">
                <a:solidFill>
                  <a:srgbClr val="00AF50"/>
                </a:solidFill>
                <a:uFill>
                  <a:solidFill>
                    <a:srgbClr val="00AF50"/>
                  </a:solidFill>
                </a:uFill>
                <a:latin typeface="Calibri"/>
                <a:cs typeface="Calibri"/>
              </a:rPr>
              <a:t>kişiyi,</a:t>
            </a:r>
            <a:endParaRPr sz="2400" dirty="0">
              <a:latin typeface="Calibri"/>
              <a:cs typeface="Calibri"/>
            </a:endParaRPr>
          </a:p>
        </p:txBody>
      </p:sp>
    </p:spTree>
    <p:extLst>
      <p:ext uri="{BB962C8B-B14F-4D97-AF65-F5344CB8AC3E}">
        <p14:creationId xmlns:p14="http://schemas.microsoft.com/office/powerpoint/2010/main" val="4138644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712058" y="1082941"/>
            <a:ext cx="10690167" cy="4457631"/>
          </a:xfrm>
          <a:prstGeom prst="rect">
            <a:avLst/>
          </a:prstGeom>
        </p:spPr>
        <p:txBody>
          <a:bodyPr vert="horz" wrap="square" lIns="0" tIns="12700" rIns="0" bIns="0" rtlCol="0">
            <a:spAutoFit/>
          </a:bodyPr>
          <a:lstStyle/>
          <a:p>
            <a:pPr marL="462280" algn="just">
              <a:spcBef>
                <a:spcPts val="100"/>
              </a:spcBef>
            </a:pPr>
            <a:r>
              <a:rPr sz="2400" b="1" u="heavy" spc="-10" dirty="0">
                <a:solidFill>
                  <a:srgbClr val="00AF50"/>
                </a:solidFill>
                <a:uFill>
                  <a:solidFill>
                    <a:srgbClr val="00AF50"/>
                  </a:solidFill>
                </a:uFill>
                <a:latin typeface="Arial" panose="020B0604020202020204" pitchFamily="34" charset="0"/>
                <a:cs typeface="Arial" panose="020B0604020202020204" pitchFamily="34" charset="0"/>
              </a:rPr>
              <a:t>Kurum</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30" dirty="0">
                <a:solidFill>
                  <a:srgbClr val="00AF50"/>
                </a:solidFill>
                <a:uFill>
                  <a:solidFill>
                    <a:srgbClr val="00AF50"/>
                  </a:solidFill>
                </a:uFill>
                <a:latin typeface="Arial" panose="020B0604020202020204" pitchFamily="34" charset="0"/>
                <a:cs typeface="Arial" panose="020B0604020202020204" pitchFamily="34" charset="0"/>
              </a:rPr>
              <a:t>Türkiye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Halk </a:t>
            </a:r>
            <a:r>
              <a:rPr sz="2400" u="heavy" spc="-5" dirty="0" err="1">
                <a:solidFill>
                  <a:srgbClr val="00AF50"/>
                </a:solidFill>
                <a:uFill>
                  <a:solidFill>
                    <a:srgbClr val="00AF50"/>
                  </a:solidFill>
                </a:uFill>
                <a:latin typeface="Arial" panose="020B0604020202020204" pitchFamily="34" charset="0"/>
                <a:cs typeface="Arial" panose="020B0604020202020204" pitchFamily="34" charset="0"/>
              </a:rPr>
              <a:t>Sağlığı</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err="1">
                <a:solidFill>
                  <a:srgbClr val="00AF50"/>
                </a:solidFill>
                <a:uFill>
                  <a:solidFill>
                    <a:srgbClr val="00AF50"/>
                  </a:solidFill>
                </a:uFill>
                <a:latin typeface="Arial" panose="020B0604020202020204" pitchFamily="34" charset="0"/>
                <a:cs typeface="Arial" panose="020B0604020202020204" pitchFamily="34" charset="0"/>
              </a:rPr>
              <a:t>Kurumu</a:t>
            </a:r>
            <a:endParaRPr lang="tr-TR" sz="2400" u="heavy" spc="-10" dirty="0">
              <a:solidFill>
                <a:srgbClr val="00AF50"/>
              </a:solidFill>
              <a:uFill>
                <a:solidFill>
                  <a:srgbClr val="00AF50"/>
                </a:solidFill>
              </a:uFill>
              <a:latin typeface="Arial" panose="020B0604020202020204" pitchFamily="34" charset="0"/>
              <a:cs typeface="Arial" panose="020B0604020202020204" pitchFamily="34" charset="0"/>
            </a:endParaRPr>
          </a:p>
          <a:p>
            <a:pPr marL="462280" algn="just">
              <a:spcBef>
                <a:spcPts val="100"/>
              </a:spcBef>
            </a:pPr>
            <a:endParaRPr sz="2400" dirty="0">
              <a:latin typeface="Arial" panose="020B0604020202020204" pitchFamily="34" charset="0"/>
              <a:cs typeface="Arial" panose="020B0604020202020204" pitchFamily="34" charset="0"/>
            </a:endParaRPr>
          </a:p>
          <a:p>
            <a:pPr marL="12700" marR="6350" indent="449580" algn="just"/>
            <a:r>
              <a:rPr sz="2400" b="1" u="heavy" spc="-5" dirty="0">
                <a:solidFill>
                  <a:srgbClr val="00AF50"/>
                </a:solidFill>
                <a:uFill>
                  <a:solidFill>
                    <a:srgbClr val="00AF50"/>
                  </a:solidFill>
                </a:uFill>
                <a:latin typeface="Arial" panose="020B0604020202020204" pitchFamily="34" charset="0"/>
                <a:cs typeface="Arial" panose="020B0604020202020204" pitchFamily="34" charset="0"/>
              </a:rPr>
              <a:t>Mesul Müdür</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 Hekim, </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Veteriner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hekim,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Eczacı, </a:t>
            </a:r>
            <a:r>
              <a:rPr sz="2400" u="heavy" spc="-35" dirty="0">
                <a:solidFill>
                  <a:srgbClr val="00AF50"/>
                </a:solidFill>
                <a:uFill>
                  <a:solidFill>
                    <a:srgbClr val="00AF50"/>
                  </a:solidFill>
                </a:uFill>
                <a:latin typeface="Arial" panose="020B0604020202020204" pitchFamily="34" charset="0"/>
                <a:cs typeface="Arial" panose="020B0604020202020204" pitchFamily="34" charset="0"/>
              </a:rPr>
              <a:t>Kimyager, </a:t>
            </a:r>
            <a:r>
              <a:rPr sz="2400" spc="-35" dirty="0">
                <a:solidFill>
                  <a:srgbClr val="00AF50"/>
                </a:solidFill>
                <a:latin typeface="Arial" panose="020B0604020202020204" pitchFamily="34" charset="0"/>
                <a:cs typeface="Arial" panose="020B0604020202020204" pitchFamily="34" charset="0"/>
              </a:rPr>
              <a:t> </a:t>
            </a:r>
            <a:r>
              <a:rPr sz="2400" dirty="0">
                <a:solidFill>
                  <a:srgbClr val="00AF50"/>
                </a:solidFill>
                <a:latin typeface="Arial" panose="020B0604020202020204" pitchFamily="34" charset="0"/>
                <a:cs typeface="Arial" panose="020B0604020202020204" pitchFamily="34" charset="0"/>
              </a:rPr>
              <a:t>Mühendis ( </a:t>
            </a:r>
            <a:r>
              <a:rPr sz="2400" spc="-20" dirty="0">
                <a:solidFill>
                  <a:srgbClr val="00AF50"/>
                </a:solidFill>
                <a:latin typeface="Arial" panose="020B0604020202020204" pitchFamily="34" charset="0"/>
                <a:cs typeface="Arial" panose="020B0604020202020204" pitchFamily="34" charset="0"/>
              </a:rPr>
              <a:t>kimya, </a:t>
            </a:r>
            <a:r>
              <a:rPr sz="2400" spc="-15" dirty="0">
                <a:solidFill>
                  <a:srgbClr val="00AF50"/>
                </a:solidFill>
                <a:latin typeface="Arial" panose="020B0604020202020204" pitchFamily="34" charset="0"/>
                <a:cs typeface="Arial" panose="020B0604020202020204" pitchFamily="34" charset="0"/>
              </a:rPr>
              <a:t>ziraat, </a:t>
            </a:r>
            <a:r>
              <a:rPr sz="2400" spc="-10" dirty="0">
                <a:solidFill>
                  <a:srgbClr val="00AF50"/>
                </a:solidFill>
                <a:latin typeface="Arial" panose="020B0604020202020204" pitchFamily="34" charset="0"/>
                <a:cs typeface="Arial" panose="020B0604020202020204" pitchFamily="34" charset="0"/>
              </a:rPr>
              <a:t>çevre, </a:t>
            </a:r>
            <a:r>
              <a:rPr sz="2400" spc="-5" dirty="0">
                <a:solidFill>
                  <a:srgbClr val="00AF50"/>
                </a:solidFill>
                <a:latin typeface="Arial" panose="020B0604020202020204" pitchFamily="34" charset="0"/>
                <a:cs typeface="Arial" panose="020B0604020202020204" pitchFamily="34" charset="0"/>
              </a:rPr>
              <a:t>gıda, su ürünleri), </a:t>
            </a:r>
            <a:r>
              <a:rPr sz="2400" spc="-10" dirty="0">
                <a:solidFill>
                  <a:srgbClr val="00AF50"/>
                </a:solidFill>
                <a:latin typeface="Arial" panose="020B0604020202020204" pitchFamily="34" charset="0"/>
                <a:cs typeface="Arial" panose="020B0604020202020204" pitchFamily="34" charset="0"/>
              </a:rPr>
              <a:t>biyoloji  </a:t>
            </a:r>
            <a:r>
              <a:rPr sz="2400" dirty="0">
                <a:solidFill>
                  <a:srgbClr val="00AF50"/>
                </a:solidFill>
                <a:latin typeface="Arial" panose="020B0604020202020204" pitchFamily="34" charset="0"/>
                <a:cs typeface="Arial" panose="020B0604020202020204" pitchFamily="34" charset="0"/>
              </a:rPr>
              <a:t>alanın </a:t>
            </a:r>
            <a:r>
              <a:rPr sz="2400" spc="-5" dirty="0">
                <a:solidFill>
                  <a:srgbClr val="00AF50"/>
                </a:solidFill>
                <a:latin typeface="Arial" panose="020B0604020202020204" pitchFamily="34" charset="0"/>
                <a:cs typeface="Arial" panose="020B0604020202020204" pitchFamily="34" charset="0"/>
              </a:rPr>
              <a:t>da </a:t>
            </a:r>
            <a:r>
              <a:rPr sz="2400" spc="-10" dirty="0">
                <a:solidFill>
                  <a:srgbClr val="00AF50"/>
                </a:solidFill>
                <a:latin typeface="Arial" panose="020B0604020202020204" pitchFamily="34" charset="0"/>
                <a:cs typeface="Arial" panose="020B0604020202020204" pitchFamily="34" charset="0"/>
              </a:rPr>
              <a:t>lisans </a:t>
            </a:r>
            <a:r>
              <a:rPr sz="2400" spc="-20" dirty="0">
                <a:solidFill>
                  <a:srgbClr val="00AF50"/>
                </a:solidFill>
                <a:latin typeface="Arial" panose="020B0604020202020204" pitchFamily="34" charset="0"/>
                <a:cs typeface="Arial" panose="020B0604020202020204" pitchFamily="34" charset="0"/>
              </a:rPr>
              <a:t>veya </a:t>
            </a:r>
            <a:r>
              <a:rPr sz="2400" spc="-10" dirty="0">
                <a:solidFill>
                  <a:srgbClr val="00AF50"/>
                </a:solidFill>
                <a:latin typeface="Arial" panose="020B0604020202020204" pitchFamily="34" charset="0"/>
                <a:cs typeface="Arial" panose="020B0604020202020204" pitchFamily="34" charset="0"/>
              </a:rPr>
              <a:t>entomoloji, </a:t>
            </a:r>
            <a:r>
              <a:rPr sz="2400" spc="-20" dirty="0">
                <a:solidFill>
                  <a:srgbClr val="00AF50"/>
                </a:solidFill>
                <a:latin typeface="Arial" panose="020B0604020202020204" pitchFamily="34" charset="0"/>
                <a:cs typeface="Arial" panose="020B0604020202020204" pitchFamily="34" charset="0"/>
              </a:rPr>
              <a:t>toksikoloji </a:t>
            </a:r>
            <a:r>
              <a:rPr sz="2400" spc="-5" dirty="0">
                <a:solidFill>
                  <a:srgbClr val="00AF50"/>
                </a:solidFill>
                <a:latin typeface="Arial" panose="020B0604020202020204" pitchFamily="34" charset="0"/>
                <a:cs typeface="Arial" panose="020B0604020202020204" pitchFamily="34" charset="0"/>
              </a:rPr>
              <a:t>alanında </a:t>
            </a:r>
            <a:r>
              <a:rPr sz="2400" spc="-10" dirty="0">
                <a:solidFill>
                  <a:srgbClr val="00AF50"/>
                </a:solidFill>
                <a:latin typeface="Arial" panose="020B0604020202020204" pitchFamily="34" charset="0"/>
                <a:cs typeface="Arial" panose="020B0604020202020204" pitchFamily="34" charset="0"/>
              </a:rPr>
              <a:t>yüksek  </a:t>
            </a:r>
            <a:r>
              <a:rPr sz="2400" dirty="0">
                <a:solidFill>
                  <a:srgbClr val="00AF50"/>
                </a:solidFill>
                <a:latin typeface="Arial" panose="020B0604020202020204" pitchFamily="34" charset="0"/>
                <a:cs typeface="Arial" panose="020B0604020202020204" pitchFamily="34" charset="0"/>
              </a:rPr>
              <a:t>lisans </a:t>
            </a:r>
            <a:r>
              <a:rPr sz="2400" spc="-10" dirty="0">
                <a:solidFill>
                  <a:srgbClr val="00AF50"/>
                </a:solidFill>
                <a:latin typeface="Arial" panose="020B0604020202020204" pitchFamily="34" charset="0"/>
                <a:cs typeface="Arial" panose="020B0604020202020204" pitchFamily="34" charset="0"/>
              </a:rPr>
              <a:t>veyahut </a:t>
            </a:r>
            <a:r>
              <a:rPr sz="2400" spc="-20" dirty="0">
                <a:solidFill>
                  <a:srgbClr val="00AF50"/>
                </a:solidFill>
                <a:latin typeface="Arial" panose="020B0604020202020204" pitchFamily="34" charset="0"/>
                <a:cs typeface="Arial" panose="020B0604020202020204" pitchFamily="34" charset="0"/>
              </a:rPr>
              <a:t>doktora </a:t>
            </a:r>
            <a:r>
              <a:rPr sz="2400" spc="-10" dirty="0">
                <a:solidFill>
                  <a:srgbClr val="00AF50"/>
                </a:solidFill>
                <a:latin typeface="Arial" panose="020B0604020202020204" pitchFamily="34" charset="0"/>
                <a:cs typeface="Arial" panose="020B0604020202020204" pitchFamily="34" charset="0"/>
              </a:rPr>
              <a:t>diplomasına </a:t>
            </a:r>
            <a:r>
              <a:rPr sz="2400" spc="-5" dirty="0">
                <a:solidFill>
                  <a:srgbClr val="00AF50"/>
                </a:solidFill>
                <a:latin typeface="Arial" panose="020B0604020202020204" pitchFamily="34" charset="0"/>
                <a:cs typeface="Arial" panose="020B0604020202020204" pitchFamily="34" charset="0"/>
              </a:rPr>
              <a:t>sahip olup, </a:t>
            </a:r>
            <a:r>
              <a:rPr sz="2400" spc="-10" dirty="0">
                <a:solidFill>
                  <a:srgbClr val="00AF50"/>
                </a:solidFill>
                <a:latin typeface="Arial" panose="020B0604020202020204" pitchFamily="34" charset="0"/>
                <a:cs typeface="Arial" panose="020B0604020202020204" pitchFamily="34" charset="0"/>
              </a:rPr>
              <a:t>Kurumdan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sertifika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almaya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hak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kazanan</a:t>
            </a:r>
            <a:r>
              <a:rPr sz="2400" u="heavy" spc="-3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err="1">
                <a:solidFill>
                  <a:srgbClr val="00AF50"/>
                </a:solidFill>
                <a:uFill>
                  <a:solidFill>
                    <a:srgbClr val="00AF50"/>
                  </a:solidFill>
                </a:uFill>
                <a:latin typeface="Arial" panose="020B0604020202020204" pitchFamily="34" charset="0"/>
                <a:cs typeface="Arial" panose="020B0604020202020204" pitchFamily="34" charset="0"/>
              </a:rPr>
              <a:t>kişiyi</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a:t>
            </a:r>
            <a:endParaRPr lang="tr-TR" sz="2400" u="heavy" spc="-5" dirty="0">
              <a:solidFill>
                <a:srgbClr val="00AF50"/>
              </a:solidFill>
              <a:uFill>
                <a:solidFill>
                  <a:srgbClr val="00AF50"/>
                </a:solidFill>
              </a:uFill>
              <a:latin typeface="Arial" panose="020B0604020202020204" pitchFamily="34" charset="0"/>
              <a:cs typeface="Arial" panose="020B0604020202020204" pitchFamily="34" charset="0"/>
            </a:endParaRPr>
          </a:p>
          <a:p>
            <a:pPr marL="12700" marR="6350" indent="449580" algn="just"/>
            <a:endParaRPr sz="2400" dirty="0">
              <a:latin typeface="Arial" panose="020B0604020202020204" pitchFamily="34" charset="0"/>
              <a:cs typeface="Arial" panose="020B0604020202020204" pitchFamily="34" charset="0"/>
            </a:endParaRPr>
          </a:p>
          <a:p>
            <a:pPr marL="462280" algn="just"/>
            <a:r>
              <a:rPr sz="2400" b="1" spc="-10" dirty="0">
                <a:solidFill>
                  <a:srgbClr val="00AF50"/>
                </a:solidFill>
                <a:latin typeface="Arial" panose="020B0604020202020204" pitchFamily="34" charset="0"/>
                <a:cs typeface="Arial" panose="020B0604020202020204" pitchFamily="34" charset="0"/>
              </a:rPr>
              <a:t>Uygulayıcı: </a:t>
            </a:r>
            <a:r>
              <a:rPr sz="2400" spc="-5" dirty="0">
                <a:solidFill>
                  <a:srgbClr val="00AF50"/>
                </a:solidFill>
                <a:latin typeface="Arial" panose="020B0604020202020204" pitchFamily="34" charset="0"/>
                <a:cs typeface="Arial" panose="020B0604020202020204" pitchFamily="34" charset="0"/>
              </a:rPr>
              <a:t>Halk sağlığı alanında </a:t>
            </a:r>
            <a:r>
              <a:rPr sz="2400" spc="-10" dirty="0">
                <a:solidFill>
                  <a:srgbClr val="00AF50"/>
                </a:solidFill>
                <a:latin typeface="Arial" panose="020B0604020202020204" pitchFamily="34" charset="0"/>
                <a:cs typeface="Arial" panose="020B0604020202020204" pitchFamily="34" charset="0"/>
              </a:rPr>
              <a:t>kullanılan</a:t>
            </a:r>
            <a:r>
              <a:rPr sz="2400" spc="440" dirty="0">
                <a:solidFill>
                  <a:srgbClr val="00AF50"/>
                </a:solidFill>
                <a:latin typeface="Arial" panose="020B0604020202020204" pitchFamily="34" charset="0"/>
                <a:cs typeface="Arial" panose="020B0604020202020204" pitchFamily="34" charset="0"/>
              </a:rPr>
              <a:t> </a:t>
            </a:r>
            <a:r>
              <a:rPr sz="2400" spc="-10" dirty="0">
                <a:solidFill>
                  <a:srgbClr val="00AF50"/>
                </a:solidFill>
                <a:latin typeface="Arial" panose="020B0604020202020204" pitchFamily="34" charset="0"/>
                <a:cs typeface="Arial" panose="020B0604020202020204" pitchFamily="34" charset="0"/>
              </a:rPr>
              <a:t>biyosidal</a:t>
            </a:r>
            <a:endParaRPr sz="2400" dirty="0">
              <a:latin typeface="Arial" panose="020B0604020202020204" pitchFamily="34" charset="0"/>
              <a:cs typeface="Arial" panose="020B0604020202020204" pitchFamily="34" charset="0"/>
            </a:endParaRPr>
          </a:p>
          <a:p>
            <a:pPr marL="12700" algn="just"/>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ürünlerle yapılan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zararlı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mücadelesini fiilen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yapan</a:t>
            </a:r>
            <a:r>
              <a:rPr sz="2400" u="heavy" spc="2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err="1">
                <a:solidFill>
                  <a:srgbClr val="00AF50"/>
                </a:solidFill>
                <a:uFill>
                  <a:solidFill>
                    <a:srgbClr val="00AF50"/>
                  </a:solidFill>
                </a:uFill>
                <a:latin typeface="Arial" panose="020B0604020202020204" pitchFamily="34" charset="0"/>
                <a:cs typeface="Arial" panose="020B0604020202020204" pitchFamily="34" charset="0"/>
              </a:rPr>
              <a:t>kişiyi</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a:t>
            </a:r>
            <a:endParaRPr lang="tr-TR" sz="2400" u="heavy" spc="-5" dirty="0">
              <a:solidFill>
                <a:srgbClr val="00AF50"/>
              </a:solidFill>
              <a:uFill>
                <a:solidFill>
                  <a:srgbClr val="00AF50"/>
                </a:solidFill>
              </a:uFill>
              <a:latin typeface="Arial" panose="020B0604020202020204" pitchFamily="34" charset="0"/>
              <a:cs typeface="Arial" panose="020B0604020202020204" pitchFamily="34" charset="0"/>
            </a:endParaRPr>
          </a:p>
          <a:p>
            <a:pPr marL="12700" algn="just"/>
            <a:endParaRPr sz="2400" dirty="0">
              <a:latin typeface="Arial" panose="020B0604020202020204" pitchFamily="34" charset="0"/>
              <a:cs typeface="Arial" panose="020B0604020202020204" pitchFamily="34" charset="0"/>
            </a:endParaRPr>
          </a:p>
          <a:p>
            <a:pPr marL="12700" marR="5080" indent="448945" algn="just"/>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b="1" u="heavy" spc="-15" dirty="0">
                <a:solidFill>
                  <a:srgbClr val="00AF50"/>
                </a:solidFill>
                <a:uFill>
                  <a:solidFill>
                    <a:srgbClr val="00AF50"/>
                  </a:solidFill>
                </a:uFill>
                <a:latin typeface="Arial" panose="020B0604020202020204" pitchFamily="34" charset="0"/>
                <a:cs typeface="Arial" panose="020B0604020202020204" pitchFamily="34" charset="0"/>
              </a:rPr>
              <a:t>Uygulayıcı </a:t>
            </a:r>
            <a:r>
              <a:rPr sz="2400" b="1" u="heavy" spc="-5" dirty="0">
                <a:solidFill>
                  <a:srgbClr val="00AF50"/>
                </a:solidFill>
                <a:uFill>
                  <a:solidFill>
                    <a:srgbClr val="00AF50"/>
                  </a:solidFill>
                </a:uFill>
                <a:latin typeface="Arial" panose="020B0604020202020204" pitchFamily="34" charset="0"/>
                <a:cs typeface="Arial" panose="020B0604020202020204" pitchFamily="34" charset="0"/>
              </a:rPr>
              <a:t>eğitimi: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Uygulayıcılara yönelik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olarak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biyosidal </a:t>
            </a:r>
            <a:r>
              <a:rPr sz="2400" spc="-10" dirty="0">
                <a:solidFill>
                  <a:srgbClr val="00AF50"/>
                </a:solidFill>
                <a:latin typeface="Arial" panose="020B0604020202020204" pitchFamily="34" charset="0"/>
                <a:cs typeface="Arial" panose="020B0604020202020204" pitchFamily="34" charset="0"/>
              </a:rPr>
              <a:t> </a:t>
            </a:r>
            <a:r>
              <a:rPr sz="2400" spc="-5" dirty="0">
                <a:solidFill>
                  <a:srgbClr val="00AF50"/>
                </a:solidFill>
                <a:latin typeface="Arial" panose="020B0604020202020204" pitchFamily="34" charset="0"/>
                <a:cs typeface="Arial" panose="020B0604020202020204" pitchFamily="34" charset="0"/>
              </a:rPr>
              <a:t>ürünlerin uygulamaları hakkında </a:t>
            </a:r>
            <a:r>
              <a:rPr sz="2400" spc="-10" dirty="0">
                <a:solidFill>
                  <a:srgbClr val="00AF50"/>
                </a:solidFill>
                <a:latin typeface="Arial" panose="020B0604020202020204" pitchFamily="34" charset="0"/>
                <a:cs typeface="Arial" panose="020B0604020202020204" pitchFamily="34" charset="0"/>
              </a:rPr>
              <a:t>düzenlenen </a:t>
            </a:r>
            <a:r>
              <a:rPr sz="2400" spc="-15" dirty="0">
                <a:solidFill>
                  <a:srgbClr val="00AF50"/>
                </a:solidFill>
                <a:latin typeface="Arial" panose="020B0604020202020204" pitchFamily="34" charset="0"/>
                <a:cs typeface="Arial" panose="020B0604020202020204" pitchFamily="34" charset="0"/>
              </a:rPr>
              <a:t>ve </a:t>
            </a:r>
            <a:r>
              <a:rPr sz="2400" dirty="0">
                <a:solidFill>
                  <a:srgbClr val="00AF50"/>
                </a:solidFill>
                <a:latin typeface="Arial" panose="020B0604020202020204" pitchFamily="34" charset="0"/>
                <a:cs typeface="Arial" panose="020B0604020202020204" pitchFamily="34" charset="0"/>
              </a:rPr>
              <a:t>esasları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kurumca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belirlenen</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 </a:t>
            </a:r>
            <a:r>
              <a:rPr sz="2400" u="heavy" dirty="0">
                <a:solidFill>
                  <a:srgbClr val="00AF50"/>
                </a:solidFill>
                <a:uFill>
                  <a:solidFill>
                    <a:srgbClr val="00AF50"/>
                  </a:solidFill>
                </a:uFill>
                <a:latin typeface="Arial" panose="020B0604020202020204" pitchFamily="34" charset="0"/>
                <a:cs typeface="Arial" panose="020B0604020202020204" pitchFamily="34" charset="0"/>
              </a:rPr>
              <a:t>eğitimi</a:t>
            </a:r>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2883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515389" y="56769"/>
            <a:ext cx="11155679" cy="5949706"/>
          </a:xfrm>
          <a:prstGeom prst="rect">
            <a:avLst/>
          </a:prstGeom>
        </p:spPr>
        <p:txBody>
          <a:bodyPr vert="horz" wrap="square" lIns="0" tIns="85725" rIns="0" bIns="0" rtlCol="0">
            <a:spAutoFit/>
          </a:bodyPr>
          <a:lstStyle/>
          <a:p>
            <a:pPr marL="499745" algn="ctr">
              <a:spcBef>
                <a:spcPts val="575"/>
              </a:spcBef>
            </a:pPr>
            <a:r>
              <a:rPr sz="2400" b="1" dirty="0" err="1">
                <a:solidFill>
                  <a:srgbClr val="003333"/>
                </a:solidFill>
                <a:latin typeface="Arial" panose="020B0604020202020204" pitchFamily="34" charset="0"/>
                <a:cs typeface="Arial" panose="020B0604020202020204" pitchFamily="34" charset="0"/>
              </a:rPr>
              <a:t>İzin</a:t>
            </a:r>
            <a:r>
              <a:rPr sz="2400" b="1" dirty="0">
                <a:solidFill>
                  <a:srgbClr val="003333"/>
                </a:solidFill>
                <a:latin typeface="Arial" panose="020B0604020202020204" pitchFamily="34" charset="0"/>
                <a:cs typeface="Arial" panose="020B0604020202020204" pitchFamily="34" charset="0"/>
              </a:rPr>
              <a:t> Alma </a:t>
            </a:r>
            <a:r>
              <a:rPr sz="2400" b="1" spc="-10" dirty="0">
                <a:solidFill>
                  <a:srgbClr val="003333"/>
                </a:solidFill>
                <a:latin typeface="Arial" panose="020B0604020202020204" pitchFamily="34" charset="0"/>
                <a:cs typeface="Arial" panose="020B0604020202020204" pitchFamily="34" charset="0"/>
              </a:rPr>
              <a:t>ve Başvuru</a:t>
            </a:r>
            <a:r>
              <a:rPr sz="2400" b="1" spc="-30" dirty="0">
                <a:solidFill>
                  <a:srgbClr val="003333"/>
                </a:solidFill>
                <a:latin typeface="Arial" panose="020B0604020202020204" pitchFamily="34" charset="0"/>
                <a:cs typeface="Arial" panose="020B0604020202020204" pitchFamily="34" charset="0"/>
              </a:rPr>
              <a:t> </a:t>
            </a:r>
            <a:r>
              <a:rPr sz="2400" b="1" spc="-5" dirty="0">
                <a:solidFill>
                  <a:srgbClr val="003333"/>
                </a:solidFill>
                <a:latin typeface="Arial" panose="020B0604020202020204" pitchFamily="34" charset="0"/>
                <a:cs typeface="Arial" panose="020B0604020202020204" pitchFamily="34" charset="0"/>
              </a:rPr>
              <a:t>Şartları</a:t>
            </a:r>
            <a:endParaRPr sz="2400" dirty="0">
              <a:latin typeface="Arial" panose="020B0604020202020204" pitchFamily="34" charset="0"/>
              <a:cs typeface="Arial" panose="020B0604020202020204" pitchFamily="34" charset="0"/>
            </a:endParaRPr>
          </a:p>
          <a:p>
            <a:pPr>
              <a:lnSpc>
                <a:spcPct val="100000"/>
              </a:lnSpc>
            </a:pPr>
            <a:endParaRPr sz="2100" dirty="0">
              <a:latin typeface="Arial" panose="020B0604020202020204" pitchFamily="34" charset="0"/>
              <a:cs typeface="Arial" panose="020B0604020202020204" pitchFamily="34" charset="0"/>
            </a:endParaRPr>
          </a:p>
          <a:p>
            <a:pPr marL="462280" algn="just">
              <a:spcBef>
                <a:spcPts val="5"/>
              </a:spcBef>
            </a:pPr>
            <a:r>
              <a:rPr sz="2400" b="1" dirty="0">
                <a:latin typeface="Arial" panose="020B0604020202020204" pitchFamily="34" charset="0"/>
                <a:cs typeface="Arial" panose="020B0604020202020204" pitchFamily="34" charset="0"/>
              </a:rPr>
              <a:t>İzin alma </a:t>
            </a:r>
            <a:r>
              <a:rPr sz="2400" b="1" spc="-10" dirty="0">
                <a:solidFill>
                  <a:srgbClr val="00AF50"/>
                </a:solidFill>
                <a:latin typeface="Arial" panose="020B0604020202020204" pitchFamily="34" charset="0"/>
                <a:cs typeface="Arial" panose="020B0604020202020204" pitchFamily="34" charset="0"/>
              </a:rPr>
              <a:t>(ve </a:t>
            </a:r>
            <a:r>
              <a:rPr sz="2400" b="1" dirty="0">
                <a:solidFill>
                  <a:srgbClr val="00AF50"/>
                </a:solidFill>
                <a:latin typeface="Arial" panose="020B0604020202020204" pitchFamily="34" charset="0"/>
                <a:cs typeface="Arial" panose="020B0604020202020204" pitchFamily="34" charset="0"/>
              </a:rPr>
              <a:t>bildirim)</a:t>
            </a:r>
            <a:r>
              <a:rPr sz="2400" b="1" spc="-50" dirty="0">
                <a:solidFill>
                  <a:srgbClr val="00AF50"/>
                </a:solidFill>
                <a:latin typeface="Arial" panose="020B0604020202020204" pitchFamily="34" charset="0"/>
                <a:cs typeface="Arial" panose="020B0604020202020204" pitchFamily="34" charset="0"/>
              </a:rPr>
              <a:t> </a:t>
            </a:r>
            <a:r>
              <a:rPr sz="2400" b="1" spc="-10" dirty="0">
                <a:latin typeface="Arial" panose="020B0604020202020204" pitchFamily="34" charset="0"/>
                <a:cs typeface="Arial" panose="020B0604020202020204" pitchFamily="34" charset="0"/>
              </a:rPr>
              <a:t>zorunluluğu</a:t>
            </a:r>
            <a:endParaRPr sz="2400" dirty="0">
              <a:latin typeface="Arial" panose="020B0604020202020204" pitchFamily="34" charset="0"/>
              <a:cs typeface="Arial" panose="020B0604020202020204" pitchFamily="34" charset="0"/>
            </a:endParaRPr>
          </a:p>
          <a:p>
            <a:pPr marL="12700" marR="5080" indent="449580" algn="just"/>
            <a:r>
              <a:rPr sz="2400" b="1" spc="-5" dirty="0">
                <a:latin typeface="Arial" panose="020B0604020202020204" pitchFamily="34" charset="0"/>
                <a:cs typeface="Arial" panose="020B0604020202020204" pitchFamily="34" charset="0"/>
              </a:rPr>
              <a:t>Madde 5- </a:t>
            </a:r>
            <a:r>
              <a:rPr sz="2400" spc="-5" dirty="0">
                <a:solidFill>
                  <a:srgbClr val="FF0000"/>
                </a:solidFill>
                <a:latin typeface="Arial" panose="020B0604020202020204" pitchFamily="34" charset="0"/>
                <a:cs typeface="Arial" panose="020B0604020202020204" pitchFamily="34" charset="0"/>
              </a:rPr>
              <a:t>Bakanlık </a:t>
            </a:r>
            <a:r>
              <a:rPr sz="2400" spc="-10" dirty="0">
                <a:solidFill>
                  <a:srgbClr val="00AF50"/>
                </a:solidFill>
                <a:latin typeface="Arial" panose="020B0604020202020204" pitchFamily="34" charset="0"/>
                <a:cs typeface="Arial" panose="020B0604020202020204" pitchFamily="34" charset="0"/>
              </a:rPr>
              <a:t>(Kurum) </a:t>
            </a:r>
            <a:r>
              <a:rPr sz="2400" spc="-10" dirty="0">
                <a:latin typeface="Arial" panose="020B0604020202020204" pitchFamily="34" charset="0"/>
                <a:cs typeface="Arial" panose="020B0604020202020204" pitchFamily="34" charset="0"/>
              </a:rPr>
              <a:t>tarafından </a:t>
            </a:r>
            <a:r>
              <a:rPr sz="2400" spc="-5" dirty="0">
                <a:latin typeface="Arial" panose="020B0604020202020204" pitchFamily="34" charset="0"/>
                <a:cs typeface="Arial" panose="020B0604020202020204" pitchFamily="34" charset="0"/>
              </a:rPr>
              <a:t>uzman </a:t>
            </a:r>
            <a:r>
              <a:rPr sz="2400" spc="-10" dirty="0">
                <a:latin typeface="Arial" panose="020B0604020202020204" pitchFamily="34" charset="0"/>
                <a:cs typeface="Arial" panose="020B0604020202020204" pitchFamily="34" charset="0"/>
              </a:rPr>
              <a:t>nezaretinde  </a:t>
            </a:r>
            <a:r>
              <a:rPr sz="2400" spc="-5" dirty="0">
                <a:latin typeface="Arial" panose="020B0604020202020204" pitchFamily="34" charset="0"/>
                <a:cs typeface="Arial" panose="020B0604020202020204" pitchFamily="34" charset="0"/>
              </a:rPr>
              <a:t>kullanılması </a:t>
            </a:r>
            <a:r>
              <a:rPr sz="2400" dirty="0">
                <a:latin typeface="Arial" panose="020B0604020202020204" pitchFamily="34" charset="0"/>
                <a:cs typeface="Arial" panose="020B0604020202020204" pitchFamily="34" charset="0"/>
              </a:rPr>
              <a:t>şartıyla izin </a:t>
            </a:r>
            <a:r>
              <a:rPr sz="2400" spc="-5" dirty="0">
                <a:latin typeface="Arial" panose="020B0604020202020204" pitchFamily="34" charset="0"/>
                <a:cs typeface="Arial" panose="020B0604020202020204" pitchFamily="34" charset="0"/>
              </a:rPr>
              <a:t>verilen; </a:t>
            </a:r>
            <a:r>
              <a:rPr sz="2400" spc="-5" dirty="0">
                <a:solidFill>
                  <a:srgbClr val="FF0000"/>
                </a:solidFill>
                <a:latin typeface="Arial" panose="020B0604020202020204" pitchFamily="34" charset="0"/>
                <a:cs typeface="Arial" panose="020B0604020202020204" pitchFamily="34" charset="0"/>
              </a:rPr>
              <a:t>insektisit, </a:t>
            </a:r>
            <a:r>
              <a:rPr sz="2400" spc="-10" dirty="0">
                <a:solidFill>
                  <a:srgbClr val="FF0000"/>
                </a:solidFill>
                <a:latin typeface="Arial" panose="020B0604020202020204" pitchFamily="34" charset="0"/>
                <a:cs typeface="Arial" panose="020B0604020202020204" pitchFamily="34" charset="0"/>
              </a:rPr>
              <a:t>rodentisit </a:t>
            </a:r>
            <a:r>
              <a:rPr sz="2400" spc="-20" dirty="0">
                <a:solidFill>
                  <a:srgbClr val="FF0000"/>
                </a:solidFill>
                <a:latin typeface="Arial" panose="020B0604020202020204" pitchFamily="34" charset="0"/>
                <a:cs typeface="Arial" panose="020B0604020202020204" pitchFamily="34" charset="0"/>
              </a:rPr>
              <a:t>veya </a:t>
            </a:r>
            <a:r>
              <a:rPr sz="2400" spc="-5" dirty="0">
                <a:solidFill>
                  <a:srgbClr val="FF0000"/>
                </a:solidFill>
                <a:latin typeface="Arial" panose="020B0604020202020204" pitchFamily="34" charset="0"/>
                <a:cs typeface="Arial" panose="020B0604020202020204" pitchFamily="34" charset="0"/>
              </a:rPr>
              <a:t>mollusisit  </a:t>
            </a:r>
            <a:r>
              <a:rPr sz="2400" spc="-5" dirty="0">
                <a:solidFill>
                  <a:srgbClr val="00AF50"/>
                </a:solidFill>
                <a:latin typeface="Arial" panose="020B0604020202020204" pitchFamily="34" charset="0"/>
                <a:cs typeface="Arial" panose="020B0604020202020204" pitchFamily="34" charset="0"/>
              </a:rPr>
              <a:t>(Biyosidal ürün) </a:t>
            </a:r>
            <a:r>
              <a:rPr sz="2400" spc="-10" dirty="0">
                <a:latin typeface="Arial" panose="020B0604020202020204" pitchFamily="34" charset="0"/>
                <a:cs typeface="Arial" panose="020B0604020202020204" pitchFamily="34" charset="0"/>
              </a:rPr>
              <a:t>kullanarak zararlılar </a:t>
            </a:r>
            <a:r>
              <a:rPr sz="2400" dirty="0">
                <a:latin typeface="Arial" panose="020B0604020202020204" pitchFamily="34" charset="0"/>
                <a:cs typeface="Arial" panose="020B0604020202020204" pitchFamily="34" charset="0"/>
              </a:rPr>
              <a:t>ile </a:t>
            </a:r>
            <a:r>
              <a:rPr sz="2400" spc="-5" dirty="0">
                <a:latin typeface="Arial" panose="020B0604020202020204" pitchFamily="34" charset="0"/>
                <a:cs typeface="Arial" panose="020B0604020202020204" pitchFamily="34" charset="0"/>
              </a:rPr>
              <a:t>mücadele etmek </a:t>
            </a:r>
            <a:r>
              <a:rPr sz="2400" spc="-15" dirty="0">
                <a:latin typeface="Arial" panose="020B0604020202020204" pitchFamily="34" charset="0"/>
                <a:cs typeface="Arial" panose="020B0604020202020204" pitchFamily="34" charset="0"/>
              </a:rPr>
              <a:t>isteyen  </a:t>
            </a:r>
            <a:r>
              <a:rPr sz="2400" spc="-10" dirty="0">
                <a:latin typeface="Arial" panose="020B0604020202020204" pitchFamily="34" charset="0"/>
                <a:cs typeface="Arial" panose="020B0604020202020204" pitchFamily="34" charset="0"/>
              </a:rPr>
              <a:t>gerçek </a:t>
            </a:r>
            <a:r>
              <a:rPr sz="2400" spc="-15" dirty="0">
                <a:latin typeface="Arial" panose="020B0604020202020204" pitchFamily="34" charset="0"/>
                <a:cs typeface="Arial" panose="020B0604020202020204" pitchFamily="34" charset="0"/>
              </a:rPr>
              <a:t>ve tüzel </a:t>
            </a:r>
            <a:r>
              <a:rPr sz="2400" spc="-5" dirty="0">
                <a:latin typeface="Arial" panose="020B0604020202020204" pitchFamily="34" charset="0"/>
                <a:cs typeface="Arial" panose="020B0604020202020204" pitchFamily="34" charset="0"/>
              </a:rPr>
              <a:t>kişiler</a:t>
            </a:r>
            <a:r>
              <a:rPr sz="2400" spc="-5" dirty="0">
                <a:solidFill>
                  <a:srgbClr val="FF0000"/>
                </a:solidFill>
                <a:latin typeface="Arial" panose="020B0604020202020204" pitchFamily="34" charset="0"/>
                <a:cs typeface="Arial" panose="020B0604020202020204" pitchFamily="34" charset="0"/>
              </a:rPr>
              <a:t>in </a:t>
            </a:r>
            <a:r>
              <a:rPr sz="2400" dirty="0">
                <a:solidFill>
                  <a:srgbClr val="00AF50"/>
                </a:solidFill>
                <a:latin typeface="Arial" panose="020B0604020202020204" pitchFamily="34" charset="0"/>
                <a:cs typeface="Arial" panose="020B0604020202020204" pitchFamily="34" charset="0"/>
              </a:rPr>
              <a:t>( ile </a:t>
            </a:r>
            <a:r>
              <a:rPr sz="2400" spc="-10" dirty="0">
                <a:solidFill>
                  <a:srgbClr val="00AF50"/>
                </a:solidFill>
                <a:latin typeface="Arial" panose="020B0604020202020204" pitchFamily="34" charset="0"/>
                <a:cs typeface="Arial" panose="020B0604020202020204" pitchFamily="34" charset="0"/>
              </a:rPr>
              <a:t>ücretli </a:t>
            </a:r>
            <a:r>
              <a:rPr sz="2400" spc="-15" dirty="0">
                <a:solidFill>
                  <a:srgbClr val="00AF50"/>
                </a:solidFill>
                <a:latin typeface="Arial" panose="020B0604020202020204" pitchFamily="34" charset="0"/>
                <a:cs typeface="Arial" panose="020B0604020202020204" pitchFamily="34" charset="0"/>
              </a:rPr>
              <a:t>olarak </a:t>
            </a:r>
            <a:r>
              <a:rPr sz="2400" spc="-10" dirty="0">
                <a:solidFill>
                  <a:srgbClr val="00AF50"/>
                </a:solidFill>
                <a:latin typeface="Arial" panose="020B0604020202020204" pitchFamily="34" charset="0"/>
                <a:cs typeface="Arial" panose="020B0604020202020204" pitchFamily="34" charset="0"/>
              </a:rPr>
              <a:t>bu </a:t>
            </a:r>
            <a:r>
              <a:rPr sz="2400" spc="-5" dirty="0">
                <a:solidFill>
                  <a:srgbClr val="00AF50"/>
                </a:solidFill>
                <a:latin typeface="Arial" panose="020B0604020202020204" pitchFamily="34" charset="0"/>
                <a:cs typeface="Arial" panose="020B0604020202020204" pitchFamily="34" charset="0"/>
              </a:rPr>
              <a:t>hizmeti vermek  </a:t>
            </a:r>
            <a:r>
              <a:rPr sz="2400" spc="-15" dirty="0">
                <a:solidFill>
                  <a:srgbClr val="00AF50"/>
                </a:solidFill>
                <a:latin typeface="Arial" panose="020B0604020202020204" pitchFamily="34" charset="0"/>
                <a:cs typeface="Arial" panose="020B0604020202020204" pitchFamily="34" charset="0"/>
              </a:rPr>
              <a:t>isteyen kamu </a:t>
            </a:r>
            <a:r>
              <a:rPr sz="2400" spc="-10" dirty="0">
                <a:solidFill>
                  <a:srgbClr val="00AF50"/>
                </a:solidFill>
                <a:latin typeface="Arial" panose="020B0604020202020204" pitchFamily="34" charset="0"/>
                <a:cs typeface="Arial" panose="020B0604020202020204" pitchFamily="34" charset="0"/>
              </a:rPr>
              <a:t>kurum </a:t>
            </a:r>
            <a:r>
              <a:rPr sz="2400" spc="-15" dirty="0">
                <a:solidFill>
                  <a:srgbClr val="00AF50"/>
                </a:solidFill>
                <a:latin typeface="Arial" panose="020B0604020202020204" pitchFamily="34" charset="0"/>
                <a:cs typeface="Arial" panose="020B0604020202020204" pitchFamily="34" charset="0"/>
              </a:rPr>
              <a:t>ve </a:t>
            </a:r>
            <a:r>
              <a:rPr sz="2400" spc="-10" dirty="0">
                <a:solidFill>
                  <a:srgbClr val="00AF50"/>
                </a:solidFill>
                <a:latin typeface="Arial" panose="020B0604020202020204" pitchFamily="34" charset="0"/>
                <a:cs typeface="Arial" panose="020B0604020202020204" pitchFamily="34" charset="0"/>
              </a:rPr>
              <a:t>kuruluşları </a:t>
            </a:r>
            <a:r>
              <a:rPr sz="2400" spc="-15" dirty="0">
                <a:solidFill>
                  <a:srgbClr val="00AF50"/>
                </a:solidFill>
                <a:latin typeface="Arial" panose="020B0604020202020204" pitchFamily="34" charset="0"/>
                <a:cs typeface="Arial" panose="020B0604020202020204" pitchFamily="34" charset="0"/>
              </a:rPr>
              <a:t>tarafından </a:t>
            </a:r>
            <a:r>
              <a:rPr sz="2400" dirty="0">
                <a:solidFill>
                  <a:srgbClr val="00AF50"/>
                </a:solidFill>
                <a:latin typeface="Arial" panose="020B0604020202020204" pitchFamily="34" charset="0"/>
                <a:cs typeface="Arial" panose="020B0604020202020204" pitchFamily="34" charset="0"/>
              </a:rPr>
              <a:t>) </a:t>
            </a:r>
            <a:r>
              <a:rPr sz="2400" dirty="0">
                <a:latin typeface="Arial" panose="020B0604020202020204" pitchFamily="34" charset="0"/>
                <a:cs typeface="Arial" panose="020B0604020202020204" pitchFamily="34" charset="0"/>
              </a:rPr>
              <a:t>6 ncı </a:t>
            </a:r>
            <a:r>
              <a:rPr sz="2400" spc="-5" dirty="0">
                <a:latin typeface="Arial" panose="020B0604020202020204" pitchFamily="34" charset="0"/>
                <a:cs typeface="Arial" panose="020B0604020202020204" pitchFamily="34" charset="0"/>
              </a:rPr>
              <a:t>maddede  </a:t>
            </a:r>
            <a:r>
              <a:rPr sz="2400" dirty="0">
                <a:latin typeface="Arial" panose="020B0604020202020204" pitchFamily="34" charset="0"/>
                <a:cs typeface="Arial" panose="020B0604020202020204" pitchFamily="34" charset="0"/>
              </a:rPr>
              <a:t>belirtilen </a:t>
            </a:r>
            <a:r>
              <a:rPr sz="2400" spc="-5" dirty="0">
                <a:latin typeface="Arial" panose="020B0604020202020204" pitchFamily="34" charset="0"/>
                <a:cs typeface="Arial" panose="020B0604020202020204" pitchFamily="34" charset="0"/>
              </a:rPr>
              <a:t>bilgi </a:t>
            </a:r>
            <a:r>
              <a:rPr sz="2400" spc="-15" dirty="0">
                <a:latin typeface="Arial" panose="020B0604020202020204" pitchFamily="34" charset="0"/>
                <a:cs typeface="Arial" panose="020B0604020202020204" pitchFamily="34" charset="0"/>
              </a:rPr>
              <a:t>ve </a:t>
            </a:r>
            <a:r>
              <a:rPr sz="2400" dirty="0">
                <a:latin typeface="Arial" panose="020B0604020202020204" pitchFamily="34" charset="0"/>
                <a:cs typeface="Arial" panose="020B0604020202020204" pitchFamily="34" charset="0"/>
              </a:rPr>
              <a:t>belgelerle </a:t>
            </a:r>
            <a:r>
              <a:rPr sz="2400" spc="-10" dirty="0">
                <a:latin typeface="Arial" panose="020B0604020202020204" pitchFamily="34" charset="0"/>
                <a:cs typeface="Arial" panose="020B0604020202020204" pitchFamily="34" charset="0"/>
              </a:rPr>
              <a:t>faaliyet gösterecekleri </a:t>
            </a:r>
            <a:r>
              <a:rPr sz="2400" dirty="0">
                <a:latin typeface="Arial" panose="020B0604020202020204" pitchFamily="34" charset="0"/>
                <a:cs typeface="Arial" panose="020B0604020202020204" pitchFamily="34" charset="0"/>
              </a:rPr>
              <a:t>ilin </a:t>
            </a:r>
            <a:r>
              <a:rPr sz="2400" spc="-5" dirty="0">
                <a:latin typeface="Arial" panose="020B0604020202020204" pitchFamily="34" charset="0"/>
                <a:cs typeface="Arial" panose="020B0604020202020204" pitchFamily="34" charset="0"/>
              </a:rPr>
              <a:t>müdürlüğüne  </a:t>
            </a:r>
            <a:r>
              <a:rPr sz="2400" spc="-10" dirty="0">
                <a:latin typeface="Arial" panose="020B0604020202020204" pitchFamily="34" charset="0"/>
                <a:cs typeface="Arial" panose="020B0604020202020204" pitchFamily="34" charset="0"/>
              </a:rPr>
              <a:t>müracaat </a:t>
            </a:r>
            <a:r>
              <a:rPr sz="2400" spc="-5" dirty="0">
                <a:latin typeface="Arial" panose="020B0604020202020204" pitchFamily="34" charset="0"/>
                <a:cs typeface="Arial" panose="020B0604020202020204" pitchFamily="34" charset="0"/>
              </a:rPr>
              <a:t>ederek </a:t>
            </a:r>
            <a:r>
              <a:rPr sz="2400" dirty="0">
                <a:latin typeface="Arial" panose="020B0604020202020204" pitchFamily="34" charset="0"/>
                <a:cs typeface="Arial" panose="020B0604020202020204" pitchFamily="34" charset="0"/>
              </a:rPr>
              <a:t>izin alması</a:t>
            </a:r>
            <a:r>
              <a:rPr sz="2400" spc="-85" dirty="0">
                <a:latin typeface="Arial" panose="020B0604020202020204" pitchFamily="34" charset="0"/>
                <a:cs typeface="Arial" panose="020B0604020202020204" pitchFamily="34" charset="0"/>
              </a:rPr>
              <a:t> </a:t>
            </a:r>
            <a:r>
              <a:rPr sz="2400" spc="-30" dirty="0">
                <a:latin typeface="Arial" panose="020B0604020202020204" pitchFamily="34" charset="0"/>
                <a:cs typeface="Arial" panose="020B0604020202020204" pitchFamily="34" charset="0"/>
              </a:rPr>
              <a:t>zorunludur.</a:t>
            </a:r>
            <a:endParaRPr sz="2400" dirty="0">
              <a:latin typeface="Arial" panose="020B0604020202020204" pitchFamily="34" charset="0"/>
              <a:cs typeface="Arial" panose="020B0604020202020204" pitchFamily="34" charset="0"/>
            </a:endParaRPr>
          </a:p>
          <a:p>
            <a:pPr marL="12700" marR="5080" indent="449580" algn="just">
              <a:spcBef>
                <a:spcPts val="5"/>
              </a:spcBef>
            </a:pPr>
            <a:r>
              <a:rPr sz="2400" u="heavy" spc="-5" dirty="0">
                <a:solidFill>
                  <a:srgbClr val="00AF50"/>
                </a:solidFill>
                <a:uFill>
                  <a:solidFill>
                    <a:srgbClr val="00AF50"/>
                  </a:solidFill>
                </a:uFill>
                <a:latin typeface="Arial" panose="020B0604020202020204" pitchFamily="34" charset="0"/>
                <a:cs typeface="Arial" panose="020B0604020202020204" pitchFamily="34" charset="0"/>
              </a:rPr>
              <a:t>Belediyeler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ve </a:t>
            </a:r>
            <a:r>
              <a:rPr sz="2400" u="heavy" dirty="0">
                <a:solidFill>
                  <a:srgbClr val="00AF50"/>
                </a:solidFill>
                <a:uFill>
                  <a:solidFill>
                    <a:srgbClr val="00AF50"/>
                  </a:solidFill>
                </a:uFill>
                <a:latin typeface="Arial" panose="020B0604020202020204" pitchFamily="34" charset="0"/>
                <a:cs typeface="Arial" panose="020B0604020202020204" pitchFamily="34" charset="0"/>
              </a:rPr>
              <a:t>il </a:t>
            </a:r>
            <a:r>
              <a:rPr sz="2400" u="heavy" spc="-25" dirty="0">
                <a:solidFill>
                  <a:srgbClr val="00AF50"/>
                </a:solidFill>
                <a:uFill>
                  <a:solidFill>
                    <a:srgbClr val="00AF50"/>
                  </a:solidFill>
                </a:uFill>
                <a:latin typeface="Arial" panose="020B0604020202020204" pitchFamily="34" charset="0"/>
                <a:cs typeface="Arial" panose="020B0604020202020204" pitchFamily="34" charset="0"/>
              </a:rPr>
              <a:t>özel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idareleri </a:t>
            </a:r>
            <a:r>
              <a:rPr sz="2400" u="heavy" dirty="0">
                <a:solidFill>
                  <a:srgbClr val="00AF50"/>
                </a:solidFill>
                <a:uFill>
                  <a:solidFill>
                    <a:srgbClr val="00AF50"/>
                  </a:solidFill>
                </a:uFill>
                <a:latin typeface="Arial" panose="020B0604020202020204" pitchFamily="34" charset="0"/>
                <a:cs typeface="Arial" panose="020B0604020202020204" pitchFamily="34" charset="0"/>
              </a:rPr>
              <a:t>ile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mevzuat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gereği biyosidal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ürün </a:t>
            </a:r>
            <a:r>
              <a:rPr sz="2400" spc="-5" dirty="0">
                <a:solidFill>
                  <a:srgbClr val="00AF50"/>
                </a:solid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kullanma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görev ve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yetkisini haiz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kamu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kurum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ve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kuruluşları </a:t>
            </a:r>
            <a:r>
              <a:rPr sz="2400" spc="-10" dirty="0">
                <a:solidFill>
                  <a:srgbClr val="00AF50"/>
                </a:solidFill>
                <a:latin typeface="Arial" panose="020B0604020202020204" pitchFamily="34" charset="0"/>
                <a:cs typeface="Arial" panose="020B0604020202020204" pitchFamily="34" charset="0"/>
              </a:rPr>
              <a:t> </a:t>
            </a:r>
            <a:r>
              <a:rPr sz="2400" u="heavy" spc="-805" dirty="0">
                <a:solidFill>
                  <a:srgbClr val="00AF50"/>
                </a:solidFill>
                <a:uFill>
                  <a:solidFill>
                    <a:srgbClr val="00AF50"/>
                  </a:solidFill>
                </a:uFill>
                <a:latin typeface="Arial" panose="020B0604020202020204" pitchFamily="34" charset="0"/>
                <a:cs typeface="Arial" panose="020B0604020202020204" pitchFamily="34" charset="0"/>
              </a:rPr>
              <a:t>t</a:t>
            </a:r>
            <a:r>
              <a:rPr sz="2400" u="heavy" spc="235"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arafından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bizzat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uygulama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yapılmak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istenilmesi durumunda </a:t>
            </a:r>
            <a:r>
              <a:rPr sz="2400" spc="-5" dirty="0">
                <a:solidFill>
                  <a:srgbClr val="00AF50"/>
                </a:solidFill>
                <a:latin typeface="Arial" panose="020B0604020202020204" pitchFamily="34" charset="0"/>
                <a:cs typeface="Arial" panose="020B0604020202020204" pitchFamily="34" charset="0"/>
              </a:rPr>
              <a:t> </a:t>
            </a:r>
            <a:r>
              <a:rPr sz="2400" spc="-55" dirty="0">
                <a:solidFill>
                  <a:srgbClr val="00AF50"/>
                </a:solidFill>
                <a:latin typeface="Arial" panose="020B0604020202020204" pitchFamily="34" charset="0"/>
                <a:cs typeface="Arial" panose="020B0604020202020204" pitchFamily="34" charset="0"/>
              </a:rPr>
              <a:t> </a:t>
            </a:r>
            <a:r>
              <a:rPr sz="2400" u="heavy" spc="-2055" dirty="0">
                <a:solidFill>
                  <a:srgbClr val="00AF50"/>
                </a:solidFill>
                <a:uFill>
                  <a:solidFill>
                    <a:srgbClr val="00AF50"/>
                  </a:solidFill>
                </a:uFill>
                <a:latin typeface="Arial" panose="020B0604020202020204" pitchFamily="34" charset="0"/>
                <a:cs typeface="Arial" panose="020B0604020202020204" pitchFamily="34" charset="0"/>
              </a:rPr>
              <a:t>M</a:t>
            </a:r>
            <a:r>
              <a:rPr sz="2400" spc="1530" dirty="0">
                <a:solidFill>
                  <a:srgbClr val="00AF50"/>
                </a:solidFill>
                <a:latin typeface="Arial" panose="020B0604020202020204" pitchFamily="34" charset="0"/>
                <a:cs typeface="Arial" panose="020B0604020202020204" pitchFamily="34" charset="0"/>
              </a:rPr>
              <a:t>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üdürlüğe bildirimde </a:t>
            </a:r>
            <a:r>
              <a:rPr sz="2400" u="heavy" dirty="0">
                <a:solidFill>
                  <a:srgbClr val="00AF50"/>
                </a:solidFill>
                <a:uFill>
                  <a:solidFill>
                    <a:srgbClr val="00AF50"/>
                  </a:solidFill>
                </a:uFill>
                <a:latin typeface="Arial" panose="020B0604020202020204" pitchFamily="34" charset="0"/>
                <a:cs typeface="Arial" panose="020B0604020202020204" pitchFamily="34" charset="0"/>
              </a:rPr>
              <a:t>bulunulması</a:t>
            </a:r>
            <a:r>
              <a:rPr sz="2400" u="heavy" spc="-45"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30" dirty="0" err="1">
                <a:solidFill>
                  <a:srgbClr val="00AF50"/>
                </a:solidFill>
                <a:uFill>
                  <a:solidFill>
                    <a:srgbClr val="00AF50"/>
                  </a:solidFill>
                </a:uFill>
                <a:latin typeface="Arial" panose="020B0604020202020204" pitchFamily="34" charset="0"/>
                <a:cs typeface="Arial" panose="020B0604020202020204" pitchFamily="34" charset="0"/>
              </a:rPr>
              <a:t>zorunludur</a:t>
            </a:r>
            <a:r>
              <a:rPr sz="2400" u="heavy" spc="-30" dirty="0">
                <a:solidFill>
                  <a:srgbClr val="00AF50"/>
                </a:solidFill>
                <a:uFill>
                  <a:solidFill>
                    <a:srgbClr val="00AF50"/>
                  </a:solidFill>
                </a:uFill>
                <a:latin typeface="Arial" panose="020B0604020202020204" pitchFamily="34" charset="0"/>
                <a:cs typeface="Arial" panose="020B0604020202020204" pitchFamily="34" charset="0"/>
              </a:rPr>
              <a:t>.</a:t>
            </a:r>
            <a:endParaRPr lang="tr-TR" sz="2400" u="heavy" spc="-30" dirty="0">
              <a:solidFill>
                <a:srgbClr val="00AF50"/>
              </a:solidFill>
              <a:uFill>
                <a:solidFill>
                  <a:srgbClr val="00AF50"/>
                </a:solidFill>
              </a:uFill>
              <a:latin typeface="Arial" panose="020B0604020202020204" pitchFamily="34" charset="0"/>
              <a:cs typeface="Arial" panose="020B0604020202020204" pitchFamily="34" charset="0"/>
            </a:endParaRPr>
          </a:p>
          <a:p>
            <a:pPr marL="12700" marR="5080" indent="449580" algn="just">
              <a:spcBef>
                <a:spcPts val="5"/>
              </a:spcBef>
            </a:pPr>
            <a:endParaRPr sz="2400" dirty="0">
              <a:latin typeface="Arial" panose="020B0604020202020204" pitchFamily="34" charset="0"/>
              <a:cs typeface="Arial" panose="020B0604020202020204" pitchFamily="34" charset="0"/>
            </a:endParaRPr>
          </a:p>
          <a:p>
            <a:pPr marL="462280" algn="just"/>
            <a:r>
              <a:rPr sz="2400" u="heavy" spc="-6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10" dirty="0">
                <a:solidFill>
                  <a:srgbClr val="00AF50"/>
                </a:solidFill>
                <a:uFill>
                  <a:solidFill>
                    <a:srgbClr val="00AF50"/>
                  </a:solidFill>
                </a:uFill>
                <a:latin typeface="Arial" panose="020B0604020202020204" pitchFamily="34" charset="0"/>
                <a:cs typeface="Arial" panose="020B0604020202020204" pitchFamily="34" charset="0"/>
              </a:rPr>
              <a:t>Diğer kamu kurum </a:t>
            </a:r>
            <a:r>
              <a:rPr sz="2400" u="heavy" spc="-15" dirty="0">
                <a:solidFill>
                  <a:srgbClr val="00AF50"/>
                </a:solidFill>
                <a:uFill>
                  <a:solidFill>
                    <a:srgbClr val="00AF50"/>
                  </a:solidFill>
                </a:uFill>
                <a:latin typeface="Arial" panose="020B0604020202020204" pitchFamily="34" charset="0"/>
                <a:cs typeface="Arial" panose="020B0604020202020204" pitchFamily="34" charset="0"/>
              </a:rPr>
              <a:t>ve </a:t>
            </a:r>
            <a:r>
              <a:rPr sz="2400" u="heavy" spc="-5" dirty="0">
                <a:solidFill>
                  <a:srgbClr val="00AF50"/>
                </a:solidFill>
                <a:uFill>
                  <a:solidFill>
                    <a:srgbClr val="00AF50"/>
                  </a:solidFill>
                </a:uFill>
                <a:latin typeface="Arial" panose="020B0604020202020204" pitchFamily="34" charset="0"/>
                <a:cs typeface="Arial" panose="020B0604020202020204" pitchFamily="34" charset="0"/>
              </a:rPr>
              <a:t>kuruluşlarının, </a:t>
            </a:r>
            <a:r>
              <a:rPr sz="2400" u="heavy" spc="-5" dirty="0" err="1">
                <a:solidFill>
                  <a:srgbClr val="00AF50"/>
                </a:solidFill>
                <a:uFill>
                  <a:solidFill>
                    <a:srgbClr val="00AF50"/>
                  </a:solidFill>
                </a:uFill>
                <a:latin typeface="Arial" panose="020B0604020202020204" pitchFamily="34" charset="0"/>
                <a:cs typeface="Arial" panose="020B0604020202020204" pitchFamily="34" charset="0"/>
              </a:rPr>
              <a:t>Müdürlüğe</a:t>
            </a:r>
            <a:r>
              <a:rPr sz="2400" u="heavy" spc="100" dirty="0">
                <a:solidFill>
                  <a:srgbClr val="00AF50"/>
                </a:solidFill>
                <a:uFill>
                  <a:solidFill>
                    <a:srgbClr val="00AF50"/>
                  </a:solidFill>
                </a:uFill>
                <a:latin typeface="Arial" panose="020B0604020202020204" pitchFamily="34" charset="0"/>
                <a:cs typeface="Arial" panose="020B0604020202020204" pitchFamily="34" charset="0"/>
              </a:rPr>
              <a:t> </a:t>
            </a:r>
            <a:r>
              <a:rPr sz="2400" u="heavy" spc="-5" dirty="0" err="1">
                <a:solidFill>
                  <a:srgbClr val="00AF50"/>
                </a:solidFill>
                <a:uFill>
                  <a:solidFill>
                    <a:srgbClr val="00AF50"/>
                  </a:solidFill>
                </a:uFill>
                <a:latin typeface="Arial" panose="020B0604020202020204" pitchFamily="34" charset="0"/>
                <a:cs typeface="Arial" panose="020B0604020202020204" pitchFamily="34" charset="0"/>
              </a:rPr>
              <a:t>bildirimde</a:t>
            </a:r>
            <a:r>
              <a:rPr lang="tr-TR" sz="2400" u="heavy" spc="-5" dirty="0">
                <a:solidFill>
                  <a:srgbClr val="00AF50"/>
                </a:solidFill>
                <a:uFill>
                  <a:solidFill>
                    <a:srgbClr val="00AF50"/>
                  </a:solidFill>
                </a:uFill>
                <a:latin typeface="Arial" panose="020B0604020202020204" pitchFamily="34" charset="0"/>
                <a:cs typeface="Arial" panose="020B0604020202020204" pitchFamily="34" charset="0"/>
              </a:rPr>
              <a:t> </a:t>
            </a:r>
            <a:r>
              <a:rPr lang="tr-TR" sz="2400" spc="-5" dirty="0">
                <a:solidFill>
                  <a:srgbClr val="00AF50"/>
                </a:solidFill>
                <a:latin typeface="Arial" panose="020B0604020202020204" pitchFamily="34" charset="0"/>
                <a:cs typeface="Arial" panose="020B0604020202020204" pitchFamily="34" charset="0"/>
              </a:rPr>
              <a:t>bu</a:t>
            </a:r>
            <a:r>
              <a:rPr lang="tr-TR" sz="2400" dirty="0">
                <a:solidFill>
                  <a:srgbClr val="00AF50"/>
                </a:solidFill>
                <a:latin typeface="Arial" panose="020B0604020202020204" pitchFamily="34" charset="0"/>
                <a:cs typeface="Arial" panose="020B0604020202020204" pitchFamily="34" charset="0"/>
              </a:rPr>
              <a:t>l</a:t>
            </a:r>
            <a:r>
              <a:rPr lang="tr-TR" sz="2400" spc="-5" dirty="0">
                <a:solidFill>
                  <a:srgbClr val="00AF50"/>
                </a:solidFill>
                <a:latin typeface="Arial" panose="020B0604020202020204" pitchFamily="34" charset="0"/>
                <a:cs typeface="Arial" panose="020B0604020202020204" pitchFamily="34" charset="0"/>
              </a:rPr>
              <a:t>un</a:t>
            </a:r>
            <a:r>
              <a:rPr lang="tr-TR" sz="2400" spc="5" dirty="0">
                <a:solidFill>
                  <a:srgbClr val="00AF50"/>
                </a:solidFill>
                <a:latin typeface="Arial" panose="020B0604020202020204" pitchFamily="34" charset="0"/>
                <a:cs typeface="Arial" panose="020B0604020202020204" pitchFamily="34" charset="0"/>
              </a:rPr>
              <a:t>a</a:t>
            </a:r>
            <a:r>
              <a:rPr lang="tr-TR" sz="2400" spc="-45" dirty="0">
                <a:solidFill>
                  <a:srgbClr val="00AF50"/>
                </a:solidFill>
                <a:latin typeface="Arial" panose="020B0604020202020204" pitchFamily="34" charset="0"/>
                <a:cs typeface="Arial" panose="020B0604020202020204" pitchFamily="34" charset="0"/>
              </a:rPr>
              <a:t>r</a:t>
            </a:r>
            <a:r>
              <a:rPr lang="tr-TR" sz="2400" dirty="0">
                <a:solidFill>
                  <a:srgbClr val="00AF50"/>
                </a:solidFill>
                <a:latin typeface="Arial" panose="020B0604020202020204" pitchFamily="34" charset="0"/>
                <a:cs typeface="Arial" panose="020B0604020202020204" pitchFamily="34" charset="0"/>
              </a:rPr>
              <a:t>ak	</a:t>
            </a:r>
            <a:r>
              <a:rPr lang="tr-TR" sz="2400" spc="-5" dirty="0">
                <a:solidFill>
                  <a:srgbClr val="00AF50"/>
                </a:solidFill>
                <a:latin typeface="Arial" panose="020B0604020202020204" pitchFamily="34" charset="0"/>
                <a:cs typeface="Arial" panose="020B0604020202020204" pitchFamily="34" charset="0"/>
              </a:rPr>
              <a:t>sa</a:t>
            </a:r>
            <a:r>
              <a:rPr lang="tr-TR" sz="2400" dirty="0">
                <a:solidFill>
                  <a:srgbClr val="00AF50"/>
                </a:solidFill>
                <a:latin typeface="Arial" panose="020B0604020202020204" pitchFamily="34" charset="0"/>
                <a:cs typeface="Arial" panose="020B0604020202020204" pitchFamily="34" charset="0"/>
              </a:rPr>
              <a:t>de</a:t>
            </a:r>
            <a:r>
              <a:rPr lang="tr-TR" sz="2400" spc="10" dirty="0">
                <a:solidFill>
                  <a:srgbClr val="00AF50"/>
                </a:solidFill>
                <a:latin typeface="Arial" panose="020B0604020202020204" pitchFamily="34" charset="0"/>
                <a:cs typeface="Arial" panose="020B0604020202020204" pitchFamily="34" charset="0"/>
              </a:rPr>
              <a:t>c</a:t>
            </a:r>
            <a:r>
              <a:rPr lang="tr-TR" sz="2400" dirty="0">
                <a:solidFill>
                  <a:srgbClr val="00AF50"/>
                </a:solidFill>
                <a:latin typeface="Arial" panose="020B0604020202020204" pitchFamily="34" charset="0"/>
                <a:cs typeface="Arial" panose="020B0604020202020204" pitchFamily="34" charset="0"/>
              </a:rPr>
              <a:t>e	</a:t>
            </a:r>
            <a:r>
              <a:rPr lang="tr-TR" sz="2400" spc="-70" dirty="0">
                <a:solidFill>
                  <a:srgbClr val="00AF50"/>
                </a:solidFill>
                <a:latin typeface="Arial" panose="020B0604020202020204" pitchFamily="34" charset="0"/>
                <a:cs typeface="Arial" panose="020B0604020202020204" pitchFamily="34" charset="0"/>
              </a:rPr>
              <a:t>k</a:t>
            </a:r>
            <a:r>
              <a:rPr lang="tr-TR" sz="2400" dirty="0">
                <a:solidFill>
                  <a:srgbClr val="00AF50"/>
                </a:solidFill>
                <a:latin typeface="Arial" panose="020B0604020202020204" pitchFamily="34" charset="0"/>
                <a:cs typeface="Arial" panose="020B0604020202020204" pitchFamily="34" charset="0"/>
              </a:rPr>
              <a:t>e</a:t>
            </a:r>
            <a:r>
              <a:rPr lang="tr-TR" sz="2400" spc="5" dirty="0">
                <a:solidFill>
                  <a:srgbClr val="00AF50"/>
                </a:solidFill>
                <a:latin typeface="Arial" panose="020B0604020202020204" pitchFamily="34" charset="0"/>
                <a:cs typeface="Arial" panose="020B0604020202020204" pitchFamily="34" charset="0"/>
              </a:rPr>
              <a:t>n</a:t>
            </a:r>
            <a:r>
              <a:rPr lang="tr-TR" sz="2400" spc="-5" dirty="0">
                <a:solidFill>
                  <a:srgbClr val="00AF50"/>
                </a:solidFill>
                <a:latin typeface="Arial" panose="020B0604020202020204" pitchFamily="34" charset="0"/>
                <a:cs typeface="Arial" panose="020B0604020202020204" pitchFamily="34" charset="0"/>
              </a:rPr>
              <a:t>di </a:t>
            </a:r>
            <a:r>
              <a:rPr lang="tr-TR" sz="2400" spc="-10" dirty="0">
                <a:solidFill>
                  <a:srgbClr val="00AF50"/>
                </a:solidFill>
                <a:latin typeface="Arial" panose="020B0604020202020204" pitchFamily="34" charset="0"/>
                <a:cs typeface="Arial" panose="020B0604020202020204" pitchFamily="34" charset="0"/>
              </a:rPr>
              <a:t>kurum	</a:t>
            </a:r>
            <a:r>
              <a:rPr lang="tr-TR" sz="2400" spc="-15" dirty="0">
                <a:solidFill>
                  <a:srgbClr val="00AF50"/>
                </a:solidFill>
                <a:latin typeface="Arial" panose="020B0604020202020204" pitchFamily="34" charset="0"/>
                <a:cs typeface="Arial" panose="020B0604020202020204" pitchFamily="34" charset="0"/>
              </a:rPr>
              <a:t>ve	</a:t>
            </a:r>
            <a:r>
              <a:rPr lang="tr-TR" sz="2400" spc="-5" dirty="0">
                <a:solidFill>
                  <a:srgbClr val="00AF50"/>
                </a:solidFill>
                <a:latin typeface="Arial" panose="020B0604020202020204" pitchFamily="34" charset="0"/>
                <a:cs typeface="Arial" panose="020B0604020202020204" pitchFamily="34" charset="0"/>
              </a:rPr>
              <a:t>kuruluşlarında	</a:t>
            </a:r>
            <a:r>
              <a:rPr lang="tr-TR" sz="2400" spc="-10" dirty="0">
                <a:solidFill>
                  <a:srgbClr val="00AF50"/>
                </a:solidFill>
                <a:latin typeface="Arial" panose="020B0604020202020204" pitchFamily="34" charset="0"/>
                <a:cs typeface="Arial" panose="020B0604020202020204" pitchFamily="34" charset="0"/>
              </a:rPr>
              <a:t>uygulama </a:t>
            </a:r>
            <a:r>
              <a:rPr lang="tr-TR" sz="2400" u="heavy" spc="-1090" dirty="0">
                <a:solidFill>
                  <a:srgbClr val="00AF50"/>
                </a:solidFill>
                <a:uFill>
                  <a:solidFill>
                    <a:srgbClr val="00AF50"/>
                  </a:solidFill>
                </a:uFill>
                <a:latin typeface="Arial" panose="020B0604020202020204" pitchFamily="34" charset="0"/>
                <a:cs typeface="Arial" panose="020B0604020202020204" pitchFamily="34" charset="0"/>
              </a:rPr>
              <a:t>y</a:t>
            </a:r>
            <a:r>
              <a:rPr lang="tr-TR" sz="2400" spc="484" dirty="0">
                <a:solidFill>
                  <a:srgbClr val="00AF50"/>
                </a:solidFill>
                <a:latin typeface="Arial" panose="020B0604020202020204" pitchFamily="34" charset="0"/>
                <a:cs typeface="Arial" panose="020B0604020202020204" pitchFamily="34" charset="0"/>
              </a:rPr>
              <a:t> </a:t>
            </a:r>
            <a:r>
              <a:rPr lang="tr-TR" sz="2400" u="heavy" dirty="0" err="1">
                <a:solidFill>
                  <a:srgbClr val="00AF50"/>
                </a:solidFill>
                <a:uFill>
                  <a:solidFill>
                    <a:srgbClr val="00AF50"/>
                  </a:solidFill>
                </a:uFill>
                <a:latin typeface="Arial" panose="020B0604020202020204" pitchFamily="34" charset="0"/>
                <a:cs typeface="Arial" panose="020B0604020202020204" pitchFamily="34" charset="0"/>
              </a:rPr>
              <a:t>apmaları</a:t>
            </a:r>
            <a:r>
              <a:rPr lang="tr-TR" sz="2400" u="heavy" spc="-60" dirty="0">
                <a:solidFill>
                  <a:srgbClr val="00AF50"/>
                </a:solidFill>
                <a:uFill>
                  <a:solidFill>
                    <a:srgbClr val="00AF50"/>
                  </a:solidFill>
                </a:uFill>
                <a:latin typeface="Arial" panose="020B0604020202020204" pitchFamily="34" charset="0"/>
                <a:cs typeface="Arial" panose="020B0604020202020204" pitchFamily="34" charset="0"/>
              </a:rPr>
              <a:t> </a:t>
            </a:r>
            <a:r>
              <a:rPr lang="tr-TR" sz="2400" u="heavy" spc="-25" dirty="0">
                <a:solidFill>
                  <a:srgbClr val="00AF50"/>
                </a:solidFill>
                <a:uFill>
                  <a:solidFill>
                    <a:srgbClr val="00AF50"/>
                  </a:solidFill>
                </a:uFill>
                <a:latin typeface="Arial" panose="020B0604020202020204" pitchFamily="34" charset="0"/>
                <a:cs typeface="Arial" panose="020B0604020202020204" pitchFamily="34" charset="0"/>
              </a:rPr>
              <a:t>mümkündür</a:t>
            </a:r>
            <a:r>
              <a:rPr lang="tr-TR" sz="2400" spc="-25" dirty="0">
                <a:solidFill>
                  <a:srgbClr val="00AF50"/>
                </a:solidFill>
                <a:latin typeface="Arial" panose="020B0604020202020204" pitchFamily="34" charset="0"/>
                <a:cs typeface="Arial" panose="020B0604020202020204" pitchFamily="34" charset="0"/>
              </a:rPr>
              <a:t>.</a:t>
            </a:r>
            <a:endParaRPr lang="tr-TR" sz="2400" dirty="0">
              <a:latin typeface="Arial" panose="020B0604020202020204" pitchFamily="34" charset="0"/>
              <a:cs typeface="Arial" panose="020B0604020202020204" pitchFamily="34" charset="0"/>
            </a:endParaRPr>
          </a:p>
          <a:p>
            <a:pPr marL="462280" algn="just"/>
            <a:endParaRP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9500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TotalTime>
  <Words>3129</Words>
  <Application>Microsoft Macintosh PowerPoint</Application>
  <PresentationFormat>Widescreen</PresentationFormat>
  <Paragraphs>194</Paragraphs>
  <Slides>33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Calibri</vt:lpstr>
      <vt:lpstr>Calibri Light</vt:lpstr>
      <vt:lpstr>Times New Roman</vt:lpstr>
      <vt:lpstr>Office Theme</vt:lpstr>
      <vt:lpstr>KENTSEL ENTOMOLOJİ YASAL MEVZUAT</vt:lpstr>
      <vt:lpstr>HALK SAĞLIĞI ALANINDA HAŞERELERE KARŞI İLAÇLAMA USÜL VE  ESASLARI HAKKINDA YÖNETMELİK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Ekip sorumluları</vt:lpstr>
      <vt:lpstr>PowerPoint Presentation</vt:lpstr>
      <vt:lpstr>Diğer personel</vt:lpstr>
      <vt:lpstr>PowerPoint Presentation</vt:lpstr>
      <vt:lpstr>PowerPoint Presentation</vt:lpstr>
      <vt:lpstr>PowerPoint Presentation</vt:lpstr>
      <vt:lpstr>PowerPoint Presentation</vt:lpstr>
      <vt:lpstr>PowerPoint Presentation</vt:lpstr>
      <vt:lpstr>Çalışanların sağlık kontrolleri</vt:lpstr>
      <vt:lpstr>PowerPoint Presentation</vt:lpstr>
      <vt:lpstr>Denetim</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KENTSEL ENTOMOLOJİ YASAL MEVZUAT</dc:title>
  <dc:creator>Microsoft Office User</dc:creator>
  <cp:lastModifiedBy>Microsoft Office User</cp:lastModifiedBy>
  <cp:revision>16</cp:revision>
  <dcterms:created xsi:type="dcterms:W3CDTF">2021-05-26T17:51:25Z</dcterms:created>
  <dcterms:modified xsi:type="dcterms:W3CDTF">2023-04-20T05:44:45Z</dcterms:modified>
</cp:coreProperties>
</file>