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67" r:id="rId29"/>
    <p:sldId id="268" r:id="rId30"/>
    <p:sldId id="269" r:id="rId31"/>
    <p:sldId id="294" r:id="rId32"/>
    <p:sldId id="308" r:id="rId33"/>
    <p:sldId id="309" r:id="rId34"/>
    <p:sldId id="293" r:id="rId35"/>
    <p:sldId id="320" r:id="rId3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6" autoAdjust="0"/>
    <p:restoredTop sz="94675"/>
  </p:normalViewPr>
  <p:slideViewPr>
    <p:cSldViewPr>
      <p:cViewPr varScale="1">
        <p:scale>
          <a:sx n="98" d="100"/>
          <a:sy n="98" d="100"/>
        </p:scale>
        <p:origin x="-9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Sağlık İletişimi Uygulamaları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4" name="Content Placeholder 3" descr="indi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556792"/>
            <a:ext cx="7416824" cy="4890804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1700807"/>
            <a:ext cx="3096344" cy="4755711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489066"/>
            <a:ext cx="6912768" cy="4849256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706869"/>
            <a:ext cx="6552728" cy="4360543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802706"/>
            <a:ext cx="6840760" cy="4552214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6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696856"/>
            <a:ext cx="6912768" cy="433265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7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591273"/>
            <a:ext cx="6192688" cy="4765467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8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1759658"/>
            <a:ext cx="6048672" cy="4530666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9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1649486"/>
            <a:ext cx="4752527" cy="4565746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10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658952"/>
            <a:ext cx="6912768" cy="460013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Epidemi-Dünyanın bir bölgesinde görülen salgın (bölgesel)</a:t>
            </a:r>
          </a:p>
          <a:p>
            <a:r>
              <a:rPr lang="tr-TR" sz="4000" dirty="0" err="1"/>
              <a:t>Pandemi</a:t>
            </a:r>
            <a:r>
              <a:rPr lang="tr-TR" sz="4000" dirty="0"/>
              <a:t>- Dünya genelinde salgın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1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1783805"/>
            <a:ext cx="3384376" cy="4886532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1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2420889"/>
            <a:ext cx="7487165" cy="2830764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1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700808"/>
            <a:ext cx="5112568" cy="4635972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1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801271"/>
            <a:ext cx="7056784" cy="4209736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pic>
        <p:nvPicPr>
          <p:cNvPr id="6" name="Content Placeholder 5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700808"/>
            <a:ext cx="2873474" cy="4469848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Önlemler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Maske</a:t>
            </a:r>
          </a:p>
          <a:p>
            <a:r>
              <a:rPr lang="tr-TR" sz="4000" dirty="0"/>
              <a:t>Tiyatro, sinema, okul,eğlence yerleri ve toplu taşıma kapatıldı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Önlemler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Maske</a:t>
            </a:r>
          </a:p>
          <a:p>
            <a:r>
              <a:rPr lang="tr-TR" sz="4000" dirty="0"/>
              <a:t>Tiyatro, sinema, okul,eğlence yerleri ve toplu taşıma kapatıldı.</a:t>
            </a:r>
          </a:p>
          <a:p>
            <a:r>
              <a:rPr lang="tr-TR" sz="4000" dirty="0"/>
              <a:t>Karantina</a:t>
            </a:r>
          </a:p>
          <a:p>
            <a:r>
              <a:rPr lang="tr-TR" sz="4000" dirty="0"/>
              <a:t>Aşı</a:t>
            </a:r>
          </a:p>
          <a:p>
            <a:endParaRPr lang="tr-TR" sz="4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/>
          </a:p>
        </p:txBody>
      </p:sp>
      <p:pic>
        <p:nvPicPr>
          <p:cNvPr id="4" name="Content Placeholder 3" descr="C04782-7560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0852" y="1600200"/>
            <a:ext cx="4322295" cy="4525963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1957 Asya gribi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H2N2</a:t>
            </a:r>
          </a:p>
          <a:p>
            <a:r>
              <a:rPr lang="tr-TR" sz="4000" dirty="0"/>
              <a:t>Kuş ve insan kökenli</a:t>
            </a:r>
          </a:p>
          <a:p>
            <a:r>
              <a:rPr lang="tr-TR" sz="4000" dirty="0"/>
              <a:t>Çin</a:t>
            </a:r>
          </a:p>
          <a:p>
            <a:r>
              <a:rPr lang="tr-TR" sz="4000" dirty="0"/>
              <a:t>Avustralya- Avrupa Güney Amerika</a:t>
            </a:r>
          </a:p>
          <a:p>
            <a:r>
              <a:rPr lang="tr-TR" sz="4000" dirty="0"/>
              <a:t>1 milyon ölüm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1968 Hong Kong gribi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/>
              <a:t>Çin</a:t>
            </a:r>
          </a:p>
          <a:p>
            <a:r>
              <a:rPr lang="tr-TR" sz="4000" dirty="0"/>
              <a:t>H3 N2</a:t>
            </a:r>
          </a:p>
          <a:p>
            <a:r>
              <a:rPr lang="tr-TR" sz="4000" dirty="0"/>
              <a:t>1957 virüsünden </a:t>
            </a:r>
            <a:r>
              <a:rPr lang="tr-TR" sz="4000" dirty="0" err="1"/>
              <a:t>evrilmiş</a:t>
            </a:r>
            <a:endParaRPr lang="tr-TR" sz="4000" dirty="0"/>
          </a:p>
          <a:p>
            <a:r>
              <a:rPr lang="tr-TR" sz="4000" dirty="0"/>
              <a:t>1 milyon ölüm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16. yy başından 17.yy sonuna kadar veriler grip salgınlarının sık ancak düzensiz aralıklarla ve farklı şiddette ortaya çıktığını gösteriyor.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2009 H1N1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/>
              <a:t>Meksika ve ABD</a:t>
            </a:r>
          </a:p>
          <a:p>
            <a:r>
              <a:rPr lang="tr-TR" sz="4000" dirty="0"/>
              <a:t>İnsan ve domuz kökenli</a:t>
            </a:r>
          </a:p>
          <a:p>
            <a:r>
              <a:rPr lang="tr-TR" sz="4000" dirty="0"/>
              <a:t>30 ülke</a:t>
            </a:r>
          </a:p>
          <a:p>
            <a:r>
              <a:rPr lang="tr-TR" sz="4000" dirty="0"/>
              <a:t>Çocuklar, hamileler, kalp-akciğer hastaları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err="1"/>
              <a:t>Zika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tr-TR" sz="3600" dirty="0"/>
              <a:t>Sivrisinek ısırması ile bulaşıyor</a:t>
            </a:r>
          </a:p>
          <a:p>
            <a:r>
              <a:rPr lang="tr-TR" sz="3600" dirty="0"/>
              <a:t>İlk olarak Uganda’da 1947’de </a:t>
            </a:r>
            <a:r>
              <a:rPr lang="tr-TR" sz="3600" dirty="0" err="1"/>
              <a:t>Zika</a:t>
            </a:r>
            <a:r>
              <a:rPr lang="tr-TR" sz="3600" dirty="0"/>
              <a:t> Ormanı’nda bir </a:t>
            </a:r>
            <a:r>
              <a:rPr lang="tr-TR" sz="3600" dirty="0" err="1"/>
              <a:t>Rhesus</a:t>
            </a:r>
            <a:r>
              <a:rPr lang="tr-TR" sz="3600" dirty="0"/>
              <a:t> maymununda keşfedilmiştir.</a:t>
            </a:r>
          </a:p>
          <a:p>
            <a:r>
              <a:rPr lang="tr-TR" sz="3600" dirty="0"/>
              <a:t>İnsanlarda ilk olarak 1954’de Nijerya’da bulunmuştur. </a:t>
            </a:r>
          </a:p>
          <a:p>
            <a:r>
              <a:rPr lang="tr-TR" sz="3600" dirty="0"/>
              <a:t>Belirtileri ateş, baş ağrısı, kızarık gözler, döküntü, kas ağrıları ve eklem ağrıları olabilir.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Hindistan-</a:t>
            </a:r>
            <a:r>
              <a:rPr lang="tr-TR" sz="3600" dirty="0" err="1"/>
              <a:t>Bhopar</a:t>
            </a:r>
            <a:r>
              <a:rPr lang="tr-TR" sz="3600" dirty="0"/>
              <a:t> kenti, 1984, sanayi kazası</a:t>
            </a:r>
          </a:p>
          <a:p>
            <a:r>
              <a:rPr lang="tr-TR" sz="3600" dirty="0"/>
              <a:t>ABD şirketi </a:t>
            </a:r>
            <a:r>
              <a:rPr lang="tr-TR" sz="3600" dirty="0" err="1"/>
              <a:t>Union</a:t>
            </a:r>
            <a:r>
              <a:rPr lang="tr-TR" sz="3600" dirty="0"/>
              <a:t> </a:t>
            </a:r>
            <a:r>
              <a:rPr lang="tr-TR" sz="3600" dirty="0" err="1"/>
              <a:t>Carbide</a:t>
            </a:r>
            <a:r>
              <a:rPr lang="tr-TR" sz="3600" dirty="0"/>
              <a:t> </a:t>
            </a:r>
            <a:r>
              <a:rPr lang="tr-TR" sz="3600" dirty="0" err="1"/>
              <a:t>Corporation’ın</a:t>
            </a:r>
            <a:r>
              <a:rPr lang="tr-TR" sz="3600" dirty="0"/>
              <a:t> Hindistan’daki kuruluşuna ait bir böcek ilacı fabrikasından yaklaşık 45 ton metil </a:t>
            </a:r>
            <a:r>
              <a:rPr lang="tr-TR" sz="3600" dirty="0" err="1"/>
              <a:t>izosiyanat</a:t>
            </a:r>
            <a:r>
              <a:rPr lang="tr-TR" sz="3600" dirty="0"/>
              <a:t> gazı çevreye yayıldı.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/>
              <a:t>Fabrikanın çevresindeki yoğun nüfuslu mahallelerde yaşayanların çoğu hemen öldü, panik sonucunda on binlerce kişi kentten kaçtı.</a:t>
            </a:r>
            <a:br>
              <a:rPr lang="tr-TR" sz="4000" dirty="0"/>
            </a:br>
            <a:endParaRPr lang="tr-TR" sz="40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Risk İletişimi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Risk iletişimi</a:t>
            </a:r>
            <a:r>
              <a:rPr lang="tr-TR" sz="4000" i="1" dirty="0"/>
              <a:t> </a:t>
            </a:r>
            <a:r>
              <a:rPr lang="tr-TR" sz="4000" dirty="0"/>
              <a:t>çalışmalarının Hindistan’daki </a:t>
            </a:r>
            <a:r>
              <a:rPr lang="tr-TR" sz="4000" dirty="0" err="1"/>
              <a:t>Bhopal’de</a:t>
            </a:r>
            <a:r>
              <a:rPr lang="tr-TR" sz="4000" dirty="0"/>
              <a:t> 2000’den fazla insanın ölümüne sebep olan, kimyasal bir kaza olan, 1984 </a:t>
            </a:r>
            <a:r>
              <a:rPr lang="tr-TR" sz="4000" dirty="0" err="1"/>
              <a:t>Bhopal</a:t>
            </a:r>
            <a:r>
              <a:rPr lang="tr-TR" sz="4000" dirty="0"/>
              <a:t> felaketi zamanından beri, akademik araştırma alanı olduğu söylenebilir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17D2F7DC-BC64-BE43-B402-CB02179D719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7CC7FE0-0F83-2B44-914B-48D9C22AF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Sağlıkla kalın…</a:t>
            </a:r>
          </a:p>
        </p:txBody>
      </p:sp>
    </p:spTree>
    <p:extLst>
      <p:ext uri="{BB962C8B-B14F-4D97-AF65-F5344CB8AC3E}">
        <p14:creationId xmlns="" xmlns:p14="http://schemas.microsoft.com/office/powerpoint/2010/main" val="253232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20.Yy </a:t>
            </a:r>
            <a:r>
              <a:rPr lang="tr-TR" dirty="0" err="1"/>
              <a:t>pandemileri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1918 İspanyol gribi</a:t>
            </a:r>
          </a:p>
          <a:p>
            <a:r>
              <a:rPr lang="tr-TR" sz="4000" dirty="0"/>
              <a:t>1957 Asya gribi</a:t>
            </a:r>
          </a:p>
          <a:p>
            <a:r>
              <a:rPr lang="tr-TR" sz="4000" dirty="0"/>
              <a:t>1968 Hong Kong gribi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4 yıl süren 1. Dünya Savaşı’ndan daha fazla ölüme yol açmış</a:t>
            </a:r>
          </a:p>
          <a:p>
            <a:r>
              <a:rPr lang="tr-TR" sz="4000" dirty="0"/>
              <a:t>40-100 milyon ölü</a:t>
            </a:r>
          </a:p>
          <a:p>
            <a:r>
              <a:rPr lang="tr-TR" sz="4000" dirty="0"/>
              <a:t>Ölümler 20-40 yaş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Nerede başlamış?</a:t>
            </a:r>
          </a:p>
          <a:p>
            <a:r>
              <a:rPr lang="tr-TR" sz="4000" dirty="0"/>
              <a:t>Biraz düşünün...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İspanya 1. Dünya Savaşı’nda tarafsız kaldığı için hastalığa ve hızlı yayılımına dair haberler diğer ülkelerde sansüre uğrarken İspanyol medyasında geniş yer buluyor.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Ulusal ilk haber İspanyol </a:t>
            </a:r>
            <a:r>
              <a:rPr lang="tr-TR" sz="4000" dirty="0" err="1"/>
              <a:t>ABC</a:t>
            </a:r>
            <a:r>
              <a:rPr lang="tr-TR" sz="4000" dirty="0"/>
              <a:t> gazetesinde 22 Mayıs 1918 de çıkıyor.</a:t>
            </a:r>
          </a:p>
          <a:p>
            <a:r>
              <a:rPr lang="tr-TR" sz="4000" dirty="0"/>
              <a:t>Gripten bahsederek dikkat çeken salgınla adı geçen ilk ülke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1918 İspanyol gribi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Nerede başlamış...</a:t>
            </a:r>
          </a:p>
          <a:p>
            <a:r>
              <a:rPr lang="tr-TR" sz="4000" dirty="0"/>
              <a:t>ABD</a:t>
            </a:r>
          </a:p>
          <a:p>
            <a:r>
              <a:rPr lang="tr-TR" sz="4000" dirty="0"/>
              <a:t>Avrupa’ya giriş yaptıktan sonra mutasyona uğruyor ve ölümcül hale geliyor.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388</Words>
  <Application>Microsoft Office PowerPoint</Application>
  <PresentationFormat>On-screen Show (4:3)</PresentationFormat>
  <Paragraphs>75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Sağlık İletişimi Uygulamaları</vt:lpstr>
      <vt:lpstr>Slide 2</vt:lpstr>
      <vt:lpstr>Slide 3</vt:lpstr>
      <vt:lpstr>20.Yy pandemileri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1918 İspanyol gribi</vt:lpstr>
      <vt:lpstr>Önlemler</vt:lpstr>
      <vt:lpstr>Önlemler</vt:lpstr>
      <vt:lpstr>Slide 27</vt:lpstr>
      <vt:lpstr>1957 Asya gribi</vt:lpstr>
      <vt:lpstr>1968 Hong Kong gribi</vt:lpstr>
      <vt:lpstr>2009 H1N1</vt:lpstr>
      <vt:lpstr>Zika</vt:lpstr>
      <vt:lpstr>Slide 32</vt:lpstr>
      <vt:lpstr>Slide 33</vt:lpstr>
      <vt:lpstr>Risk İletişimi</vt:lpstr>
      <vt:lpstr>Slide 35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Hewlett-Packard Company</dc:creator>
  <cp:lastModifiedBy>Hewlett-Packard Company</cp:lastModifiedBy>
  <cp:revision>7</cp:revision>
  <dcterms:created xsi:type="dcterms:W3CDTF">2019-03-05T16:38:40Z</dcterms:created>
  <dcterms:modified xsi:type="dcterms:W3CDTF">2020-08-09T09:08:06Z</dcterms:modified>
</cp:coreProperties>
</file>