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8" r:id="rId4"/>
    <p:sldId id="257" r:id="rId5"/>
    <p:sldId id="267" r:id="rId6"/>
    <p:sldId id="27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4B1C5-13FA-4A9F-BDE8-8378600D9EA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701B3-71EF-4D2B-9523-E14947F22B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113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8638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916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846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0371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7921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1647A3-B6B3-0292-9C4D-5AFCC85F6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11C5B97-F968-3B48-8EBC-56D68AB1E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BB1D56-BBED-CEA9-E7E5-3BA945FCD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889F6D-883C-8DB2-4663-AC52B5B6B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BE64A8-EE1E-3F77-4190-F6083AE5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15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A62880-3636-09E7-E094-B821175A2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26F0A8A-9108-B44A-7CA4-5F9C7E76C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600F2A-068F-2108-8E4B-F66D6C2FE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B44509-0104-9A53-1002-318678103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2B826-73B9-1F1F-5459-60ABF600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68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E5BA00D-527D-EE9F-806E-9583E63D6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F9744-7A51-F06D-F670-CAC86DBA6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062779-29F6-D6EB-D097-012C3A1E5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72676B-D694-848D-2944-D93AB471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69ACC5-AEB7-E132-79C1-3A194B1F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7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4056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36549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14448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80773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61891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43757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2193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5811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40CFF-5862-F395-0E99-F4D5B0A2F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4EC923-F648-B63C-D34C-B205C70BA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989942-D9A5-ECE7-788D-7FFEF60C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341170-2C0E-893F-A0C0-FE2A4B3D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3E8DF6-08F9-B2E9-C0C2-C88A74C6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602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20261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7500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35640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806533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8293467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72377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785367" y="1131767"/>
            <a:ext cx="7784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69571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801467" y="1029200"/>
            <a:ext cx="7776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801467" y="3314401"/>
            <a:ext cx="777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1009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2547233" y="1402600"/>
            <a:ext cx="70952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592652" rtl="0">
              <a:spcBef>
                <a:spcPts val="800"/>
              </a:spcBef>
              <a:spcAft>
                <a:spcPts val="0"/>
              </a:spcAft>
              <a:buSzPts val="3400"/>
              <a:buFont typeface="Abril Fatface"/>
              <a:buChar char="▫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1219170" lvl="1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828754" lvl="2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2438339" lvl="3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3047924" lvl="4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3657509" lvl="5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4267093" lvl="6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4876678" lvl="7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5486263" lvl="8" indent="-592652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8093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83800" y="799933"/>
            <a:ext cx="5354800" cy="4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91054">
              <a:spcBef>
                <a:spcPts val="800"/>
              </a:spcBef>
              <a:spcAft>
                <a:spcPts val="0"/>
              </a:spcAft>
              <a:buSzPts val="2200"/>
              <a:buChar char="▫"/>
              <a:defRPr/>
            </a:lvl1pPr>
            <a:lvl2pPr marL="1219170" lvl="1" indent="-491054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marL="1828754" lvl="2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2438339" lvl="3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90747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975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7088584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94796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406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FB1C0C-FDAE-2054-D45B-5F171E6F5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45F8EDD-A737-C691-385F-979933326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A1C61D-CF67-101F-8B3F-BE048ED7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2A9CF9-37CA-5FB4-D5EE-1E362007C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401C59-2E0B-FAA8-1730-03A689A3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9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6B6DA4-7785-DFE7-9FDF-A0E555EE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94B308-D0D0-1508-CFA8-7783B9B03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7903360-5E1A-DC20-56A0-DC83E20A0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346C902-2FFC-9785-C1BA-E20425A0A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33F4DCB-919B-13EF-7B19-F878ABF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43EE84-C6B1-BD18-E2B1-E3B124DCA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6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8717A2-CA87-80E3-FFEE-83CB0D4F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72F614C-B344-12F8-E315-C85A08167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5EC289-5528-D107-99E0-C48BF74E2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EFAAA9E-F9FE-4692-6F09-C400D0A00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428263A-AF5F-4112-98AA-A02607720E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F9C60C-CCD6-8313-5CD2-2871E1A6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9DB222E-090E-1990-3FDD-118E47AA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7981AD6-AC99-D71C-736F-3BB08A08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33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B389B5-CA12-F216-BE2A-2F59873D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84ED678-6A54-4202-48FF-9BD986405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D2E2BF6-A721-F494-CA28-385F5611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50B50E5-69D0-5113-7251-4BD06F277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73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13FA23C-6DA2-7847-C040-9C29023E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0BE7AB2-200E-454B-DD50-5D9945B6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0E4CD81-273C-8277-7DD9-059000B30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0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EEFC55-72A0-B203-2F6A-506399A1E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BFEF96-A878-DF3A-CAB9-BD7B84CBE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7CD3D37-215E-BBB0-BEAF-50BB5EEC5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2D7E367-CC61-CDE9-A6D5-539EFA4CE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66FF82-6F56-86FC-3561-F6A5036E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5056D0F-B7C3-AA1D-4790-A6DD19755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84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1DE6E0-F436-1ADB-FF55-B40C393E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23403FE-7F74-FDF8-F3E4-D509B10D3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1E0E05E-5423-7FA7-1E05-DDC2D2DF6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4D3F85-5C4E-77F9-9EA1-434A8F28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0614A16-52C6-203B-87EA-46567673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3306CF6-E428-1613-4AE9-D50B72265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3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46B10A4-70E0-AE0B-58BC-7DB1A8071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2F2ABA8-C6BE-F212-A968-27FB26EEE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F63676-B8E7-4242-1A9C-BDD4BC4CA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21A8F-D5CF-45C9-9DD8-0910A64A9274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AD4537-7C0D-73DE-2918-DD47CA697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B44B1B-FE77-06D0-DD90-964DEE9A4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2B388-322E-4BB4-92F6-AC6248E23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5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787-D3DC-45D5-B56C-69A6C1B79726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254B-239C-4179-BDCB-5F38BC1EE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43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1871531" y="932723"/>
            <a:ext cx="7784800" cy="15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sz="5867" b="1" dirty="0">
                <a:latin typeface="Arial Narrow" panose="020B0606020202030204" pitchFamily="34" charset="0"/>
              </a:rPr>
              <a:t>ANIMAL BEHAVIOR</a:t>
            </a:r>
            <a:br>
              <a:rPr lang="tr-TR" sz="5867" b="1" dirty="0">
                <a:latin typeface="Arial Narrow" panose="020B0606020202030204" pitchFamily="34" charset="0"/>
              </a:rPr>
            </a:br>
            <a:br>
              <a:rPr lang="tr-TR" sz="5867" b="1" dirty="0">
                <a:latin typeface="Arial Narrow" panose="020B0606020202030204" pitchFamily="34" charset="0"/>
              </a:rPr>
            </a:br>
            <a:r>
              <a:rPr lang="tr-TR" sz="5867" b="1" dirty="0">
                <a:latin typeface="Arial Narrow" panose="020B0606020202030204" pitchFamily="34" charset="0"/>
              </a:rPr>
              <a:t>EMOTIONS &amp; MOTIVATION</a:t>
            </a:r>
            <a:br>
              <a:rPr lang="tr-TR" sz="4267" dirty="0"/>
            </a:br>
            <a:endParaRPr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79CA8E97-D852-4B71-8363-5915CEE587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696" r="26764"/>
          <a:stretch/>
        </p:blipFill>
        <p:spPr>
          <a:xfrm>
            <a:off x="6384032" y="2493062"/>
            <a:ext cx="3648405" cy="23887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 idx="4294967295"/>
          </p:nvPr>
        </p:nvSpPr>
        <p:spPr>
          <a:xfrm>
            <a:off x="0" y="1325033"/>
            <a:ext cx="5613400" cy="9842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tr-TR" sz="4800" b="1" dirty="0">
                <a:latin typeface="Arial Narrow" panose="020B0606020202030204" pitchFamily="34" charset="0"/>
              </a:rPr>
              <a:t>QUESTIONS:</a:t>
            </a:r>
            <a:br>
              <a:rPr lang="tr-TR" sz="4800" dirty="0"/>
            </a:br>
            <a:endParaRPr sz="4800" dirty="0"/>
          </a:p>
        </p:txBody>
      </p:sp>
      <p:sp>
        <p:nvSpPr>
          <p:cNvPr id="71" name="Shape 71"/>
          <p:cNvSpPr txBox="1">
            <a:spLocks noGrp="1"/>
          </p:cNvSpPr>
          <p:nvPr>
            <p:ph type="subTitle" idx="4294967295"/>
          </p:nvPr>
        </p:nvSpPr>
        <p:spPr>
          <a:xfrm>
            <a:off x="1" y="2180167"/>
            <a:ext cx="4830233" cy="27918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189" indent="-457189"/>
            <a:r>
              <a:rPr lang="tr-TR" sz="3200" b="1" dirty="0" err="1">
                <a:latin typeface="Arial Narrow" panose="020B0606020202030204" pitchFamily="34" charset="0"/>
              </a:rPr>
              <a:t>What</a:t>
            </a:r>
            <a:r>
              <a:rPr lang="tr-TR" sz="3200" b="1" dirty="0">
                <a:latin typeface="Arial Narrow" panose="020B0606020202030204" pitchFamily="34" charset="0"/>
              </a:rPr>
              <a:t> is </a:t>
            </a:r>
            <a:r>
              <a:rPr lang="tr-TR" sz="3200" b="1" dirty="0" err="1">
                <a:latin typeface="Arial Narrow" panose="020B0606020202030204" pitchFamily="34" charset="0"/>
              </a:rPr>
              <a:t>emotion</a:t>
            </a:r>
            <a:r>
              <a:rPr lang="tr-TR" sz="3200" b="1" dirty="0">
                <a:latin typeface="Arial Narrow" panose="020B0606020202030204" pitchFamily="34" charset="0"/>
              </a:rPr>
              <a:t>?</a:t>
            </a:r>
          </a:p>
          <a:p>
            <a:pPr marL="457189" indent="-457189"/>
            <a:r>
              <a:rPr lang="tr-TR" sz="3200" b="1" dirty="0">
                <a:latin typeface="Arial Narrow" panose="020B0606020202030204" pitchFamily="34" charset="0"/>
              </a:rPr>
              <a:t>Do </a:t>
            </a:r>
            <a:r>
              <a:rPr lang="tr-TR" sz="3200" b="1" dirty="0" err="1">
                <a:latin typeface="Arial Narrow" panose="020B0606020202030204" pitchFamily="34" charset="0"/>
              </a:rPr>
              <a:t>animals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have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emotions</a:t>
            </a:r>
            <a:r>
              <a:rPr lang="tr-TR" sz="3200" b="1" dirty="0">
                <a:latin typeface="Arial Narrow" panose="020B0606020202030204" pitchFamily="34" charset="0"/>
              </a:rPr>
              <a:t>?</a:t>
            </a:r>
          </a:p>
          <a:p>
            <a:pPr marL="457189" indent="-457189"/>
            <a:r>
              <a:rPr lang="tr-TR" sz="3200" b="1" dirty="0" err="1">
                <a:latin typeface="Arial Narrow" panose="020B0606020202030204" pitchFamily="34" charset="0"/>
              </a:rPr>
              <a:t>What</a:t>
            </a:r>
            <a:r>
              <a:rPr lang="tr-TR" sz="3200" b="1" dirty="0">
                <a:latin typeface="Arial Narrow" panose="020B0606020202030204" pitchFamily="34" charset="0"/>
              </a:rPr>
              <a:t> is </a:t>
            </a:r>
            <a:r>
              <a:rPr lang="tr-TR" sz="3200" b="1" dirty="0" err="1">
                <a:latin typeface="Arial Narrow" panose="020B0606020202030204" pitchFamily="34" charset="0"/>
              </a:rPr>
              <a:t>motivation</a:t>
            </a:r>
            <a:r>
              <a:rPr lang="tr-TR" sz="3200" b="1" dirty="0">
                <a:latin typeface="Arial Narrow" panose="020B0606020202030204" pitchFamily="34" charset="0"/>
              </a:rPr>
              <a:t>?</a:t>
            </a:r>
          </a:p>
          <a:p>
            <a:pPr marL="457189" indent="-457189"/>
            <a:r>
              <a:rPr lang="tr-TR" sz="3200" b="1" dirty="0" err="1">
                <a:latin typeface="Arial Narrow" panose="020B0606020202030204" pitchFamily="34" charset="0"/>
              </a:rPr>
              <a:t>Why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are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emotions</a:t>
            </a:r>
            <a:r>
              <a:rPr lang="tr-TR" sz="3200" b="1" dirty="0">
                <a:latin typeface="Arial Narrow" panose="020B0606020202030204" pitchFamily="34" charset="0"/>
              </a:rPr>
              <a:t> and </a:t>
            </a:r>
            <a:r>
              <a:rPr lang="tr-TR" sz="3200" b="1" dirty="0" err="1">
                <a:latin typeface="Arial Narrow" panose="020B0606020202030204" pitchFamily="34" charset="0"/>
              </a:rPr>
              <a:t>motivation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important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for</a:t>
            </a:r>
            <a:r>
              <a:rPr lang="tr-TR" sz="3200" b="1" dirty="0"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latin typeface="Arial Narrow" panose="020B0606020202030204" pitchFamily="34" charset="0"/>
              </a:rPr>
              <a:t>behavior</a:t>
            </a:r>
            <a:r>
              <a:rPr lang="tr-TR" sz="3200" b="1" dirty="0">
                <a:latin typeface="Arial Narrow" panose="020B0606020202030204" pitchFamily="34" charset="0"/>
              </a:rPr>
              <a:t>?</a:t>
            </a:r>
            <a:endParaRPr sz="3200" b="1" dirty="0">
              <a:latin typeface="Arial Narrow" panose="020B0606020202030204" pitchFamily="34" charset="0"/>
            </a:endParaRPr>
          </a:p>
        </p:txBody>
      </p:sp>
      <p:pic>
        <p:nvPicPr>
          <p:cNvPr id="72" name="Shape 72" descr="photo-1434030216411-0b793f4b4173.jpg"/>
          <p:cNvPicPr preferRelativeResize="0"/>
          <p:nvPr/>
        </p:nvPicPr>
        <p:blipFill rotWithShape="1">
          <a:blip r:embed="rId3">
            <a:alphaModFix/>
          </a:blip>
          <a:srcRect l="15229" r="15229"/>
          <a:stretch/>
        </p:blipFill>
        <p:spPr>
          <a:xfrm>
            <a:off x="8976320" y="1309788"/>
            <a:ext cx="2976331" cy="3642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75AF68E8-3E6C-4EA0-BDA6-FEEA0314B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806534" y="1059267"/>
            <a:ext cx="2795177" cy="323382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C0CAFC"/>
                </a:highlight>
                <a:latin typeface="Arial Narrow" panose="020B0606020202030204" pitchFamily="34" charset="0"/>
              </a:rPr>
              <a:t>BEHAVIOR: </a:t>
            </a:r>
            <a:r>
              <a:rPr lang="tr-TR" sz="3200" b="1" dirty="0" err="1">
                <a:highlight>
                  <a:srgbClr val="C0CAFC"/>
                </a:highlight>
                <a:latin typeface="Arial Narrow" panose="020B0606020202030204" pitchFamily="34" charset="0"/>
              </a:rPr>
              <a:t>Response</a:t>
            </a:r>
            <a:r>
              <a:rPr lang="tr-TR" sz="3200" b="1" dirty="0">
                <a:highlight>
                  <a:srgbClr val="C0CAFC"/>
                </a:highlight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highlight>
                  <a:srgbClr val="C0CAFC"/>
                </a:highlight>
                <a:latin typeface="Arial Narrow" panose="020B0606020202030204" pitchFamily="34" charset="0"/>
              </a:rPr>
              <a:t>to</a:t>
            </a:r>
            <a:r>
              <a:rPr lang="tr-TR" sz="3200" b="1" dirty="0">
                <a:highlight>
                  <a:srgbClr val="C0CAFC"/>
                </a:highlight>
                <a:latin typeface="Arial Narrow" panose="020B0606020202030204" pitchFamily="34" charset="0"/>
              </a:rPr>
              <a:t> </a:t>
            </a:r>
            <a:r>
              <a:rPr lang="tr-TR" sz="3200" b="1" dirty="0" err="1">
                <a:highlight>
                  <a:srgbClr val="C0CAFC"/>
                </a:highlight>
                <a:latin typeface="Arial Narrow" panose="020B0606020202030204" pitchFamily="34" charset="0"/>
              </a:rPr>
              <a:t>stimulus</a:t>
            </a:r>
            <a:endParaRPr sz="1600" dirty="0"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7728182" y="1059267"/>
            <a:ext cx="4159900" cy="459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EMOTION: </a:t>
            </a:r>
            <a:r>
              <a:rPr lang="en-US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we all have it, but it's so hard to explain!</a:t>
            </a:r>
            <a:endParaRPr lang="tr-TR" sz="3200" dirty="0">
              <a:highlight>
                <a:srgbClr val="BDECE5"/>
              </a:highlight>
              <a:latin typeface="Arial Narrow" panose="020B0606020202030204" pitchFamily="34" charset="0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MOTIVATION: </a:t>
            </a:r>
            <a:r>
              <a:rPr lang="tr-TR" sz="3200" dirty="0" err="1">
                <a:highlight>
                  <a:srgbClr val="BDECE5"/>
                </a:highlight>
                <a:latin typeface="Arial Narrow" panose="020B0606020202030204" pitchFamily="34" charset="0"/>
              </a:rPr>
              <a:t>Questions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 </a:t>
            </a:r>
            <a:r>
              <a:rPr lang="tr-TR" sz="3200" dirty="0" err="1">
                <a:highlight>
                  <a:srgbClr val="BDECE5"/>
                </a:highlight>
                <a:latin typeface="Arial Narrow" panose="020B0606020202030204" pitchFamily="34" charset="0"/>
              </a:rPr>
              <a:t>about«why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?» 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MODE: </a:t>
            </a:r>
            <a:r>
              <a:rPr lang="en-US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« Time cools, time explains, no mode can remain unchanged in time» Mark Twain</a:t>
            </a:r>
            <a:endParaRPr sz="1600" dirty="0"/>
          </a:p>
        </p:txBody>
      </p:sp>
      <p:sp>
        <p:nvSpPr>
          <p:cNvPr id="64" name="Shape 64"/>
          <p:cNvSpPr txBox="1">
            <a:spLocks noGrp="1"/>
          </p:cNvSpPr>
          <p:nvPr>
            <p:ph type="body" idx="4294967295"/>
          </p:nvPr>
        </p:nvSpPr>
        <p:spPr>
          <a:xfrm>
            <a:off x="815414" y="5253203"/>
            <a:ext cx="7680853" cy="110278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b="1" dirty="0">
                <a:latin typeface="Arial Narrow" panose="020B0606020202030204" pitchFamily="34" charset="0"/>
              </a:rPr>
              <a:t>ETHOLOGY: The science of animal behavior</a:t>
            </a:r>
            <a:endParaRPr sz="1867" dirty="0"/>
          </a:p>
          <a:p>
            <a:pPr marL="0" indent="0">
              <a:spcBef>
                <a:spcPts val="0"/>
              </a:spcBef>
              <a:buNone/>
            </a:pPr>
            <a:endParaRPr sz="1867" dirty="0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45AF8169-7DAC-4999-85CE-2D24AC4AC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278" y="1339930"/>
            <a:ext cx="2795177" cy="25526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6672064" y="3709129"/>
            <a:ext cx="3264363" cy="2844000"/>
          </a:xfrm>
          <a:prstGeom prst="ellipse">
            <a:avLst/>
          </a:prstGeom>
          <a:noFill/>
          <a:ln w="76200" cap="flat" cmpd="sng">
            <a:solidFill>
              <a:srgbClr val="AFCFEC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tr-TR" sz="2400" u="sng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M</a:t>
            </a:r>
            <a:r>
              <a:rPr lang="en-US" sz="2400" u="sng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ode,</a:t>
            </a:r>
            <a:r>
              <a:rPr lang="en-US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It</a:t>
            </a:r>
            <a:r>
              <a:rPr lang="en-US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is a general emotional state, lasts long and is not directed towards anything specific.</a:t>
            </a:r>
            <a:endParaRPr sz="2400" kern="0" dirty="0">
              <a:solidFill>
                <a:srgbClr val="000000"/>
              </a:solidFill>
              <a:latin typeface="Arial Narrow" panose="020B0606020202030204" pitchFamily="34" charset="0"/>
              <a:ea typeface="Raleway"/>
              <a:cs typeface="Raleway"/>
              <a:sym typeface="Raleway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5718533" y="987600"/>
            <a:ext cx="2844000" cy="2844000"/>
          </a:xfrm>
          <a:prstGeom prst="ellipse">
            <a:avLst/>
          </a:prstGeom>
          <a:noFill/>
          <a:ln w="76200" cap="flat" cmpd="sng">
            <a:solidFill>
              <a:srgbClr val="BDECE5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lang="en-US" altLang="tr-TR" sz="2400" u="sng" kern="0" dirty="0">
              <a:solidFill>
                <a:srgbClr val="000000"/>
              </a:solidFill>
              <a:latin typeface="Arial Narrow" panose="020B0606020202030204" pitchFamily="34" charset="0"/>
              <a:cs typeface="Arial"/>
              <a:sym typeface="Arial"/>
            </a:endParaRPr>
          </a:p>
          <a:p>
            <a:pPr algn="ctr" defTabSz="1219170">
              <a:buClr>
                <a:srgbClr val="000000"/>
              </a:buClr>
            </a:pPr>
            <a:r>
              <a:rPr lang="en-US" altLang="tr-TR" sz="2400" u="sng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Feelings,</a:t>
            </a:r>
          </a:p>
          <a:p>
            <a:pPr algn="ctr" defTabSz="1219170">
              <a:buClr>
                <a:srgbClr val="000000"/>
              </a:buClr>
            </a:pPr>
            <a:r>
              <a:rPr lang="en-US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 It is associated with physical and mental stimulation.</a:t>
            </a:r>
            <a:endParaRPr sz="2400" kern="0" dirty="0">
              <a:solidFill>
                <a:srgbClr val="000000"/>
              </a:solidFill>
              <a:latin typeface="Arial Narrow" panose="020B0606020202030204" pitchFamily="34" charset="0"/>
              <a:ea typeface="Raleway"/>
              <a:cs typeface="Raleway"/>
              <a:sym typeface="Raleway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7915267" y="987600"/>
            <a:ext cx="2844000" cy="2844000"/>
          </a:xfrm>
          <a:prstGeom prst="ellipse">
            <a:avLst/>
          </a:prstGeom>
          <a:noFill/>
          <a:ln w="76200" cap="flat" cmpd="sng">
            <a:solidFill>
              <a:srgbClr val="C0CAFC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tr-TR" altLang="tr-TR" sz="2400" u="sng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Motivation</a:t>
            </a:r>
            <a:r>
              <a:rPr lang="tr-TR" altLang="tr-TR" sz="2400" u="sng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,</a:t>
            </a:r>
          </a:p>
          <a:p>
            <a:pPr algn="ctr" defTabSz="1219170">
              <a:buClr>
                <a:srgbClr val="000000"/>
              </a:buClr>
            </a:pP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It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is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about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how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action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is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taken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as a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result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of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stimulation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.</a:t>
            </a:r>
            <a:endParaRPr sz="2133" kern="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95DA2142-5EFC-46A9-94BE-5CD85D766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573" y="1092576"/>
            <a:ext cx="2600656" cy="297217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ctrTitle" idx="4294967295"/>
          </p:nvPr>
        </p:nvSpPr>
        <p:spPr>
          <a:xfrm>
            <a:off x="1103445" y="932723"/>
            <a:ext cx="8466667" cy="154728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tr-TR" sz="5867" b="1" dirty="0">
                <a:latin typeface="Arial Narrow" panose="020B0606020202030204" pitchFamily="34" charset="0"/>
              </a:rPr>
              <a:t>FEELINGS</a:t>
            </a:r>
            <a:endParaRPr sz="5867" b="1" dirty="0">
              <a:latin typeface="Arial Narrow" panose="020B0606020202030204" pitchFamily="34" charset="0"/>
            </a:endParaRPr>
          </a:p>
        </p:txBody>
      </p:sp>
      <p:sp>
        <p:nvSpPr>
          <p:cNvPr id="167" name="Shape 167"/>
          <p:cNvSpPr txBox="1">
            <a:spLocks noGrp="1"/>
          </p:cNvSpPr>
          <p:nvPr>
            <p:ph type="subTitle" idx="4294967295"/>
          </p:nvPr>
        </p:nvSpPr>
        <p:spPr>
          <a:xfrm>
            <a:off x="1" y="2180167"/>
            <a:ext cx="5854700" cy="10477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189" indent="-457189"/>
            <a:r>
              <a:rPr lang="en-US" altLang="tr-TR" sz="2667" i="1" dirty="0">
                <a:latin typeface="Arial Narrow" panose="020B0606020202030204" pitchFamily="34" charset="0"/>
              </a:rPr>
              <a:t>It is a 4-stage process that includes physiological arousal, cognitive meaning, subjective feelings and behavioral responses</a:t>
            </a:r>
            <a:r>
              <a:rPr lang="en-US" altLang="tr-TR" sz="2667" b="1" i="1" dirty="0">
                <a:latin typeface="Arial Narrow" panose="020B0606020202030204" pitchFamily="34" charset="0"/>
              </a:rPr>
              <a:t>.</a:t>
            </a:r>
            <a:endParaRPr lang="tr-TR" altLang="tr-TR" sz="2667" b="1" i="1" dirty="0">
              <a:latin typeface="Arial Narrow" panose="020B0606020202030204" pitchFamily="34" charset="0"/>
            </a:endParaRPr>
          </a:p>
          <a:p>
            <a:pPr marL="457189" indent="-457189"/>
            <a:r>
              <a:rPr lang="en-US" altLang="tr-TR" sz="2667" i="1" dirty="0">
                <a:latin typeface="Arial Narrow" panose="020B0606020202030204" pitchFamily="34" charset="0"/>
              </a:rPr>
              <a:t>We respond to important situations and</a:t>
            </a:r>
            <a:r>
              <a:rPr lang="tr-TR" altLang="tr-TR" sz="2667" i="1" dirty="0">
                <a:latin typeface="Arial Narrow" panose="020B0606020202030204" pitchFamily="34" charset="0"/>
              </a:rPr>
              <a:t> </a:t>
            </a:r>
            <a:r>
              <a:rPr lang="en-US" altLang="tr-TR" sz="2667" i="1" dirty="0">
                <a:latin typeface="Arial Narrow" panose="020B0606020202030204" pitchFamily="34" charset="0"/>
              </a:rPr>
              <a:t>It allows us to make our intentions known to others.</a:t>
            </a:r>
            <a:endParaRPr sz="2667" i="1" dirty="0">
              <a:latin typeface="Arial Narrow" panose="020B0606020202030204" pitchFamily="34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1C3BC54F-7261-4B27-82AC-4708FBB3D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0198" y="2639049"/>
            <a:ext cx="3798357" cy="28341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Geniş ekran</PresentationFormat>
  <Paragraphs>21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3" baseType="lpstr">
      <vt:lpstr>Abril Fatface</vt:lpstr>
      <vt:lpstr>Arial</vt:lpstr>
      <vt:lpstr>Arial Narrow</vt:lpstr>
      <vt:lpstr>Calibri</vt:lpstr>
      <vt:lpstr>Calibri Light</vt:lpstr>
      <vt:lpstr>Raleway</vt:lpstr>
      <vt:lpstr>Office Teması</vt:lpstr>
      <vt:lpstr>1_Office Teması</vt:lpstr>
      <vt:lpstr>ANIMAL BEHAVIOR  EMOTIONS &amp; MOTIVATION </vt:lpstr>
      <vt:lpstr>QUESTIONS: </vt:lpstr>
      <vt:lpstr>PowerPoint Sunusu</vt:lpstr>
      <vt:lpstr>Use charts to explain your ideas</vt:lpstr>
      <vt:lpstr>FEELINGS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2025-09-09T18:47:39Z</dcterms:created>
  <dcterms:modified xsi:type="dcterms:W3CDTF">2025-09-09T18:47:55Z</dcterms:modified>
</cp:coreProperties>
</file>