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2348880"/>
            <a:ext cx="7560840" cy="2304256"/>
          </a:xfrm>
        </p:spPr>
        <p:txBody>
          <a:bodyPr>
            <a:noAutofit/>
          </a:bodyPr>
          <a:lstStyle/>
          <a:p>
            <a:pPr algn="ctr">
              <a:buNone/>
            </a:pPr>
            <a:endParaRPr lang="tr-TR" sz="3500" dirty="0" smtClean="0"/>
          </a:p>
          <a:p>
            <a:pPr lvl="0" algn="ctr">
              <a:buNone/>
            </a:pPr>
            <a:r>
              <a:rPr lang="tr-TR" sz="6000" b="1" dirty="0" smtClean="0"/>
              <a:t>Menkul Kıymetler</a:t>
            </a:r>
            <a:endParaRPr lang="tr-TR" sz="6000" dirty="0" smtClean="0"/>
          </a:p>
          <a:p>
            <a:pPr algn="ctr">
              <a:buNone/>
            </a:pPr>
            <a:r>
              <a:rPr lang="tr-TR" sz="3500" dirty="0" smtClean="0"/>
              <a:t> </a:t>
            </a:r>
          </a:p>
          <a:p>
            <a:pPr algn="ctr"/>
            <a:endParaRPr lang="tr-TR" sz="3500" dirty="0" smtClean="0"/>
          </a:p>
        </p:txBody>
      </p:sp>
    </p:spTree>
    <p:extLst>
      <p:ext uri="{BB962C8B-B14F-4D97-AF65-F5344CB8AC3E}">
        <p14:creationId xmlns:p14="http://schemas.microsoft.com/office/powerpoint/2010/main" val="21801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İrat Senedi</a:t>
            </a:r>
            <a:endParaRPr lang="tr-TR" b="1" dirty="0"/>
          </a:p>
        </p:txBody>
      </p:sp>
      <p:sp>
        <p:nvSpPr>
          <p:cNvPr id="3" name="2 İçerik Yer Tutucusu"/>
          <p:cNvSpPr>
            <a:spLocks noGrp="1"/>
          </p:cNvSpPr>
          <p:nvPr>
            <p:ph idx="1"/>
          </p:nvPr>
        </p:nvSpPr>
        <p:spPr>
          <a:xfrm>
            <a:off x="457200" y="1600200"/>
            <a:ext cx="8435280" cy="4925144"/>
          </a:xfrm>
        </p:spPr>
        <p:txBody>
          <a:bodyPr>
            <a:normAutofit fontScale="85000" lnSpcReduction="20000"/>
          </a:bodyPr>
          <a:lstStyle/>
          <a:p>
            <a:pPr fontAlgn="ctr"/>
            <a:r>
              <a:rPr lang="tr-TR" dirty="0" smtClean="0"/>
              <a:t>İrat senedine ilişkin düzenlemeler, Türk Medeni Kanunu’nun 903 ila 908. maddeleri ile 909 ila 929. maddelerinde yer almaktadır.</a:t>
            </a:r>
          </a:p>
          <a:p>
            <a:pPr fontAlgn="ctr"/>
            <a:endParaRPr lang="tr-TR" dirty="0" smtClean="0"/>
          </a:p>
          <a:p>
            <a:r>
              <a:rPr lang="tr-TR" dirty="0" smtClean="0"/>
              <a:t>İrat senedi, ipotekli borç senedi gibi taşınmaz değerini tedavül ettirmek amacıyla düzenlenen bir kıymetli evraktır. </a:t>
            </a:r>
          </a:p>
          <a:p>
            <a:endParaRPr lang="tr-TR" dirty="0" smtClean="0"/>
          </a:p>
          <a:p>
            <a:r>
              <a:rPr lang="tr-TR" dirty="0" smtClean="0"/>
              <a:t>Bu tür senetler, taşınmaz üzerinde bir “taşınmaz yükü” şeklinde kurulmuş bir alacak hakkı meydana getirir. İrat senedinin güvencesini tarım arazileri, konutlar ve üzerinde bina yapılabilecek arsalar oluşturur (TMK. m. 903).</a:t>
            </a:r>
          </a:p>
          <a:p>
            <a:endParaRPr lang="tr-TR" dirty="0"/>
          </a:p>
        </p:txBody>
      </p:sp>
    </p:spTree>
    <p:extLst>
      <p:ext uri="{BB962C8B-B14F-4D97-AF65-F5344CB8AC3E}">
        <p14:creationId xmlns:p14="http://schemas.microsoft.com/office/powerpoint/2010/main" val="3706967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Rehinli Tahviller</a:t>
            </a:r>
            <a:endParaRPr lang="tr-TR" b="1" dirty="0"/>
          </a:p>
        </p:txBody>
      </p:sp>
      <p:sp>
        <p:nvSpPr>
          <p:cNvPr id="3" name="2 İçerik Yer Tutucusu"/>
          <p:cNvSpPr>
            <a:spLocks noGrp="1"/>
          </p:cNvSpPr>
          <p:nvPr>
            <p:ph idx="1"/>
          </p:nvPr>
        </p:nvSpPr>
        <p:spPr>
          <a:xfrm>
            <a:off x="467544" y="1340768"/>
            <a:ext cx="8424936" cy="5256584"/>
          </a:xfrm>
        </p:spPr>
        <p:txBody>
          <a:bodyPr>
            <a:noAutofit/>
          </a:bodyPr>
          <a:lstStyle/>
          <a:p>
            <a:r>
              <a:rPr lang="tr-TR" sz="2000" dirty="0" smtClean="0"/>
              <a:t>Rehinli tahviller nama veya hamile yazılı olarak çıkarılır ve hamile yazılı kuponları bulunan bu tahviller, aşağıdaki hâllerde taşınmaz </a:t>
            </a:r>
            <a:r>
              <a:rPr lang="tr-TR" sz="2000" dirty="0" err="1" smtClean="0"/>
              <a:t>rehniyle</a:t>
            </a:r>
            <a:r>
              <a:rPr lang="tr-TR" sz="2000" dirty="0" smtClean="0"/>
              <a:t> güvence altına alınabilir:</a:t>
            </a:r>
          </a:p>
          <a:p>
            <a:pPr lvl="1"/>
            <a:r>
              <a:rPr lang="tr-TR" sz="2000" dirty="0" smtClean="0"/>
              <a:t>Ödüncün tamamı için ipotek ve ipotekli borç senedi yoluyla rehin kurulması ve alacaklılar ile borçlu için ortak bir temsilcinin atanması, </a:t>
            </a:r>
          </a:p>
          <a:p>
            <a:pPr lvl="1"/>
            <a:r>
              <a:rPr lang="tr-TR" sz="2000" dirty="0" smtClean="0"/>
              <a:t>Tahvil çıkarmayı üzerine alan kurum yararına ödüncün tamamı için taşınmaz </a:t>
            </a:r>
            <a:r>
              <a:rPr lang="tr-TR" sz="2000" dirty="0" err="1" smtClean="0"/>
              <a:t>rehni</a:t>
            </a:r>
            <a:r>
              <a:rPr lang="tr-TR" sz="2000" dirty="0" smtClean="0"/>
              <a:t> kurulması ve bu rehinli alacağın tahvil alacaklıları yararına </a:t>
            </a:r>
            <a:r>
              <a:rPr lang="tr-TR" sz="2000" dirty="0" err="1" smtClean="0"/>
              <a:t>rehnedilmesi</a:t>
            </a:r>
            <a:r>
              <a:rPr lang="tr-TR" sz="2000" dirty="0" smtClean="0"/>
              <a:t>.</a:t>
            </a:r>
          </a:p>
          <a:p>
            <a:endParaRPr lang="tr-TR" sz="2000" dirty="0" smtClean="0"/>
          </a:p>
          <a:p>
            <a:r>
              <a:rPr lang="tr-TR" sz="2000" dirty="0" smtClean="0"/>
              <a:t>İşletme olarak taşınmaz </a:t>
            </a:r>
            <a:r>
              <a:rPr lang="tr-TR" sz="2000" dirty="0" err="1" smtClean="0"/>
              <a:t>rehni</a:t>
            </a:r>
            <a:r>
              <a:rPr lang="tr-TR" sz="2000" dirty="0" smtClean="0"/>
              <a:t> karşılığında ödünç verme işiyle uğraşmak üzere yetkili makamdan izin alanlar, özel bir rehin sözleşmesi ve teslim yükümlülüğü olmasa bile, taşınmaz </a:t>
            </a:r>
            <a:r>
              <a:rPr lang="tr-TR" sz="2000" dirty="0" err="1" smtClean="0"/>
              <a:t>rehniyle</a:t>
            </a:r>
            <a:r>
              <a:rPr lang="tr-TR" sz="2000" dirty="0" smtClean="0"/>
              <a:t> güvence altına alınmış alacakları ile cari işlerinden doğan alacaklarını karşılık göstererek rehinli tahvil çıkarabilirler (TMK. m. 970).</a:t>
            </a:r>
          </a:p>
          <a:p>
            <a:endParaRPr lang="tr-TR" sz="2000" dirty="0"/>
          </a:p>
        </p:txBody>
      </p:sp>
    </p:spTree>
    <p:extLst>
      <p:ext uri="{BB962C8B-B14F-4D97-AF65-F5344CB8AC3E}">
        <p14:creationId xmlns:p14="http://schemas.microsoft.com/office/powerpoint/2010/main" val="1462124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63688" y="188640"/>
            <a:ext cx="5544616" cy="706090"/>
          </a:xfrm>
        </p:spPr>
        <p:txBody>
          <a:bodyPr>
            <a:normAutofit/>
          </a:bodyPr>
          <a:lstStyle/>
          <a:p>
            <a:r>
              <a:rPr lang="tr-TR" sz="3000" b="1" dirty="0" smtClean="0"/>
              <a:t>Menkul Kıymetler</a:t>
            </a:r>
            <a:endParaRPr lang="tr-TR" sz="3000" b="1" dirty="0"/>
          </a:p>
        </p:txBody>
      </p:sp>
      <p:sp>
        <p:nvSpPr>
          <p:cNvPr id="3" name="2 İçerik Yer Tutucusu"/>
          <p:cNvSpPr>
            <a:spLocks noGrp="1"/>
          </p:cNvSpPr>
          <p:nvPr>
            <p:ph idx="1"/>
          </p:nvPr>
        </p:nvSpPr>
        <p:spPr>
          <a:xfrm>
            <a:off x="251520" y="980728"/>
            <a:ext cx="8640960" cy="5616624"/>
          </a:xfrm>
        </p:spPr>
        <p:txBody>
          <a:bodyPr>
            <a:noAutofit/>
          </a:bodyPr>
          <a:lstStyle/>
          <a:p>
            <a:r>
              <a:rPr lang="tr-TR" sz="2000" dirty="0" smtClean="0"/>
              <a:t>Sermaye piyasası araçları, genel olarak, 6362 sayılı Sermaye Piyasası Kanunu’nda (</a:t>
            </a:r>
            <a:r>
              <a:rPr lang="tr-TR" sz="2000" dirty="0" err="1" smtClean="0"/>
              <a:t>SerPK</a:t>
            </a:r>
            <a:r>
              <a:rPr lang="tr-TR" sz="2000" dirty="0" smtClean="0"/>
              <a:t>) (RG. 30.12.2012, S. 28513) düzenlenmiştir ve bu Kanun’un Sermaye Piyasası Kurulu’na (SPK) verdiği yetkiyle Kurul tarafından çıkarılan tebliğlerle sermaye piyasası araçlarına ilişkin ayrıntılı düzenlemeler yapılmaktadır.</a:t>
            </a:r>
          </a:p>
          <a:p>
            <a:r>
              <a:rPr lang="tr-TR" sz="2000" dirty="0" smtClean="0"/>
              <a:t>Sermaye Piyasası Kanunu’nun 3/1(o) bendine göre “menkul kıymetler”: </a:t>
            </a:r>
          </a:p>
          <a:p>
            <a:pPr>
              <a:buNone/>
            </a:pPr>
            <a:r>
              <a:rPr lang="tr-TR" sz="2000" i="1" dirty="0" smtClean="0"/>
              <a:t>	“Para, çek, poliçe ve bono hariç olmak üzere; </a:t>
            </a:r>
            <a:endParaRPr lang="tr-TR" sz="2000" dirty="0" smtClean="0"/>
          </a:p>
          <a:p>
            <a:pPr>
              <a:buNone/>
            </a:pPr>
            <a:r>
              <a:rPr lang="tr-TR" sz="2000" i="1" dirty="0" smtClean="0"/>
              <a:t>	1)Paylar, pay benzeri diğer kıymetler ile söz konusu paylara ilişkin depo sertifikalarını, </a:t>
            </a:r>
            <a:endParaRPr lang="tr-TR" sz="2000" dirty="0" smtClean="0"/>
          </a:p>
          <a:p>
            <a:pPr>
              <a:buNone/>
            </a:pPr>
            <a:r>
              <a:rPr lang="tr-TR" sz="2000" i="1" dirty="0" smtClean="0"/>
              <a:t>	2)Borçlanma araçları veya menkul kıymetleştirilmiş varlık ve gelirlere dayalı borçlanma araçları ile söz konusu kıymetlere ilişkin depo sertifikalarını” </a:t>
            </a:r>
            <a:endParaRPr lang="tr-TR" sz="2000" dirty="0" smtClean="0"/>
          </a:p>
          <a:p>
            <a:pPr>
              <a:buNone/>
            </a:pPr>
            <a:r>
              <a:rPr lang="tr-TR" sz="2000" dirty="0" smtClean="0"/>
              <a:t>	ifade eder.</a:t>
            </a:r>
          </a:p>
          <a:p>
            <a:r>
              <a:rPr lang="tr-TR" sz="2000" dirty="0" smtClean="0"/>
              <a:t>Her ne kadar yeni Sermaye Piyasası Kanunu’nda kıymetli evrak niteliği açıkça belirtilmese de gerek Türk Ticaret Kanunu’ndaki düzenleme anlayışı gerekse Sermaye Piyasası Kanunu’nun muhtelif bazı hükümleri göz önünde bulundurularak menkul kıymetlerin kıymetli evrak niteliğinde oldukları kabul edilmektedir</a:t>
            </a:r>
          </a:p>
          <a:p>
            <a:endParaRPr lang="tr-TR" sz="2000" dirty="0"/>
          </a:p>
        </p:txBody>
      </p:sp>
    </p:spTree>
    <p:extLst>
      <p:ext uri="{BB962C8B-B14F-4D97-AF65-F5344CB8AC3E}">
        <p14:creationId xmlns:p14="http://schemas.microsoft.com/office/powerpoint/2010/main" val="2403633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47664" y="2132857"/>
            <a:ext cx="6048672" cy="3168352"/>
          </a:xfrm>
        </p:spPr>
        <p:txBody>
          <a:bodyPr/>
          <a:lstStyle/>
          <a:p>
            <a:pPr lvl="0" algn="just">
              <a:buNone/>
            </a:pPr>
            <a:endParaRPr lang="tr-TR" sz="5400" b="1" dirty="0" smtClean="0"/>
          </a:p>
          <a:p>
            <a:pPr lvl="0" algn="ctr">
              <a:buNone/>
            </a:pPr>
            <a:r>
              <a:rPr lang="tr-TR" sz="6000" b="1" dirty="0" smtClean="0"/>
              <a:t>Emtia Senetleri</a:t>
            </a:r>
            <a:endParaRPr lang="tr-TR" sz="6000" dirty="0" smtClean="0"/>
          </a:p>
        </p:txBody>
      </p:sp>
    </p:spTree>
    <p:extLst>
      <p:ext uri="{BB962C8B-B14F-4D97-AF65-F5344CB8AC3E}">
        <p14:creationId xmlns:p14="http://schemas.microsoft.com/office/powerpoint/2010/main" val="2722327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endParaRPr lang="tr-TR" sz="2400" dirty="0" smtClean="0"/>
          </a:p>
          <a:p>
            <a:r>
              <a:rPr lang="tr-TR" sz="2400" dirty="0" smtClean="0"/>
              <a:t>Umumi mağazalar tarafından çıkarılan “makbuz senedi” ve “</a:t>
            </a:r>
            <a:r>
              <a:rPr lang="tr-TR" sz="2400" dirty="0" err="1" smtClean="0"/>
              <a:t>varant</a:t>
            </a:r>
            <a:r>
              <a:rPr lang="tr-TR" sz="2400" dirty="0" smtClean="0"/>
              <a:t>” Türk Ticaret Kanunu’nun üçüncü kitabında, kambiyo senetlerinden sonra düzenlenmiştir (TTK m. 832-849). </a:t>
            </a:r>
          </a:p>
          <a:p>
            <a:endParaRPr lang="tr-TR" sz="2400" dirty="0" smtClean="0"/>
          </a:p>
          <a:p>
            <a:r>
              <a:rPr lang="tr-TR" sz="2400" dirty="0" smtClean="0"/>
              <a:t>Kanun’un Deniz Ticareti’ne ilişkin beşinci kitabında yer verilen “</a:t>
            </a:r>
            <a:r>
              <a:rPr lang="tr-TR" sz="2400" dirty="0" err="1" smtClean="0"/>
              <a:t>konişmento</a:t>
            </a:r>
            <a:r>
              <a:rPr lang="tr-TR" sz="2400" dirty="0" smtClean="0"/>
              <a:t>” ise bir diğer emtia senedini oluşturmaktadır (TTK m. 1228-1241).</a:t>
            </a:r>
          </a:p>
          <a:p>
            <a:endParaRPr lang="tr-TR" sz="2400" dirty="0"/>
          </a:p>
        </p:txBody>
      </p:sp>
    </p:spTree>
    <p:extLst>
      <p:ext uri="{BB962C8B-B14F-4D97-AF65-F5344CB8AC3E}">
        <p14:creationId xmlns:p14="http://schemas.microsoft.com/office/powerpoint/2010/main" val="276688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Makbuz Senedi ve </a:t>
            </a:r>
            <a:r>
              <a:rPr lang="tr-TR" b="1" dirty="0" err="1" smtClean="0"/>
              <a:t>Varant</a:t>
            </a:r>
            <a:endParaRPr lang="tr-TR" b="1" dirty="0"/>
          </a:p>
        </p:txBody>
      </p:sp>
      <p:sp>
        <p:nvSpPr>
          <p:cNvPr id="3" name="2 İçerik Yer Tutucusu"/>
          <p:cNvSpPr>
            <a:spLocks noGrp="1"/>
          </p:cNvSpPr>
          <p:nvPr>
            <p:ph idx="1"/>
          </p:nvPr>
        </p:nvSpPr>
        <p:spPr>
          <a:xfrm>
            <a:off x="395536" y="1340768"/>
            <a:ext cx="8496944" cy="5184576"/>
          </a:xfrm>
        </p:spPr>
        <p:txBody>
          <a:bodyPr>
            <a:normAutofit/>
          </a:bodyPr>
          <a:lstStyle/>
          <a:p>
            <a:pPr>
              <a:tabLst>
                <a:tab pos="361950" algn="l"/>
              </a:tabLst>
            </a:pPr>
            <a:r>
              <a:rPr lang="tr-TR" sz="2100" dirty="0" smtClean="0"/>
              <a:t>Makbuz senedi ve </a:t>
            </a:r>
            <a:r>
              <a:rPr lang="tr-TR" sz="2100" dirty="0" err="1" smtClean="0"/>
              <a:t>varant</a:t>
            </a:r>
            <a:r>
              <a:rPr lang="tr-TR" sz="2100" dirty="0" smtClean="0"/>
              <a:t> verme karşılığında serbest veya gümrüklenmemiş mal ve hububatı, saklama sözleşmesi uyarınca kabul etmek ve tevdi edenlere de bu senetlerle tevdi olunan mal ve hububatı satabilmek veya </a:t>
            </a:r>
            <a:r>
              <a:rPr lang="tr-TR" sz="2100" dirty="0" err="1" smtClean="0"/>
              <a:t>rehnedebilmek</a:t>
            </a:r>
            <a:r>
              <a:rPr lang="tr-TR" sz="2100" dirty="0" smtClean="0"/>
              <a:t> imkânı vermek amacıyla Gümrük ve Ticaret Bakanlığı izniyle kurulan “umumi mağazalar” kurulabilmektedir.</a:t>
            </a:r>
          </a:p>
          <a:p>
            <a:pPr>
              <a:tabLst>
                <a:tab pos="361950" algn="l"/>
              </a:tabLst>
            </a:pPr>
            <a:endParaRPr lang="tr-TR" sz="2100" dirty="0" smtClean="0"/>
          </a:p>
          <a:p>
            <a:pPr>
              <a:tabLst>
                <a:tab pos="361950" algn="l"/>
              </a:tabLst>
            </a:pPr>
            <a:r>
              <a:rPr lang="tr-TR" sz="2100" dirty="0" smtClean="0"/>
              <a:t>Umumi mağazaya tevdi edilen mal veya hububat karşılığında verilen </a:t>
            </a:r>
          </a:p>
          <a:p>
            <a:pPr lvl="1">
              <a:tabLst>
                <a:tab pos="361950" algn="l"/>
              </a:tabLst>
            </a:pPr>
            <a:r>
              <a:rPr lang="tr-TR" sz="2100" b="1" dirty="0" smtClean="0"/>
              <a:t>makbuz senedi</a:t>
            </a:r>
            <a:r>
              <a:rPr lang="tr-TR" sz="2100" dirty="0" smtClean="0"/>
              <a:t>, mal veya hububatın mülkiyet hakkını; </a:t>
            </a:r>
          </a:p>
          <a:p>
            <a:pPr lvl="1">
              <a:tabLst>
                <a:tab pos="361950" algn="l"/>
              </a:tabLst>
            </a:pPr>
            <a:r>
              <a:rPr lang="tr-TR" sz="2100" b="1" dirty="0" err="1" smtClean="0"/>
              <a:t>varant</a:t>
            </a:r>
            <a:r>
              <a:rPr lang="tr-TR" sz="2100" dirty="0" smtClean="0"/>
              <a:t> ise mal veya hububatın rehin hakkını temsil eder. </a:t>
            </a:r>
          </a:p>
          <a:p>
            <a:pPr lvl="1">
              <a:tabLst>
                <a:tab pos="361950" algn="l"/>
              </a:tabLst>
            </a:pPr>
            <a:endParaRPr lang="tr-TR" sz="2100" dirty="0" smtClean="0"/>
          </a:p>
          <a:p>
            <a:pPr marL="285750" lvl="1">
              <a:buFont typeface="Arial" pitchFamily="34" charset="0"/>
              <a:buChar char="•"/>
              <a:tabLst>
                <a:tab pos="361950" algn="l"/>
              </a:tabLst>
            </a:pPr>
            <a:r>
              <a:rPr lang="tr-TR" sz="2100" dirty="0" smtClean="0"/>
              <a:t>Bu senetler kıymetli evrak niteliğindedir ve emtiayı temsil eder. Makbuz senedi ve </a:t>
            </a:r>
            <a:r>
              <a:rPr lang="tr-TR" sz="2100" dirty="0" err="1" smtClean="0"/>
              <a:t>varant</a:t>
            </a:r>
            <a:r>
              <a:rPr lang="tr-TR" sz="2100" dirty="0" smtClean="0"/>
              <a:t> “emre yazılı” olmasa bile ayrı ayrı veya birlikte ciro ve teslim yolu ile devredilebilir (TTK m. 838/1).</a:t>
            </a:r>
          </a:p>
          <a:p>
            <a:pPr>
              <a:tabLst>
                <a:tab pos="361950" algn="l"/>
              </a:tabLst>
            </a:pPr>
            <a:endParaRPr lang="tr-TR" sz="2100" dirty="0"/>
          </a:p>
        </p:txBody>
      </p:sp>
    </p:spTree>
    <p:extLst>
      <p:ext uri="{BB962C8B-B14F-4D97-AF65-F5344CB8AC3E}">
        <p14:creationId xmlns:p14="http://schemas.microsoft.com/office/powerpoint/2010/main" val="3683775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Konişmento</a:t>
            </a:r>
            <a:r>
              <a:rPr lang="tr-TR" b="1" dirty="0" smtClean="0"/>
              <a:t> </a:t>
            </a:r>
            <a:endParaRPr lang="tr-TR" b="1" dirty="0"/>
          </a:p>
        </p:txBody>
      </p:sp>
      <p:sp>
        <p:nvSpPr>
          <p:cNvPr id="3" name="2 İçerik Yer Tutucusu"/>
          <p:cNvSpPr>
            <a:spLocks noGrp="1"/>
          </p:cNvSpPr>
          <p:nvPr>
            <p:ph idx="1"/>
          </p:nvPr>
        </p:nvSpPr>
        <p:spPr/>
        <p:txBody>
          <a:bodyPr>
            <a:normAutofit fontScale="62500" lnSpcReduction="20000"/>
          </a:bodyPr>
          <a:lstStyle/>
          <a:p>
            <a:r>
              <a:rPr lang="tr-TR" dirty="0" err="1" smtClean="0"/>
              <a:t>Konişmento</a:t>
            </a:r>
            <a:r>
              <a:rPr lang="tr-TR" dirty="0" smtClean="0"/>
              <a:t>, bir taşıma sözleşmesinin yapıldığını ispatlayan, eşyanın taşıyan tarafından teslim alındığını veya gemiye yüklendiğini gösteren ve taşıyanın eşyayı, ancak onun ibrazı karşılığında teslimle yükümlü olduğu senettir.</a:t>
            </a:r>
          </a:p>
          <a:p>
            <a:r>
              <a:rPr lang="tr-TR" dirty="0" smtClean="0"/>
              <a:t>Yukarıda zikredilen tanım </a:t>
            </a:r>
            <a:r>
              <a:rPr lang="tr-TR" dirty="0" err="1" smtClean="0"/>
              <a:t>konişmentonun</a:t>
            </a:r>
            <a:r>
              <a:rPr lang="tr-TR" dirty="0" smtClean="0"/>
              <a:t> fonksiyonlarını da ortaya koymaktadır. Bunlar:</a:t>
            </a:r>
          </a:p>
          <a:p>
            <a:r>
              <a:rPr lang="tr-TR" dirty="0" smtClean="0"/>
              <a:t>- Bir navlun (taşıma) sözleşmesinin yapıldığını ispatlar. </a:t>
            </a:r>
          </a:p>
          <a:p>
            <a:r>
              <a:rPr lang="tr-TR" dirty="0" smtClean="0"/>
              <a:t>- Gönderilen eşyanın taşıyan tarafından teslim alındığını veya gemiye yüklendiğini gösterir.</a:t>
            </a:r>
          </a:p>
          <a:p>
            <a:r>
              <a:rPr lang="tr-TR" dirty="0" smtClean="0"/>
              <a:t>- Taşıyanın eşyayı, ancak onun ibrazı karşılığında teslimle yükümlü olduğunu belirtir.</a:t>
            </a:r>
          </a:p>
          <a:p>
            <a:r>
              <a:rPr lang="tr-TR" dirty="0" err="1" smtClean="0"/>
              <a:t>Konişmentonun</a:t>
            </a:r>
            <a:r>
              <a:rPr lang="tr-TR" dirty="0" smtClean="0"/>
              <a:t> kıymetli evrak niteliği Türk Ticaret Kanununun 1230. maddesinin kenar başlığında da açıkça belirtilmiştir. Unutulmamalıdır ki, Kanun’un 1534. maddesi gereği Türk Ticaret Kanunu’nun kenar başlıkları metne dahildir. </a:t>
            </a:r>
          </a:p>
          <a:p>
            <a:r>
              <a:rPr lang="tr-TR" dirty="0" err="1" smtClean="0"/>
              <a:t>Konişmento</a:t>
            </a:r>
            <a:r>
              <a:rPr lang="tr-TR" dirty="0" smtClean="0"/>
              <a:t>, nama, emre ve hamile yazılı olarak düzenlenebilir. </a:t>
            </a:r>
            <a:endParaRPr lang="tr-TR" dirty="0"/>
          </a:p>
        </p:txBody>
      </p:sp>
    </p:spTree>
    <p:extLst>
      <p:ext uri="{BB962C8B-B14F-4D97-AF65-F5344CB8AC3E}">
        <p14:creationId xmlns:p14="http://schemas.microsoft.com/office/powerpoint/2010/main" val="11698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132856"/>
            <a:ext cx="8352928" cy="2808311"/>
          </a:xfrm>
        </p:spPr>
        <p:txBody>
          <a:bodyPr>
            <a:normAutofit fontScale="92500" lnSpcReduction="10000"/>
          </a:bodyPr>
          <a:lstStyle/>
          <a:p>
            <a:pPr lvl="0" algn="ctr">
              <a:buNone/>
            </a:pPr>
            <a:r>
              <a:rPr lang="tr-TR" sz="6500" b="1" dirty="0" smtClean="0"/>
              <a:t>Türk Medeni Kanunu’nda Düzenlenen </a:t>
            </a:r>
          </a:p>
          <a:p>
            <a:pPr lvl="0" algn="ctr">
              <a:buNone/>
            </a:pPr>
            <a:r>
              <a:rPr lang="tr-TR" sz="6500" b="1" dirty="0" smtClean="0"/>
              <a:t>Kıymetli Evrak</a:t>
            </a:r>
            <a:endParaRPr lang="tr-TR" sz="6500" dirty="0" smtClean="0"/>
          </a:p>
          <a:p>
            <a:pPr algn="ctr"/>
            <a:endParaRPr lang="tr-TR" dirty="0"/>
          </a:p>
        </p:txBody>
      </p:sp>
    </p:spTree>
    <p:extLst>
      <p:ext uri="{BB962C8B-B14F-4D97-AF65-F5344CB8AC3E}">
        <p14:creationId xmlns:p14="http://schemas.microsoft.com/office/powerpoint/2010/main" val="1539747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Türk Medeni Kanunu’nun “Eşya Hukuku” kitabında kıymetli evrak olarak nitelendirilen başlıca üç senet vardır. </a:t>
            </a:r>
          </a:p>
          <a:p>
            <a:endParaRPr lang="tr-TR" dirty="0" smtClean="0"/>
          </a:p>
          <a:p>
            <a:r>
              <a:rPr lang="tr-TR" dirty="0" smtClean="0"/>
              <a:t>Bunlar, </a:t>
            </a:r>
          </a:p>
          <a:p>
            <a:pPr lvl="1"/>
            <a:r>
              <a:rPr lang="tr-TR" dirty="0" smtClean="0"/>
              <a:t>ipotekli borç senedi, </a:t>
            </a:r>
          </a:p>
          <a:p>
            <a:pPr lvl="1"/>
            <a:r>
              <a:rPr lang="tr-TR" dirty="0" smtClean="0"/>
              <a:t>irat senedi ve </a:t>
            </a:r>
          </a:p>
          <a:p>
            <a:pPr lvl="1"/>
            <a:r>
              <a:rPr lang="tr-TR" dirty="0" smtClean="0"/>
              <a:t>rehinli tahvillerdir.</a:t>
            </a:r>
          </a:p>
          <a:p>
            <a:endParaRPr lang="tr-TR" dirty="0"/>
          </a:p>
        </p:txBody>
      </p:sp>
    </p:spTree>
    <p:extLst>
      <p:ext uri="{BB962C8B-B14F-4D97-AF65-F5344CB8AC3E}">
        <p14:creationId xmlns:p14="http://schemas.microsoft.com/office/powerpoint/2010/main" val="2578754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İpotekli Borç Senedi</a:t>
            </a:r>
            <a:endParaRPr lang="tr-TR" b="1" dirty="0"/>
          </a:p>
        </p:txBody>
      </p:sp>
      <p:sp>
        <p:nvSpPr>
          <p:cNvPr id="3" name="2 İçerik Yer Tutucusu"/>
          <p:cNvSpPr>
            <a:spLocks noGrp="1"/>
          </p:cNvSpPr>
          <p:nvPr>
            <p:ph idx="1"/>
          </p:nvPr>
        </p:nvSpPr>
        <p:spPr/>
        <p:txBody>
          <a:bodyPr>
            <a:normAutofit fontScale="85000" lnSpcReduction="10000"/>
          </a:bodyPr>
          <a:lstStyle/>
          <a:p>
            <a:r>
              <a:rPr lang="tr-TR" dirty="0" smtClean="0"/>
              <a:t>Türk Ticaret Kanunu’nun 898-902. maddeleri arasında düzenlenen ipotekli borç senedi, taşınmaz malikinin mevcut olan veya olmayan bir borç için taşınmazını ipotek etmek suretiyle nama veya hamile yazılı bir senet düzenleterek taşınmaz </a:t>
            </a:r>
            <a:r>
              <a:rPr lang="tr-TR" dirty="0" err="1" smtClean="0"/>
              <a:t>rehniyle</a:t>
            </a:r>
            <a:r>
              <a:rPr lang="tr-TR" dirty="0" smtClean="0"/>
              <a:t> güvence altına alınmış kişisel bir alacak meydana getiren kıymetli evraktır.</a:t>
            </a:r>
          </a:p>
          <a:p>
            <a:endParaRPr lang="tr-TR" dirty="0" smtClean="0"/>
          </a:p>
          <a:p>
            <a:r>
              <a:rPr lang="tr-TR" dirty="0" smtClean="0"/>
              <a:t>Ayrıca, Türk Medeni Kanununun 909-929. maddeleri arasında ipotekli borç senetleri ile irat senetlerine ilişkin ortak düzenlemeler yer almaktadır.</a:t>
            </a:r>
          </a:p>
          <a:p>
            <a:endParaRPr lang="tr-TR" dirty="0"/>
          </a:p>
        </p:txBody>
      </p:sp>
    </p:spTree>
    <p:extLst>
      <p:ext uri="{BB962C8B-B14F-4D97-AF65-F5344CB8AC3E}">
        <p14:creationId xmlns:p14="http://schemas.microsoft.com/office/powerpoint/2010/main" val="354380728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601</Words>
  <Application>Microsoft Office PowerPoint</Application>
  <PresentationFormat>Ekran Gösterisi (4:3)</PresentationFormat>
  <Paragraphs>57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PowerPoint Sunusu</vt:lpstr>
      <vt:lpstr>Menkul Kıymetler</vt:lpstr>
      <vt:lpstr>PowerPoint Sunusu</vt:lpstr>
      <vt:lpstr>PowerPoint Sunusu</vt:lpstr>
      <vt:lpstr>Makbuz Senedi ve Varant</vt:lpstr>
      <vt:lpstr>Konişmento </vt:lpstr>
      <vt:lpstr>PowerPoint Sunusu</vt:lpstr>
      <vt:lpstr>PowerPoint Sunusu</vt:lpstr>
      <vt:lpstr>İpotekli Borç Senedi</vt:lpstr>
      <vt:lpstr>İrat Senedi</vt:lpstr>
      <vt:lpstr>Rehinli Tahviller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2</cp:revision>
  <dcterms:created xsi:type="dcterms:W3CDTF">2019-12-23T12:03:43Z</dcterms:created>
  <dcterms:modified xsi:type="dcterms:W3CDTF">2019-12-23T12:23:00Z</dcterms:modified>
</cp:coreProperties>
</file>