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09" r:id="rId5"/>
    <p:sldId id="669" r:id="rId6"/>
    <p:sldId id="680" r:id="rId7"/>
    <p:sldId id="681" r:id="rId8"/>
    <p:sldId id="670" r:id="rId9"/>
    <p:sldId id="671" r:id="rId10"/>
    <p:sldId id="679" r:id="rId11"/>
    <p:sldId id="682" r:id="rId12"/>
    <p:sldId id="683" r:id="rId13"/>
    <p:sldId id="678"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76" d="100"/>
          <a:sy n="76" d="100"/>
        </p:scale>
        <p:origin x="102" y="18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27.02.2020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2/27/2020</a:t>
            </a:fld>
            <a:endParaRPr lang="en-US" dirty="0"/>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dirty="0" smtClean="0"/>
              <a:t>Prof. Dr. Harun TANRIVERMİŞ, </a:t>
            </a:r>
            <a:r>
              <a:rPr lang="en-US" dirty="0" err="1" smtClean="0"/>
              <a:t>Yrd</a:t>
            </a:r>
            <a:r>
              <a:rPr lang="en-US" dirty="0" smtClean="0"/>
              <a:t>. </a:t>
            </a:r>
            <a:r>
              <a:rPr lang="en-US" dirty="0" err="1" smtClean="0"/>
              <a:t>Doç</a:t>
            </a:r>
            <a:r>
              <a:rPr lang="en-US" dirty="0" smtClean="0"/>
              <a:t>. Dr. </a:t>
            </a:r>
            <a:r>
              <a:rPr lang="en-US" dirty="0" err="1" smtClean="0"/>
              <a:t>Yeşim</a:t>
            </a:r>
            <a:r>
              <a:rPr lang="en-US" dirty="0" smtClean="0"/>
              <a:t> ALİEFENDİOĞLU </a:t>
            </a:r>
            <a:r>
              <a:rPr lang="en-US" dirty="0" err="1" smtClean="0"/>
              <a:t>Ekonomi</a:t>
            </a:r>
            <a:r>
              <a:rPr lang="en-US" dirty="0" smtClean="0"/>
              <a:t> I 2016-2017 </a:t>
            </a:r>
            <a:r>
              <a:rPr lang="en-US" dirty="0" err="1" smtClean="0"/>
              <a:t>Güz</a:t>
            </a:r>
            <a:r>
              <a:rPr lang="en-US" dirty="0" smtClean="0"/>
              <a:t> </a:t>
            </a:r>
            <a:r>
              <a:rPr lang="en-US" dirty="0" err="1" smtClean="0"/>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t>GGY403</a:t>
            </a:r>
            <a:endParaRPr lang="tr-TR" sz="3200" b="1" dirty="0"/>
          </a:p>
          <a:p>
            <a:pPr marL="0" lvl="1" algn="ctr">
              <a:spcBef>
                <a:spcPct val="20000"/>
              </a:spcBef>
              <a:buClr>
                <a:schemeClr val="accent1"/>
              </a:buClr>
            </a:pPr>
            <a:endParaRPr lang="tr-TR" sz="3200" b="1" dirty="0"/>
          </a:p>
          <a:p>
            <a:pPr marL="0" lvl="1" algn="ctr">
              <a:spcBef>
                <a:spcPct val="20000"/>
              </a:spcBef>
              <a:buClr>
                <a:schemeClr val="accent1"/>
              </a:buClr>
            </a:pPr>
            <a:r>
              <a:rPr lang="tr-TR" sz="3200" b="1" dirty="0" smtClean="0"/>
              <a:t>Mali Analiz Teknikleri</a:t>
            </a:r>
            <a:endParaRPr lang="tr-TR" sz="3200" b="1" dirty="0"/>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a:t>
            </a:r>
            <a:r>
              <a:rPr lang="tr-TR" sz="1600" dirty="0">
                <a:latin typeface="Arial" panose="020B0604020202020204" pitchFamily="34" charset="0"/>
                <a:ea typeface="Times New Roman" panose="02020603050405020304" pitchFamily="18" charset="0"/>
                <a:cs typeface="Arial" panose="020B0604020202020204" pitchFamily="34" charset="0"/>
              </a:rPr>
              <a:t>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BBN ANALİZİNİN UNSURLARI</a:t>
            </a:r>
          </a:p>
        </p:txBody>
      </p:sp>
      <p:sp>
        <p:nvSpPr>
          <p:cNvPr id="4" name="Unvan 3"/>
          <p:cNvSpPr>
            <a:spLocks noGrp="1"/>
          </p:cNvSpPr>
          <p:nvPr>
            <p:ph type="title"/>
          </p:nvPr>
        </p:nvSpPr>
        <p:spPr/>
        <p:txBody>
          <a:bodyPr/>
          <a:lstStyle/>
          <a:p>
            <a:r>
              <a:rPr lang="tr-TR" dirty="0" smtClean="0"/>
              <a:t>  </a:t>
            </a:r>
            <a:endParaRPr lang="en-US" dirty="0"/>
          </a:p>
        </p:txBody>
      </p:sp>
      <p:sp>
        <p:nvSpPr>
          <p:cNvPr id="5" name="Rectangle 1"/>
          <p:cNvSpPr txBox="1">
            <a:spLocks noChangeArrowheads="1"/>
          </p:cNvSpPr>
          <p:nvPr/>
        </p:nvSpPr>
        <p:spPr>
          <a:xfrm>
            <a:off x="471488" y="1278762"/>
            <a:ext cx="8513762" cy="4524315"/>
          </a:xfrm>
          <a:prstGeom prst="rect">
            <a:avLst/>
          </a:prstGeom>
        </p:spPr>
        <p:txBody>
          <a:bodyPr anchor="ctr">
            <a:spAutoFit/>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ct val="0"/>
              </a:spcBef>
              <a:buFontTx/>
              <a:buNone/>
            </a:pPr>
            <a:r>
              <a:rPr lang="tr-TR" altLang="zh-CN" smtClean="0">
                <a:solidFill>
                  <a:srgbClr val="000000"/>
                </a:solidFill>
              </a:rPr>
              <a:t>ÖRNEK:</a:t>
            </a:r>
            <a:endParaRPr lang="tr-TR" altLang="zh-CN" b="1" smtClean="0"/>
          </a:p>
          <a:p>
            <a:pPr marL="0" indent="0">
              <a:spcBef>
                <a:spcPct val="0"/>
              </a:spcBef>
              <a:buFontTx/>
              <a:buNone/>
            </a:pPr>
            <a:r>
              <a:rPr lang="tr-TR" altLang="zh-CN" smtClean="0">
                <a:solidFill>
                  <a:srgbClr val="000000"/>
                </a:solidFill>
              </a:rPr>
              <a:t>Birim satış Fiyatı:                    5 000 TL./b</a:t>
            </a:r>
            <a:endParaRPr lang="tr-TR" altLang="zh-CN" b="1" smtClean="0"/>
          </a:p>
          <a:p>
            <a:pPr marL="0" indent="0">
              <a:spcBef>
                <a:spcPct val="0"/>
              </a:spcBef>
              <a:buFontTx/>
              <a:buNone/>
            </a:pPr>
            <a:r>
              <a:rPr lang="tr-TR" altLang="zh-CN" smtClean="0">
                <a:solidFill>
                  <a:srgbClr val="000000"/>
                </a:solidFill>
              </a:rPr>
              <a:t>Birim değişken Maliyet:          3 600 TL./b</a:t>
            </a:r>
            <a:endParaRPr lang="tr-TR" altLang="zh-CN" b="1" smtClean="0"/>
          </a:p>
          <a:p>
            <a:pPr marL="0" indent="0">
              <a:spcBef>
                <a:spcPct val="0"/>
              </a:spcBef>
              <a:buFontTx/>
              <a:buNone/>
            </a:pPr>
            <a:r>
              <a:rPr lang="tr-TR" altLang="zh-CN" smtClean="0">
                <a:solidFill>
                  <a:srgbClr val="000000"/>
                </a:solidFill>
              </a:rPr>
              <a:t>Toplam Sabit Maliyet:      1 260 000 TL.</a:t>
            </a:r>
            <a:endParaRPr lang="tr-TR" altLang="zh-CN" b="1" smtClean="0"/>
          </a:p>
          <a:p>
            <a:pPr marL="0" indent="0">
              <a:spcBef>
                <a:spcPct val="0"/>
              </a:spcBef>
              <a:buFontTx/>
              <a:buNone/>
            </a:pPr>
            <a:r>
              <a:rPr lang="tr-TR" altLang="zh-CN" smtClean="0">
                <a:solidFill>
                  <a:srgbClr val="000000"/>
                </a:solidFill>
              </a:rPr>
              <a:t>Üretim Miktarı:                         1 000 Adet  olduğunu varsayalım.</a:t>
            </a:r>
            <a:endParaRPr lang="tr-TR" altLang="zh-CN" b="1" smtClean="0"/>
          </a:p>
          <a:p>
            <a:pPr marL="0" indent="0">
              <a:spcBef>
                <a:spcPct val="0"/>
              </a:spcBef>
              <a:buFontTx/>
              <a:buNone/>
            </a:pPr>
            <a:r>
              <a:rPr lang="tr-TR" altLang="zh-CN" smtClean="0">
                <a:solidFill>
                  <a:srgbClr val="000000"/>
                </a:solidFill>
              </a:rPr>
              <a:t> </a:t>
            </a:r>
            <a:endParaRPr lang="tr-TR" altLang="zh-CN" b="1" smtClean="0"/>
          </a:p>
          <a:p>
            <a:pPr marL="0" indent="0">
              <a:spcBef>
                <a:spcPct val="0"/>
              </a:spcBef>
              <a:buFontTx/>
              <a:buNone/>
            </a:pPr>
            <a:r>
              <a:rPr lang="tr-TR" altLang="zh-CN" smtClean="0">
                <a:solidFill>
                  <a:srgbClr val="000000"/>
                </a:solidFill>
              </a:rPr>
              <a:t>Bu durumda:</a:t>
            </a:r>
            <a:endParaRPr lang="tr-TR" altLang="zh-CN" b="1" smtClean="0"/>
          </a:p>
          <a:p>
            <a:pPr marL="0" indent="0">
              <a:spcBef>
                <a:spcPct val="0"/>
              </a:spcBef>
              <a:buFontTx/>
              <a:buNone/>
            </a:pPr>
            <a:r>
              <a:rPr lang="tr-TR" altLang="zh-CN" smtClean="0">
                <a:solidFill>
                  <a:srgbClr val="000000"/>
                </a:solidFill>
              </a:rPr>
              <a:t> Katkı Payı:       5 000 - 3 600 = 1 400 TL./b</a:t>
            </a:r>
            <a:endParaRPr lang="tr-TR" altLang="zh-CN" b="1" smtClean="0"/>
          </a:p>
          <a:p>
            <a:pPr marL="0" indent="0">
              <a:spcBef>
                <a:spcPct val="0"/>
              </a:spcBef>
              <a:buFontTx/>
              <a:buNone/>
            </a:pPr>
            <a:r>
              <a:rPr lang="tr-TR" altLang="zh-CN" smtClean="0">
                <a:solidFill>
                  <a:srgbClr val="000000"/>
                </a:solidFill>
              </a:rPr>
              <a:t> </a:t>
            </a:r>
            <a:endParaRPr lang="tr-TR" altLang="zh-CN" b="1" smtClean="0"/>
          </a:p>
          <a:p>
            <a:pPr marL="0" indent="0">
              <a:spcBef>
                <a:spcPct val="0"/>
              </a:spcBef>
              <a:buFontTx/>
              <a:buNone/>
            </a:pPr>
            <a:r>
              <a:rPr lang="tr-TR" altLang="zh-CN" smtClean="0">
                <a:solidFill>
                  <a:srgbClr val="000000"/>
                </a:solidFill>
              </a:rPr>
              <a:t>Katkı Oranı:    5 000 – 3 600 / 5 000  = 0,28</a:t>
            </a:r>
            <a:endParaRPr lang="tr-TR" altLang="zh-CN" b="1" smtClean="0"/>
          </a:p>
          <a:p>
            <a:pPr marL="0" indent="0">
              <a:spcBef>
                <a:spcPct val="0"/>
              </a:spcBef>
              <a:buFontTx/>
              <a:buNone/>
            </a:pPr>
            <a:r>
              <a:rPr lang="tr-TR" altLang="zh-CN" smtClean="0">
                <a:solidFill>
                  <a:srgbClr val="000000"/>
                </a:solidFill>
              </a:rPr>
              <a:t> </a:t>
            </a:r>
            <a:endParaRPr lang="tr-TR" altLang="zh-CN" b="1" smtClean="0"/>
          </a:p>
          <a:p>
            <a:pPr marL="0" indent="0">
              <a:spcBef>
                <a:spcPct val="0"/>
              </a:spcBef>
              <a:buFontTx/>
              <a:buNone/>
            </a:pPr>
            <a:r>
              <a:rPr lang="tr-TR" altLang="zh-CN" smtClean="0">
                <a:solidFill>
                  <a:srgbClr val="FF0000"/>
                </a:solidFill>
              </a:rPr>
              <a:t>Başabaş Noktası (Miktar)    </a:t>
            </a:r>
            <a:r>
              <a:rPr lang="tr-TR" altLang="zh-CN" smtClean="0">
                <a:solidFill>
                  <a:srgbClr val="000000"/>
                </a:solidFill>
              </a:rPr>
              <a:t>     : 1 260 000 / 1 400 = 900 Adet</a:t>
            </a:r>
            <a:endParaRPr lang="tr-TR" altLang="zh-CN" b="1" smtClean="0"/>
          </a:p>
          <a:p>
            <a:pPr marL="0" indent="0">
              <a:spcBef>
                <a:spcPct val="0"/>
              </a:spcBef>
              <a:buFontTx/>
              <a:buNone/>
            </a:pPr>
            <a:r>
              <a:rPr lang="tr-TR" altLang="zh-CN" smtClean="0">
                <a:solidFill>
                  <a:srgbClr val="000000"/>
                </a:solidFill>
              </a:rPr>
              <a:t> </a:t>
            </a:r>
            <a:endParaRPr lang="tr-TR" altLang="zh-CN" b="1" smtClean="0"/>
          </a:p>
          <a:p>
            <a:pPr marL="0" indent="0">
              <a:spcBef>
                <a:spcPct val="0"/>
              </a:spcBef>
              <a:buFontTx/>
              <a:buNone/>
            </a:pPr>
            <a:r>
              <a:rPr lang="tr-TR" altLang="zh-CN" smtClean="0">
                <a:solidFill>
                  <a:srgbClr val="FF0000"/>
                </a:solidFill>
              </a:rPr>
              <a:t>Başabaş Noktası (Satış Tutarı): </a:t>
            </a:r>
            <a:r>
              <a:rPr lang="tr-TR" altLang="zh-CN" smtClean="0">
                <a:solidFill>
                  <a:srgbClr val="000000"/>
                </a:solidFill>
              </a:rPr>
              <a:t>1 260 000 / 0,28 = 4 500 000TL. </a:t>
            </a:r>
          </a:p>
          <a:p>
            <a:pPr marL="0" indent="0">
              <a:spcBef>
                <a:spcPct val="0"/>
              </a:spcBef>
              <a:buFontTx/>
              <a:buNone/>
            </a:pPr>
            <a:r>
              <a:rPr lang="tr-TR" altLang="zh-CN" smtClean="0">
                <a:solidFill>
                  <a:srgbClr val="000000"/>
                </a:solidFill>
              </a:rPr>
              <a:t>  olarak hesaplanacaktır.                   </a:t>
            </a:r>
            <a:endParaRPr lang="tr-TR" altLang="zh-CN" b="1" smtClean="0"/>
          </a:p>
          <a:p>
            <a:pPr marL="0" indent="0">
              <a:spcBef>
                <a:spcPct val="0"/>
              </a:spcBef>
              <a:buFontTx/>
              <a:buNone/>
            </a:pPr>
            <a:r>
              <a:rPr lang="tr-TR" altLang="zh-CN" b="1" smtClean="0">
                <a:solidFill>
                  <a:srgbClr val="000000"/>
                </a:solidFill>
              </a:rPr>
              <a:t> </a:t>
            </a:r>
            <a:endParaRPr lang="tr-TR" altLang="zh-CN" b="1" dirty="0" smtClean="0"/>
          </a:p>
        </p:txBody>
      </p:sp>
    </p:spTree>
    <p:extLst>
      <p:ext uri="{BB962C8B-B14F-4D97-AF65-F5344CB8AC3E}">
        <p14:creationId xmlns:p14="http://schemas.microsoft.com/office/powerpoint/2010/main" val="2901256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9"/>
            <a:ext cx="7893075" cy="539723"/>
          </a:xfrm>
          <a:prstGeom prst="rect">
            <a:avLst/>
          </a:prstGeom>
        </p:spPr>
        <p:txBody>
          <a:bodyPr/>
          <a:lstStyle/>
          <a:p>
            <a:pPr marL="0" lvl="1" algn="ctr">
              <a:spcBef>
                <a:spcPct val="20000"/>
              </a:spcBef>
              <a:buClr>
                <a:schemeClr val="accent1"/>
              </a:buClr>
            </a:pPr>
            <a:r>
              <a:rPr lang="tr-TR" sz="2400" b="1" dirty="0" smtClean="0">
                <a:solidFill>
                  <a:srgbClr val="FF0000"/>
                </a:solidFill>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10" name="Dikdörtgen 9"/>
          <p:cNvSpPr/>
          <p:nvPr/>
        </p:nvSpPr>
        <p:spPr>
          <a:xfrm>
            <a:off x="313079" y="1246447"/>
            <a:ext cx="8420613" cy="4292906"/>
          </a:xfrm>
          <a:prstGeom prst="rect">
            <a:avLst/>
          </a:prstGeom>
        </p:spPr>
        <p:txBody>
          <a:bodyPr wrap="square">
            <a:spAutoFit/>
          </a:bodyPr>
          <a:lstStyle/>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Analiz, Prof. Dr. Figen AYIKOĞLU ZAİF, Prof. Dr. Aydın KARAPINAR, Gazi Kitabevi, Ankara.</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Tablolar ve Mali Analiz Teknikleri, Prof. Dr. Nalan AKDOĞAN, Prof. Dr. Nejat TENKER, Gazi Kitabevi, Ankara, 2010</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Yönetim, Dr. Öztin AKGÜÇ,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Dr. Öztin AKGÜÇ, Genişletilmiş 15. Baskı,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 2013.</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Prof. Dr. Şerafettin SEVİM, Dumlupınar Üniversitesi Yayınları, Kütahya.</a:t>
            </a:r>
          </a:p>
        </p:txBody>
      </p:sp>
    </p:spTree>
    <p:extLst>
      <p:ext uri="{BB962C8B-B14F-4D97-AF65-F5344CB8AC3E}">
        <p14:creationId xmlns:p14="http://schemas.microsoft.com/office/powerpoint/2010/main" val="1472826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BAŞABAŞ NOKTASI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79" y="1070810"/>
            <a:ext cx="8405036" cy="3416320"/>
          </a:xfrm>
          <a:prstGeom prst="rect">
            <a:avLst/>
          </a:prstGeom>
        </p:spPr>
        <p:txBody>
          <a:bodyPr wrap="square">
            <a:spAutoFit/>
          </a:bodyPr>
          <a:lstStyle/>
          <a:p>
            <a:pPr algn="just">
              <a:spcBef>
                <a:spcPct val="0"/>
              </a:spcBef>
            </a:pPr>
            <a:r>
              <a:rPr lang="tr-TR" altLang="tr-TR" sz="2400" b="1" u="sng" dirty="0">
                <a:solidFill>
                  <a:srgbClr val="C00000"/>
                </a:solidFill>
                <a:latin typeface="Arial" panose="020B0604020202020204" pitchFamily="34" charset="0"/>
                <a:cs typeface="Arial" panose="020B0604020202020204" pitchFamily="34" charset="0"/>
              </a:rPr>
              <a:t>Başa baş noktası analizi</a:t>
            </a:r>
            <a:r>
              <a:rPr lang="tr-TR" altLang="tr-TR" sz="2400" dirty="0">
                <a:latin typeface="Arial" panose="020B0604020202020204" pitchFamily="34" charset="0"/>
                <a:cs typeface="Arial" panose="020B0604020202020204" pitchFamily="34" charset="0"/>
              </a:rPr>
              <a:t> işletmelere, hangi üretim miktarında, ne kadar gider ile ne kadar gelir elde edeceklerini ve bu gelirin ne kadarının kar olduğunu gösteren bir analiz olarak karşımıza çıkmaktadır. Dolayısıyla işletme kararlarının alınmasında yol gösterici bir unsur olarak göz önünde bulundurulması ve önemsenmesi gerekir.</a:t>
            </a:r>
          </a:p>
          <a:p>
            <a:pPr algn="just">
              <a:spcBef>
                <a:spcPct val="0"/>
              </a:spcBef>
            </a:pPr>
            <a:endParaRPr lang="tr-TR" altLang="zh-CN" sz="2400" b="1" dirty="0" smtClean="0">
              <a:latin typeface="Arial" panose="020B0604020202020204" pitchFamily="34" charset="0"/>
              <a:cs typeface="Arial" panose="020B0604020202020204" pitchFamily="34" charset="0"/>
            </a:endParaRPr>
          </a:p>
          <a:p>
            <a:pPr algn="just">
              <a:spcBef>
                <a:spcPct val="0"/>
              </a:spcBef>
            </a:pPr>
            <a:r>
              <a:rPr lang="tr-TR" altLang="zh-CN" sz="2400" b="1" dirty="0" smtClean="0">
                <a:latin typeface="Arial" panose="020B0604020202020204" pitchFamily="34" charset="0"/>
                <a:cs typeface="Arial" panose="020B0604020202020204" pitchFamily="34" charset="0"/>
              </a:rPr>
              <a:t>Başka </a:t>
            </a:r>
            <a:r>
              <a:rPr lang="tr-TR" altLang="zh-CN" sz="2400" b="1" dirty="0">
                <a:latin typeface="Arial" panose="020B0604020202020204" pitchFamily="34" charset="0"/>
                <a:cs typeface="Arial" panose="020B0604020202020204" pitchFamily="34" charset="0"/>
              </a:rPr>
              <a:t>bir ifade ile işletmenin </a:t>
            </a:r>
            <a:r>
              <a:rPr lang="tr-TR" altLang="zh-CN" sz="2400" b="1" dirty="0">
                <a:solidFill>
                  <a:srgbClr val="FF0000"/>
                </a:solidFill>
                <a:latin typeface="Arial" panose="020B0604020202020204" pitchFamily="34" charset="0"/>
                <a:cs typeface="Arial" panose="020B0604020202020204" pitchFamily="34" charset="0"/>
              </a:rPr>
              <a:t>toplam gelirlerinin</a:t>
            </a:r>
            <a:r>
              <a:rPr lang="tr-TR" altLang="zh-CN" sz="2400" b="1" dirty="0">
                <a:latin typeface="Arial" panose="020B0604020202020204" pitchFamily="34" charset="0"/>
                <a:cs typeface="Arial" panose="020B0604020202020204" pitchFamily="34" charset="0"/>
              </a:rPr>
              <a:t> , </a:t>
            </a:r>
            <a:r>
              <a:rPr lang="tr-TR" altLang="zh-CN" sz="2400" b="1" dirty="0">
                <a:solidFill>
                  <a:srgbClr val="FF0000"/>
                </a:solidFill>
                <a:latin typeface="Arial" panose="020B0604020202020204" pitchFamily="34" charset="0"/>
                <a:cs typeface="Arial" panose="020B0604020202020204" pitchFamily="34" charset="0"/>
              </a:rPr>
              <a:t>toplam giderlere </a:t>
            </a:r>
            <a:r>
              <a:rPr lang="tr-TR" altLang="zh-CN" sz="2400" b="1" dirty="0">
                <a:latin typeface="Arial" panose="020B0604020202020204" pitchFamily="34" charset="0"/>
                <a:cs typeface="Arial" panose="020B0604020202020204" pitchFamily="34" charset="0"/>
              </a:rPr>
              <a:t>eşit olduğu faaliyet hacmidir.</a:t>
            </a:r>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defRPr/>
            </a:pPr>
            <a:r>
              <a:rPr lang="tr-TR" sz="2400" dirty="0"/>
              <a:t>Kar hedeflerine ulaşmada gerekli </a:t>
            </a:r>
            <a:r>
              <a:rPr lang="tr-TR" sz="2400" dirty="0">
                <a:solidFill>
                  <a:srgbClr val="FF0000"/>
                </a:solidFill>
              </a:rPr>
              <a:t>iş hacminin </a:t>
            </a:r>
            <a:r>
              <a:rPr lang="tr-TR" sz="2400" dirty="0"/>
              <a:t>belirlenmesi</a:t>
            </a:r>
          </a:p>
          <a:p>
            <a:pPr>
              <a:defRPr/>
            </a:pPr>
            <a:r>
              <a:rPr lang="tr-TR" sz="2400" dirty="0"/>
              <a:t>Çeşitli üretim düzeylerinde birim maliyetlerin ve </a:t>
            </a:r>
            <a:r>
              <a:rPr lang="tr-TR" sz="2400" dirty="0">
                <a:solidFill>
                  <a:srgbClr val="FF0000"/>
                </a:solidFill>
              </a:rPr>
              <a:t>en az satış </a:t>
            </a:r>
            <a:r>
              <a:rPr lang="tr-TR" sz="2400" dirty="0"/>
              <a:t>fiyatının belirlenmesi</a:t>
            </a:r>
          </a:p>
          <a:p>
            <a:pPr>
              <a:defRPr/>
            </a:pPr>
            <a:r>
              <a:rPr lang="tr-TR" sz="2400" dirty="0">
                <a:solidFill>
                  <a:srgbClr val="FF0000"/>
                </a:solidFill>
              </a:rPr>
              <a:t>En karlı mamul </a:t>
            </a:r>
            <a:r>
              <a:rPr lang="tr-TR" sz="2400" dirty="0"/>
              <a:t>türlerinin seçilmesi üretimin bu yönde yapılması</a:t>
            </a:r>
          </a:p>
          <a:p>
            <a:pPr>
              <a:defRPr/>
            </a:pPr>
            <a:r>
              <a:rPr lang="tr-TR" sz="2400" dirty="0"/>
              <a:t>Yeni yatırımlar için </a:t>
            </a:r>
            <a:r>
              <a:rPr lang="tr-TR" sz="2400" dirty="0">
                <a:solidFill>
                  <a:srgbClr val="FF0000"/>
                </a:solidFill>
              </a:rPr>
              <a:t>asgari üretim </a:t>
            </a:r>
            <a:r>
              <a:rPr lang="tr-TR" sz="2400" dirty="0"/>
              <a:t>kapasitesinin saptanması</a:t>
            </a:r>
          </a:p>
          <a:p>
            <a:pPr>
              <a:defRPr/>
            </a:pPr>
            <a:r>
              <a:rPr lang="tr-TR" sz="2400" dirty="0"/>
              <a:t>İzlenecek üretim yatırım ve </a:t>
            </a:r>
            <a:r>
              <a:rPr lang="tr-TR" sz="2400" dirty="0">
                <a:solidFill>
                  <a:srgbClr val="FF0000"/>
                </a:solidFill>
              </a:rPr>
              <a:t>fiyat politikalarının </a:t>
            </a:r>
            <a:r>
              <a:rPr lang="tr-TR" sz="2400" dirty="0"/>
              <a:t>belirlenmesi</a:t>
            </a:r>
          </a:p>
          <a:p>
            <a:pPr>
              <a:defRPr/>
            </a:pPr>
            <a:r>
              <a:rPr lang="tr-TR" sz="2400" dirty="0"/>
              <a:t>Faaliyetlerin, yöneticilerin kontrolü, </a:t>
            </a:r>
            <a:r>
              <a:rPr lang="tr-TR" sz="2400" dirty="0">
                <a:solidFill>
                  <a:srgbClr val="FF0000"/>
                </a:solidFill>
              </a:rPr>
              <a:t>hedefleri ulaşılıp </a:t>
            </a:r>
            <a:r>
              <a:rPr lang="tr-TR" sz="2400" dirty="0"/>
              <a:t>ulaşılmadığının kontrolü</a:t>
            </a:r>
          </a:p>
          <a:p>
            <a:pPr>
              <a:buFont typeface="Wingdings" panose="05000000000000000000" pitchFamily="2" charset="2"/>
              <a:buChar char="Ø"/>
            </a:pPr>
            <a:endParaRPr lang="tr-TR" altLang="tr-TR" sz="2400" b="1" dirty="0"/>
          </a:p>
        </p:txBody>
      </p:sp>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BAŞABAŞ NOKTASI ANALİZİ YARARLARI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98876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BAŞABAŞ NOKTASI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Rectangle 3"/>
          <p:cNvSpPr txBox="1">
            <a:spLocks noChangeArrowheads="1"/>
          </p:cNvSpPr>
          <p:nvPr/>
        </p:nvSpPr>
        <p:spPr>
          <a:xfrm>
            <a:off x="358775" y="1134281"/>
            <a:ext cx="8785225" cy="590391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Tx/>
              <a:buNone/>
            </a:pPr>
            <a:r>
              <a:rPr lang="tr-TR" altLang="tr-TR" sz="2400" dirty="0" smtClean="0"/>
              <a:t>     </a:t>
            </a:r>
            <a:r>
              <a:rPr lang="tr-TR" altLang="tr-TR" sz="2400" dirty="0" smtClean="0">
                <a:solidFill>
                  <a:srgbClr val="FF0000"/>
                </a:solidFill>
              </a:rPr>
              <a:t>Sabit ve Değişken Giderler</a:t>
            </a:r>
          </a:p>
          <a:p>
            <a:pPr>
              <a:buFont typeface="Arial" panose="020B0604020202020204" pitchFamily="34" charset="0"/>
              <a:buNone/>
            </a:pPr>
            <a:r>
              <a:rPr lang="tr-TR" altLang="tr-TR" sz="2400" dirty="0" smtClean="0"/>
              <a:t>   </a:t>
            </a:r>
            <a:r>
              <a:rPr lang="tr-TR" altLang="tr-TR" sz="2400" dirty="0" smtClean="0">
                <a:solidFill>
                  <a:srgbClr val="C00000"/>
                </a:solidFill>
              </a:rPr>
              <a:t>a) Sabit Giderler</a:t>
            </a:r>
          </a:p>
          <a:p>
            <a:pPr>
              <a:buFont typeface="Arial" panose="020B0604020202020204" pitchFamily="34" charset="0"/>
              <a:buNone/>
            </a:pPr>
            <a:r>
              <a:rPr lang="tr-TR" altLang="tr-TR" sz="2400" dirty="0" smtClean="0"/>
              <a:t>    </a:t>
            </a:r>
            <a:r>
              <a:rPr lang="tr-TR" altLang="tr-TR" dirty="0" smtClean="0"/>
              <a:t>Gider</a:t>
            </a:r>
          </a:p>
          <a:p>
            <a:pPr>
              <a:buFont typeface="Arial" panose="020B0604020202020204" pitchFamily="34" charset="0"/>
              <a:buNone/>
            </a:pPr>
            <a:endParaRPr lang="tr-TR" altLang="tr-TR" sz="2400" dirty="0" smtClean="0"/>
          </a:p>
          <a:p>
            <a:pPr>
              <a:buFont typeface="Arial" panose="020B0604020202020204" pitchFamily="34" charset="0"/>
              <a:buNone/>
            </a:pPr>
            <a:r>
              <a:rPr lang="tr-TR" altLang="tr-TR" sz="2400" dirty="0" smtClean="0"/>
              <a:t>                                         </a:t>
            </a:r>
            <a:r>
              <a:rPr lang="tr-TR" altLang="tr-TR" dirty="0" smtClean="0"/>
              <a:t>Sabit Gider</a:t>
            </a:r>
          </a:p>
          <a:p>
            <a:pPr>
              <a:buFont typeface="Arial" panose="020B0604020202020204" pitchFamily="34" charset="0"/>
              <a:buNone/>
            </a:pPr>
            <a:endParaRPr lang="tr-TR" altLang="tr-TR" sz="2400" dirty="0" smtClean="0"/>
          </a:p>
          <a:p>
            <a:pPr>
              <a:buFont typeface="Arial" panose="020B0604020202020204" pitchFamily="34" charset="0"/>
              <a:buNone/>
            </a:pPr>
            <a:r>
              <a:rPr lang="tr-TR" altLang="tr-TR" sz="1800" dirty="0" smtClean="0"/>
              <a:t>                                                          </a:t>
            </a:r>
            <a:r>
              <a:rPr lang="tr-TR" altLang="tr-TR" dirty="0" smtClean="0"/>
              <a:t>Üretim Miktarı</a:t>
            </a:r>
            <a:r>
              <a:rPr lang="tr-TR" altLang="tr-TR" sz="1800" dirty="0" smtClean="0"/>
              <a:t>                                                      </a:t>
            </a:r>
          </a:p>
          <a:p>
            <a:r>
              <a:rPr lang="tr-TR" altLang="tr-TR" dirty="0" smtClean="0"/>
              <a:t>Üretim düzeyine bağlı olarak değişmeyen giderlerdir.</a:t>
            </a:r>
          </a:p>
          <a:p>
            <a:r>
              <a:rPr lang="tr-TR" altLang="tr-TR" dirty="0" smtClean="0"/>
              <a:t>Üretimden bağımsız olarak yapılırlar.</a:t>
            </a:r>
          </a:p>
          <a:p>
            <a:r>
              <a:rPr lang="tr-TR" altLang="tr-TR" dirty="0" smtClean="0"/>
              <a:t>Üretim olsa da olmasa da, artsa da artmasa da aynı kalırlar.</a:t>
            </a:r>
          </a:p>
          <a:p>
            <a:r>
              <a:rPr lang="tr-TR" altLang="tr-TR" dirty="0" smtClean="0"/>
              <a:t>Faiz giderleri – Amortismanlar – Sigorta ve Vergiler, Yönetici maaşları sabit giderlerdir</a:t>
            </a:r>
            <a:r>
              <a:rPr lang="tr-TR" altLang="tr-TR" sz="2400" dirty="0" smtClean="0"/>
              <a:t>.</a:t>
            </a:r>
          </a:p>
          <a:p>
            <a:pPr>
              <a:buFontTx/>
              <a:buNone/>
            </a:pPr>
            <a:endParaRPr lang="tr-TR" altLang="tr-TR" sz="2400" dirty="0" smtClean="0">
              <a:solidFill>
                <a:srgbClr val="FF0000"/>
              </a:solidFill>
            </a:endParaRPr>
          </a:p>
        </p:txBody>
      </p:sp>
      <p:cxnSp>
        <p:nvCxnSpPr>
          <p:cNvPr id="8" name="6 Düz Ok Bağlayıcısı"/>
          <p:cNvCxnSpPr/>
          <p:nvPr/>
        </p:nvCxnSpPr>
        <p:spPr>
          <a:xfrm flipV="1">
            <a:off x="1141065" y="2311095"/>
            <a:ext cx="0" cy="15719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1182448" y="3883068"/>
            <a:ext cx="23651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10 Düz Ok Bağlayıcısı"/>
          <p:cNvCxnSpPr/>
          <p:nvPr/>
        </p:nvCxnSpPr>
        <p:spPr>
          <a:xfrm>
            <a:off x="1141065" y="3247720"/>
            <a:ext cx="24479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714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iterate type="wd">
                                    <p:tmPct val="100000"/>
                                  </p:iterate>
                                  <p:childTnLst>
                                    <p:set>
                                      <p:cBhvr>
                                        <p:cTn id="6" dur="1" fill="hold">
                                          <p:stCondLst>
                                            <p:cond delay="0"/>
                                          </p:stCondLst>
                                        </p:cTn>
                                        <p:tgtEl>
                                          <p:spTgt spid="7">
                                            <p:txEl>
                                              <p:pRg st="0" end="0"/>
                                            </p:txEl>
                                          </p:spTgt>
                                        </p:tgtEl>
                                        <p:attrNameLst>
                                          <p:attrName>style.visibility</p:attrName>
                                        </p:attrNameLst>
                                      </p:cBhvr>
                                      <p:to>
                                        <p:strVal val="visible"/>
                                      </p:to>
                                    </p:set>
                                    <p:animEffect transition="in" filter="checkerboard(across)">
                                      <p:cBhvr>
                                        <p:cTn id="7" dur="3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iterate type="wd">
                                    <p:tmPct val="100000"/>
                                  </p:iterate>
                                  <p:childTnLst>
                                    <p:set>
                                      <p:cBhvr>
                                        <p:cTn id="11" dur="1" fill="hold">
                                          <p:stCondLst>
                                            <p:cond delay="0"/>
                                          </p:stCondLst>
                                        </p:cTn>
                                        <p:tgtEl>
                                          <p:spTgt spid="7">
                                            <p:txEl>
                                              <p:pRg st="1" end="1"/>
                                            </p:txEl>
                                          </p:spTgt>
                                        </p:tgtEl>
                                        <p:attrNameLst>
                                          <p:attrName>style.visibility</p:attrName>
                                        </p:attrNameLst>
                                      </p:cBhvr>
                                      <p:to>
                                        <p:strVal val="visible"/>
                                      </p:to>
                                    </p:set>
                                    <p:animEffect transition="in" filter="checkerboard(across)">
                                      <p:cBhvr>
                                        <p:cTn id="12" dur="3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iterate type="wd">
                                    <p:tmPct val="100000"/>
                                  </p:iterate>
                                  <p:childTnLst>
                                    <p:set>
                                      <p:cBhvr>
                                        <p:cTn id="16" dur="1" fill="hold">
                                          <p:stCondLst>
                                            <p:cond delay="0"/>
                                          </p:stCondLst>
                                        </p:cTn>
                                        <p:tgtEl>
                                          <p:spTgt spid="7">
                                            <p:txEl>
                                              <p:pRg st="2" end="2"/>
                                            </p:txEl>
                                          </p:spTgt>
                                        </p:tgtEl>
                                        <p:attrNameLst>
                                          <p:attrName>style.visibility</p:attrName>
                                        </p:attrNameLst>
                                      </p:cBhvr>
                                      <p:to>
                                        <p:strVal val="visible"/>
                                      </p:to>
                                    </p:set>
                                    <p:animEffect transition="in" filter="checkerboard(across)">
                                      <p:cBhvr>
                                        <p:cTn id="17" dur="3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iterate type="wd">
                                    <p:tmPct val="100000"/>
                                  </p:iterate>
                                  <p:childTnLst>
                                    <p:set>
                                      <p:cBhvr>
                                        <p:cTn id="21" dur="1" fill="hold">
                                          <p:stCondLst>
                                            <p:cond delay="0"/>
                                          </p:stCondLst>
                                        </p:cTn>
                                        <p:tgtEl>
                                          <p:spTgt spid="7">
                                            <p:txEl>
                                              <p:pRg st="4" end="4"/>
                                            </p:txEl>
                                          </p:spTgt>
                                        </p:tgtEl>
                                        <p:attrNameLst>
                                          <p:attrName>style.visibility</p:attrName>
                                        </p:attrNameLst>
                                      </p:cBhvr>
                                      <p:to>
                                        <p:strVal val="visible"/>
                                      </p:to>
                                    </p:set>
                                    <p:animEffect transition="in" filter="checkerboard(across)">
                                      <p:cBhvr>
                                        <p:cTn id="22" dur="3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iterate type="wd">
                                    <p:tmPct val="100000"/>
                                  </p:iterate>
                                  <p:childTnLst>
                                    <p:set>
                                      <p:cBhvr>
                                        <p:cTn id="26" dur="1" fill="hold">
                                          <p:stCondLst>
                                            <p:cond delay="0"/>
                                          </p:stCondLst>
                                        </p:cTn>
                                        <p:tgtEl>
                                          <p:spTgt spid="7">
                                            <p:txEl>
                                              <p:pRg st="6" end="6"/>
                                            </p:txEl>
                                          </p:spTgt>
                                        </p:tgtEl>
                                        <p:attrNameLst>
                                          <p:attrName>style.visibility</p:attrName>
                                        </p:attrNameLst>
                                      </p:cBhvr>
                                      <p:to>
                                        <p:strVal val="visible"/>
                                      </p:to>
                                    </p:set>
                                    <p:animEffect transition="in" filter="checkerboard(across)">
                                      <p:cBhvr>
                                        <p:cTn id="27" dur="300"/>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iterate type="wd">
                                    <p:tmPct val="100000"/>
                                  </p:iterate>
                                  <p:childTnLst>
                                    <p:set>
                                      <p:cBhvr>
                                        <p:cTn id="31" dur="1" fill="hold">
                                          <p:stCondLst>
                                            <p:cond delay="0"/>
                                          </p:stCondLst>
                                        </p:cTn>
                                        <p:tgtEl>
                                          <p:spTgt spid="7">
                                            <p:txEl>
                                              <p:pRg st="7" end="7"/>
                                            </p:txEl>
                                          </p:spTgt>
                                        </p:tgtEl>
                                        <p:attrNameLst>
                                          <p:attrName>style.visibility</p:attrName>
                                        </p:attrNameLst>
                                      </p:cBhvr>
                                      <p:to>
                                        <p:strVal val="visible"/>
                                      </p:to>
                                    </p:set>
                                    <p:animEffect transition="in" filter="checkerboard(across)">
                                      <p:cBhvr>
                                        <p:cTn id="32" dur="300"/>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iterate type="wd">
                                    <p:tmPct val="100000"/>
                                  </p:iterate>
                                  <p:childTnLst>
                                    <p:set>
                                      <p:cBhvr>
                                        <p:cTn id="36" dur="1" fill="hold">
                                          <p:stCondLst>
                                            <p:cond delay="0"/>
                                          </p:stCondLst>
                                        </p:cTn>
                                        <p:tgtEl>
                                          <p:spTgt spid="7">
                                            <p:txEl>
                                              <p:pRg st="8" end="8"/>
                                            </p:txEl>
                                          </p:spTgt>
                                        </p:tgtEl>
                                        <p:attrNameLst>
                                          <p:attrName>style.visibility</p:attrName>
                                        </p:attrNameLst>
                                      </p:cBhvr>
                                      <p:to>
                                        <p:strVal val="visible"/>
                                      </p:to>
                                    </p:set>
                                    <p:animEffect transition="in" filter="checkerboard(across)">
                                      <p:cBhvr>
                                        <p:cTn id="37" dur="300"/>
                                        <p:tgtEl>
                                          <p:spTgt spid="7">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iterate type="wd">
                                    <p:tmPct val="100000"/>
                                  </p:iterate>
                                  <p:childTnLst>
                                    <p:set>
                                      <p:cBhvr>
                                        <p:cTn id="41" dur="1" fill="hold">
                                          <p:stCondLst>
                                            <p:cond delay="0"/>
                                          </p:stCondLst>
                                        </p:cTn>
                                        <p:tgtEl>
                                          <p:spTgt spid="7">
                                            <p:txEl>
                                              <p:pRg st="9" end="9"/>
                                            </p:txEl>
                                          </p:spTgt>
                                        </p:tgtEl>
                                        <p:attrNameLst>
                                          <p:attrName>style.visibility</p:attrName>
                                        </p:attrNameLst>
                                      </p:cBhvr>
                                      <p:to>
                                        <p:strVal val="visible"/>
                                      </p:to>
                                    </p:set>
                                    <p:animEffect transition="in" filter="checkerboard(across)">
                                      <p:cBhvr>
                                        <p:cTn id="42" dur="300"/>
                                        <p:tgtEl>
                                          <p:spTgt spid="7">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iterate type="wd">
                                    <p:tmPct val="100000"/>
                                  </p:iterate>
                                  <p:childTnLst>
                                    <p:set>
                                      <p:cBhvr>
                                        <p:cTn id="46" dur="1" fill="hold">
                                          <p:stCondLst>
                                            <p:cond delay="0"/>
                                          </p:stCondLst>
                                        </p:cTn>
                                        <p:tgtEl>
                                          <p:spTgt spid="7">
                                            <p:txEl>
                                              <p:pRg st="10" end="10"/>
                                            </p:txEl>
                                          </p:spTgt>
                                        </p:tgtEl>
                                        <p:attrNameLst>
                                          <p:attrName>style.visibility</p:attrName>
                                        </p:attrNameLst>
                                      </p:cBhvr>
                                      <p:to>
                                        <p:strVal val="visible"/>
                                      </p:to>
                                    </p:set>
                                    <p:animEffect transition="in" filter="checkerboard(across)">
                                      <p:cBhvr>
                                        <p:cTn id="47" dur="3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0313" y="1193160"/>
            <a:ext cx="8993688" cy="4632037"/>
          </a:xfrm>
          <a:prstGeom prst="rect">
            <a:avLst/>
          </a:prstGeom>
        </p:spPr>
        <p:txBody>
          <a:bodyPr wrap="square">
            <a:spAutoFit/>
          </a:bodyPr>
          <a:lstStyle/>
          <a:p>
            <a:pPr>
              <a:spcBef>
                <a:spcPct val="0"/>
              </a:spcBef>
              <a:buFontTx/>
              <a:buNone/>
            </a:pPr>
            <a:r>
              <a:rPr lang="tr-TR" altLang="tr-TR" sz="2400" dirty="0">
                <a:solidFill>
                  <a:srgbClr val="BE261E"/>
                </a:solidFill>
                <a:latin typeface="Geneva" panose="020B0503030404040204" pitchFamily="34" charset="0"/>
              </a:rPr>
              <a:t>b)Değişken Giderler</a:t>
            </a:r>
          </a:p>
          <a:p>
            <a:pPr>
              <a:spcBef>
                <a:spcPct val="0"/>
              </a:spcBef>
              <a:buFontTx/>
              <a:buNone/>
            </a:pPr>
            <a:r>
              <a:rPr lang="tr-TR" altLang="tr-TR" sz="1100" dirty="0">
                <a:solidFill>
                  <a:srgbClr val="444444"/>
                </a:solidFill>
                <a:latin typeface="Geneva" panose="020B0503030404040204" pitchFamily="34" charset="0"/>
              </a:rPr>
              <a:t>  </a:t>
            </a:r>
            <a:r>
              <a:rPr lang="tr-TR" altLang="tr-TR" sz="12300" dirty="0">
                <a:solidFill>
                  <a:srgbClr val="444444"/>
                </a:solidFill>
                <a:latin typeface="Arial" panose="020B0604020202020204" pitchFamily="34" charset="0"/>
              </a:rPr>
              <a:t> </a:t>
            </a:r>
            <a:r>
              <a:rPr lang="tr-TR" altLang="tr-TR" sz="1100" dirty="0">
                <a:solidFill>
                  <a:srgbClr val="444444"/>
                </a:solidFill>
                <a:latin typeface="Arial" panose="020B0604020202020204" pitchFamily="34" charset="0"/>
              </a:rPr>
              <a:t>                                                              </a:t>
            </a:r>
            <a:endParaRPr lang="tr-TR" altLang="tr-TR" sz="900" dirty="0">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buFontTx/>
              <a:buChar char="•"/>
            </a:pPr>
            <a:endParaRPr lang="tr-TR" altLang="tr-TR" sz="1100" dirty="0">
              <a:solidFill>
                <a:srgbClr val="444444"/>
              </a:solidFill>
              <a:latin typeface="Arial" panose="020B0604020202020204" pitchFamily="34" charset="0"/>
            </a:endParaRPr>
          </a:p>
          <a:p>
            <a:pPr>
              <a:spcBef>
                <a:spcPct val="0"/>
              </a:spcBef>
            </a:pPr>
            <a:r>
              <a:rPr lang="tr-TR" altLang="tr-TR" sz="2000" dirty="0" smtClean="0">
                <a:solidFill>
                  <a:srgbClr val="444444"/>
                </a:solidFill>
                <a:latin typeface="Arial" panose="020B0604020202020204" pitchFamily="34" charset="0"/>
              </a:rPr>
              <a:t>Üretim </a:t>
            </a:r>
            <a:r>
              <a:rPr lang="tr-TR" altLang="tr-TR" sz="2000" dirty="0">
                <a:solidFill>
                  <a:srgbClr val="444444"/>
                </a:solidFill>
                <a:latin typeface="Arial" panose="020B0604020202020204" pitchFamily="34" charset="0"/>
              </a:rPr>
              <a:t>miktarındaki değişmelere paralel olarak değişme   </a:t>
            </a:r>
            <a:r>
              <a:rPr lang="tr-TR" altLang="tr-TR" sz="2000" dirty="0" smtClean="0">
                <a:solidFill>
                  <a:srgbClr val="444444"/>
                </a:solidFill>
                <a:latin typeface="Arial" panose="020B0604020202020204" pitchFamily="34" charset="0"/>
              </a:rPr>
              <a:t>gösteren giderlerdir</a:t>
            </a:r>
            <a:r>
              <a:rPr lang="tr-TR" altLang="tr-TR" sz="2000" dirty="0">
                <a:solidFill>
                  <a:srgbClr val="444444"/>
                </a:solidFill>
                <a:latin typeface="Arial" panose="020B0604020202020204" pitchFamily="34" charset="0"/>
              </a:rPr>
              <a:t>.</a:t>
            </a:r>
          </a:p>
          <a:p>
            <a:pPr>
              <a:spcBef>
                <a:spcPct val="0"/>
              </a:spcBef>
            </a:pPr>
            <a:r>
              <a:rPr lang="tr-TR" altLang="tr-TR" sz="2000" dirty="0">
                <a:solidFill>
                  <a:srgbClr val="444444"/>
                </a:solidFill>
                <a:latin typeface="Arial" panose="020B0604020202020204" pitchFamily="34" charset="0"/>
              </a:rPr>
              <a:t>Hammadde , direkt </a:t>
            </a:r>
            <a:r>
              <a:rPr lang="tr-TR" altLang="tr-TR" sz="2000" dirty="0" err="1">
                <a:solidFill>
                  <a:srgbClr val="444444"/>
                </a:solidFill>
                <a:latin typeface="Arial" panose="020B0604020202020204" pitchFamily="34" charset="0"/>
              </a:rPr>
              <a:t>işcilik</a:t>
            </a:r>
            <a:r>
              <a:rPr lang="tr-TR" altLang="tr-TR" sz="2000" dirty="0">
                <a:solidFill>
                  <a:srgbClr val="444444"/>
                </a:solidFill>
                <a:latin typeface="Arial" panose="020B0604020202020204" pitchFamily="34" charset="0"/>
              </a:rPr>
              <a:t>, işletme malzemesi ve üretimde kullanılan yardımcı madde giderleri değişken giderlerdir.</a:t>
            </a:r>
            <a:endParaRPr lang="tr-TR" altLang="tr-TR" sz="2000" dirty="0">
              <a:solidFill>
                <a:srgbClr val="444444"/>
              </a:solidFill>
              <a:latin typeface="Geneva" panose="020B0503030404040204" pitchFamily="34" charset="0"/>
            </a:endParaRPr>
          </a:p>
        </p:txBody>
      </p:sp>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BAŞABAŞ NOKTASI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12" name="Picture 2" descr="http://acikogretimx.com/resimler/konu_anlatimlari/finansalyonetim/bbn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521" y="1754797"/>
            <a:ext cx="4528878"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169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BAŞABAŞ NOKTASI GRAFİĞİ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Picture 9" descr="http://acikogretimx.com/resimler/konu_anlatimlari/finansalyonetim/bbn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270000"/>
            <a:ext cx="6697663"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3312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BBN ANALİZİNİN UNSURLARI</a:t>
            </a:r>
          </a:p>
        </p:txBody>
      </p:sp>
      <p:sp>
        <p:nvSpPr>
          <p:cNvPr id="4" name="Unvan 3"/>
          <p:cNvSpPr>
            <a:spLocks noGrp="1"/>
          </p:cNvSpPr>
          <p:nvPr>
            <p:ph type="title"/>
          </p:nvPr>
        </p:nvSpPr>
        <p:spPr/>
        <p:txBody>
          <a:bodyPr/>
          <a:lstStyle/>
          <a:p>
            <a:r>
              <a:rPr lang="tr-TR" dirty="0" smtClean="0"/>
              <a:t>  </a:t>
            </a:r>
            <a:endParaRPr lang="en-US" dirty="0"/>
          </a:p>
        </p:txBody>
      </p:sp>
      <p:sp>
        <p:nvSpPr>
          <p:cNvPr id="7" name="Text Box 6"/>
          <p:cNvSpPr txBox="1">
            <a:spLocks noChangeArrowheads="1"/>
          </p:cNvSpPr>
          <p:nvPr/>
        </p:nvSpPr>
        <p:spPr bwMode="auto">
          <a:xfrm>
            <a:off x="766416" y="948846"/>
            <a:ext cx="8064500" cy="419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4860925" indent="-4860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FontTx/>
              <a:buNone/>
            </a:pPr>
            <a:endParaRPr lang="tr-TR" altLang="tr-TR" dirty="0">
              <a:solidFill>
                <a:srgbClr val="FF66FF"/>
              </a:solidFill>
              <a:latin typeface="Arial" panose="020B0604020202020204" pitchFamily="34" charset="0"/>
            </a:endParaRPr>
          </a:p>
          <a:p>
            <a:pPr eaLnBrk="1" hangingPunct="1">
              <a:lnSpc>
                <a:spcPct val="90000"/>
              </a:lnSpc>
              <a:spcBef>
                <a:spcPct val="0"/>
              </a:spcBef>
              <a:buFontTx/>
              <a:buNone/>
            </a:pPr>
            <a:r>
              <a:rPr lang="tr-TR" altLang="tr-TR" sz="2000" dirty="0">
                <a:latin typeface="Arial" panose="020B0604020202020204" pitchFamily="34" charset="0"/>
              </a:rPr>
              <a:t>                                    SABİT GİDERLER</a:t>
            </a:r>
          </a:p>
          <a:p>
            <a:pPr eaLnBrk="1" hangingPunct="1">
              <a:lnSpc>
                <a:spcPct val="90000"/>
              </a:lnSpc>
              <a:spcBef>
                <a:spcPct val="0"/>
              </a:spcBef>
              <a:buFontTx/>
              <a:buNone/>
            </a:pPr>
            <a:r>
              <a:rPr lang="tr-TR" altLang="tr-TR" sz="2000" dirty="0">
                <a:latin typeface="Arial" panose="020B0604020202020204" pitchFamily="34" charset="0"/>
              </a:rPr>
              <a:t> BBN (BİRİM) = </a:t>
            </a:r>
          </a:p>
          <a:p>
            <a:pPr eaLnBrk="1" hangingPunct="1">
              <a:lnSpc>
                <a:spcPct val="90000"/>
              </a:lnSpc>
              <a:spcBef>
                <a:spcPct val="0"/>
              </a:spcBef>
              <a:buFontTx/>
              <a:buNone/>
            </a:pPr>
            <a:r>
              <a:rPr lang="tr-TR" altLang="tr-TR" sz="2000" dirty="0">
                <a:latin typeface="Arial" panose="020B0604020202020204" pitchFamily="34" charset="0"/>
              </a:rPr>
              <a:t>                            BİRİM SATIŞ FİYATI – BİRİM DEĞİŞKEN GİDER</a:t>
            </a:r>
          </a:p>
          <a:p>
            <a:pPr eaLnBrk="1" hangingPunct="1">
              <a:lnSpc>
                <a:spcPct val="90000"/>
              </a:lnSpc>
              <a:spcBef>
                <a:spcPct val="0"/>
              </a:spcBef>
              <a:buFontTx/>
              <a:buNone/>
            </a:pPr>
            <a:r>
              <a:rPr lang="tr-TR" altLang="tr-TR" sz="2000" dirty="0">
                <a:latin typeface="Arial" panose="020B0604020202020204" pitchFamily="34" charset="0"/>
              </a:rPr>
              <a:t>-</a:t>
            </a:r>
          </a:p>
          <a:p>
            <a:pPr eaLnBrk="1" hangingPunct="1">
              <a:lnSpc>
                <a:spcPct val="90000"/>
              </a:lnSpc>
              <a:spcBef>
                <a:spcPct val="0"/>
              </a:spcBef>
              <a:buFontTx/>
              <a:buNone/>
            </a:pPr>
            <a:endParaRPr lang="tr-TR" altLang="tr-TR" sz="2000" dirty="0">
              <a:latin typeface="Arial" panose="020B0604020202020204" pitchFamily="34" charset="0"/>
            </a:endParaRPr>
          </a:p>
          <a:p>
            <a:pPr eaLnBrk="1" hangingPunct="1">
              <a:lnSpc>
                <a:spcPct val="90000"/>
              </a:lnSpc>
              <a:spcBef>
                <a:spcPct val="0"/>
              </a:spcBef>
              <a:buFontTx/>
              <a:buNone/>
            </a:pPr>
            <a:r>
              <a:rPr lang="tr-TR" altLang="tr-TR" sz="2000" dirty="0">
                <a:latin typeface="Arial" panose="020B0604020202020204" pitchFamily="34" charset="0"/>
              </a:rPr>
              <a:t>                                             SABİT  GİDERLER</a:t>
            </a:r>
          </a:p>
          <a:p>
            <a:pPr eaLnBrk="1" hangingPunct="1">
              <a:lnSpc>
                <a:spcPct val="90000"/>
              </a:lnSpc>
              <a:spcBef>
                <a:spcPct val="0"/>
              </a:spcBef>
              <a:buFontTx/>
              <a:buNone/>
            </a:pPr>
            <a:r>
              <a:rPr lang="tr-TR" altLang="tr-TR" sz="2000" dirty="0">
                <a:latin typeface="Arial" panose="020B0604020202020204" pitchFamily="34" charset="0"/>
              </a:rPr>
              <a:t> BBN (TUTAR) = </a:t>
            </a:r>
          </a:p>
          <a:p>
            <a:pPr eaLnBrk="1" hangingPunct="1">
              <a:lnSpc>
                <a:spcPct val="90000"/>
              </a:lnSpc>
              <a:spcBef>
                <a:spcPct val="0"/>
              </a:spcBef>
              <a:buFontTx/>
              <a:buNone/>
            </a:pPr>
            <a:r>
              <a:rPr lang="tr-TR" altLang="tr-TR" sz="2000" dirty="0">
                <a:latin typeface="Arial" panose="020B0604020202020204" pitchFamily="34" charset="0"/>
              </a:rPr>
              <a:t>                                                BİRİM DEĞİŞKEN GİDER</a:t>
            </a:r>
          </a:p>
          <a:p>
            <a:pPr eaLnBrk="1" hangingPunct="1">
              <a:lnSpc>
                <a:spcPct val="90000"/>
              </a:lnSpc>
              <a:spcBef>
                <a:spcPct val="0"/>
              </a:spcBef>
              <a:buFontTx/>
              <a:buNone/>
            </a:pPr>
            <a:r>
              <a:rPr lang="tr-TR" altLang="tr-TR" sz="2000" dirty="0">
                <a:latin typeface="Arial" panose="020B0604020202020204" pitchFamily="34" charset="0"/>
              </a:rPr>
              <a:t>                                   </a:t>
            </a:r>
            <a:r>
              <a:rPr lang="tr-TR" altLang="tr-TR" dirty="0">
                <a:latin typeface="Arial" panose="020B0604020202020204" pitchFamily="34" charset="0"/>
              </a:rPr>
              <a:t>1</a:t>
            </a:r>
            <a:r>
              <a:rPr lang="tr-TR" altLang="tr-TR" sz="2000" dirty="0">
                <a:latin typeface="Arial" panose="020B0604020202020204" pitchFamily="34" charset="0"/>
              </a:rPr>
              <a:t> </a:t>
            </a:r>
            <a:r>
              <a:rPr lang="tr-TR" altLang="tr-TR" dirty="0">
                <a:latin typeface="Arial" panose="020B0604020202020204" pitchFamily="34" charset="0"/>
              </a:rPr>
              <a:t>-</a:t>
            </a:r>
            <a:r>
              <a:rPr lang="tr-TR" altLang="tr-TR" sz="2000" dirty="0">
                <a:latin typeface="Arial" panose="020B0604020202020204" pitchFamily="34" charset="0"/>
              </a:rPr>
              <a:t>     </a:t>
            </a:r>
          </a:p>
          <a:p>
            <a:pPr eaLnBrk="1" hangingPunct="1">
              <a:lnSpc>
                <a:spcPct val="90000"/>
              </a:lnSpc>
              <a:spcBef>
                <a:spcPct val="0"/>
              </a:spcBef>
              <a:buFontTx/>
              <a:buNone/>
            </a:pPr>
            <a:r>
              <a:rPr lang="tr-TR" altLang="tr-TR" sz="2000" dirty="0">
                <a:latin typeface="Arial" panose="020B0604020202020204" pitchFamily="34" charset="0"/>
              </a:rPr>
              <a:t>                                                 BİRİM SATIŞ FİYATI </a:t>
            </a:r>
          </a:p>
          <a:p>
            <a:pPr eaLnBrk="1" hangingPunct="1">
              <a:lnSpc>
                <a:spcPct val="90000"/>
              </a:lnSpc>
              <a:spcBef>
                <a:spcPct val="0"/>
              </a:spcBef>
              <a:buFontTx/>
              <a:buNone/>
            </a:pPr>
            <a:endParaRPr lang="tr-TR" altLang="tr-TR" sz="2000" dirty="0">
              <a:latin typeface="Arial" panose="020B0604020202020204" pitchFamily="34" charset="0"/>
            </a:endParaRPr>
          </a:p>
          <a:p>
            <a:pPr eaLnBrk="1" hangingPunct="1">
              <a:lnSpc>
                <a:spcPct val="90000"/>
              </a:lnSpc>
              <a:spcBef>
                <a:spcPct val="0"/>
              </a:spcBef>
              <a:buFontTx/>
              <a:buNone/>
            </a:pPr>
            <a:r>
              <a:rPr lang="tr-TR" altLang="tr-TR" dirty="0">
                <a:solidFill>
                  <a:srgbClr val="FF66FF"/>
                </a:solidFill>
                <a:latin typeface="Arial" panose="020B0604020202020204" pitchFamily="34" charset="0"/>
              </a:rPr>
              <a:t>                                 </a:t>
            </a:r>
          </a:p>
        </p:txBody>
      </p:sp>
    </p:spTree>
    <p:extLst>
      <p:ext uri="{BB962C8B-B14F-4D97-AF65-F5344CB8AC3E}">
        <p14:creationId xmlns:p14="http://schemas.microsoft.com/office/powerpoint/2010/main" val="290563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2000"/>
                                  </p:stCondLst>
                                  <p:childTnLst>
                                    <p:set>
                                      <p:cBhvr>
                                        <p:cTn id="6" dur="1" fill="hold">
                                          <p:stCondLst>
                                            <p:cond delay="499"/>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BBN ANALİZİNİN UNSURLARI</a:t>
            </a:r>
          </a:p>
        </p:txBody>
      </p:sp>
      <p:sp>
        <p:nvSpPr>
          <p:cNvPr id="4" name="Unvan 3"/>
          <p:cNvSpPr>
            <a:spLocks noGrp="1"/>
          </p:cNvSpPr>
          <p:nvPr>
            <p:ph type="title"/>
          </p:nvPr>
        </p:nvSpPr>
        <p:spPr/>
        <p:txBody>
          <a:bodyPr/>
          <a:lstStyle/>
          <a:p>
            <a:r>
              <a:rPr lang="tr-TR" dirty="0" smtClean="0"/>
              <a:t>  </a:t>
            </a:r>
            <a:endParaRPr lang="en-US" dirty="0"/>
          </a:p>
        </p:txBody>
      </p:sp>
      <p:sp>
        <p:nvSpPr>
          <p:cNvPr id="5" name="Rectangle 7"/>
          <p:cNvSpPr>
            <a:spLocks noChangeArrowheads="1"/>
          </p:cNvSpPr>
          <p:nvPr/>
        </p:nvSpPr>
        <p:spPr bwMode="auto">
          <a:xfrm>
            <a:off x="693391" y="1070811"/>
            <a:ext cx="8137525" cy="493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266700" indent="-266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50000"/>
              </a:spcBef>
              <a:buFontTx/>
              <a:buNone/>
            </a:pPr>
            <a:endParaRPr lang="tr-TR" altLang="tr-TR" sz="2000" dirty="0">
              <a:solidFill>
                <a:srgbClr val="FFFF66"/>
              </a:solidFill>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KATKI PAYI = BİRİM SATIŞ FİYATI- BİRİM DEĞİŞKEN GİDER</a:t>
            </a:r>
          </a:p>
          <a:p>
            <a:pPr eaLnBrk="1" hangingPunct="1">
              <a:lnSpc>
                <a:spcPct val="90000"/>
              </a:lnSpc>
              <a:spcBef>
                <a:spcPct val="50000"/>
              </a:spcBef>
              <a:buFontTx/>
              <a:buNone/>
            </a:pPr>
            <a:endParaRPr lang="tr-TR" altLang="tr-TR" sz="2000" dirty="0">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BBN (BİRİM) = SABİT GİDERLER  / KATKI PAYI</a:t>
            </a:r>
          </a:p>
          <a:p>
            <a:pPr eaLnBrk="1" hangingPunct="1">
              <a:lnSpc>
                <a:spcPct val="90000"/>
              </a:lnSpc>
              <a:spcBef>
                <a:spcPct val="50000"/>
              </a:spcBef>
              <a:buFontTx/>
              <a:buNone/>
            </a:pPr>
            <a:endParaRPr lang="tr-TR" altLang="tr-TR" sz="2000" dirty="0">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a:t>
            </a:r>
          </a:p>
          <a:p>
            <a:pPr eaLnBrk="1" hangingPunct="1">
              <a:lnSpc>
                <a:spcPct val="90000"/>
              </a:lnSpc>
              <a:spcBef>
                <a:spcPct val="50000"/>
              </a:spcBef>
              <a:buFontTx/>
              <a:buNone/>
            </a:pPr>
            <a:endParaRPr lang="tr-TR" altLang="tr-TR" sz="2000" dirty="0">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KATKI PAYI ORANI =   BİRİM KATKI PAYI / BİRİM SATIŞ FİYATI </a:t>
            </a:r>
          </a:p>
          <a:p>
            <a:pPr eaLnBrk="1" hangingPunct="1">
              <a:lnSpc>
                <a:spcPct val="90000"/>
              </a:lnSpc>
              <a:spcBef>
                <a:spcPct val="50000"/>
              </a:spcBef>
              <a:buFontTx/>
              <a:buNone/>
            </a:pPr>
            <a:r>
              <a:rPr lang="tr-TR" altLang="tr-TR" sz="2000" dirty="0">
                <a:latin typeface="Arial" panose="020B0604020202020204" pitchFamily="34" charset="0"/>
              </a:rPr>
              <a:t> </a:t>
            </a:r>
          </a:p>
          <a:p>
            <a:pPr eaLnBrk="1" hangingPunct="1">
              <a:lnSpc>
                <a:spcPct val="90000"/>
              </a:lnSpc>
              <a:spcBef>
                <a:spcPct val="50000"/>
              </a:spcBef>
              <a:buFontTx/>
              <a:buNone/>
            </a:pPr>
            <a:r>
              <a:rPr lang="tr-TR" altLang="tr-TR" sz="2000" dirty="0">
                <a:latin typeface="Arial" panose="020B0604020202020204" pitchFamily="34" charset="0"/>
              </a:rPr>
              <a:t>          BBN (TUTAR) = SABİT GİDERLER / KATKI PAYI  ORANI</a:t>
            </a:r>
          </a:p>
          <a:p>
            <a:pPr eaLnBrk="1" hangingPunct="1">
              <a:lnSpc>
                <a:spcPct val="90000"/>
              </a:lnSpc>
              <a:spcBef>
                <a:spcPct val="50000"/>
              </a:spcBef>
              <a:buFontTx/>
              <a:buNone/>
            </a:pPr>
            <a:endParaRPr lang="tr-TR" altLang="tr-TR" dirty="0">
              <a:solidFill>
                <a:srgbClr val="FF66FF"/>
              </a:solidFill>
              <a:latin typeface="Arial" panose="020B0604020202020204" pitchFamily="34" charset="0"/>
            </a:endParaRPr>
          </a:p>
        </p:txBody>
      </p:sp>
    </p:spTree>
    <p:extLst>
      <p:ext uri="{BB962C8B-B14F-4D97-AF65-F5344CB8AC3E}">
        <p14:creationId xmlns:p14="http://schemas.microsoft.com/office/powerpoint/2010/main" val="1848386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BBN ANALİZİNİN UNSURLARI</a:t>
            </a:r>
          </a:p>
        </p:txBody>
      </p:sp>
      <p:sp>
        <p:nvSpPr>
          <p:cNvPr id="4" name="Unvan 3"/>
          <p:cNvSpPr>
            <a:spLocks noGrp="1"/>
          </p:cNvSpPr>
          <p:nvPr>
            <p:ph type="title"/>
          </p:nvPr>
        </p:nvSpPr>
        <p:spPr/>
        <p:txBody>
          <a:bodyPr/>
          <a:lstStyle/>
          <a:p>
            <a:r>
              <a:rPr lang="tr-TR" dirty="0" smtClean="0"/>
              <a:t>  </a:t>
            </a:r>
            <a:endParaRPr lang="en-US" dirty="0"/>
          </a:p>
        </p:txBody>
      </p:sp>
      <p:sp>
        <p:nvSpPr>
          <p:cNvPr id="7" name="Rectangle 7"/>
          <p:cNvSpPr>
            <a:spLocks noChangeArrowheads="1"/>
          </p:cNvSpPr>
          <p:nvPr/>
        </p:nvSpPr>
        <p:spPr bwMode="auto">
          <a:xfrm>
            <a:off x="503234" y="1196975"/>
            <a:ext cx="8640766" cy="5182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marL="266700" indent="-266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50000"/>
              </a:spcBef>
              <a:buFontTx/>
              <a:buNone/>
            </a:pPr>
            <a:r>
              <a:rPr lang="tr-TR" altLang="tr-TR" sz="2000" dirty="0">
                <a:latin typeface="Arial" panose="020B0604020202020204" pitchFamily="34" charset="0"/>
              </a:rPr>
              <a:t>Örnek:  </a:t>
            </a:r>
          </a:p>
          <a:p>
            <a:pPr eaLnBrk="1" hangingPunct="1">
              <a:lnSpc>
                <a:spcPct val="90000"/>
              </a:lnSpc>
              <a:spcBef>
                <a:spcPct val="50000"/>
              </a:spcBef>
              <a:buFontTx/>
              <a:buNone/>
            </a:pPr>
            <a:r>
              <a:rPr lang="tr-TR" altLang="tr-TR" sz="2000" dirty="0">
                <a:latin typeface="Arial" panose="020B0604020202020204" pitchFamily="34" charset="0"/>
              </a:rPr>
              <a:t>    </a:t>
            </a:r>
            <a:r>
              <a:rPr lang="tr-TR" altLang="tr-TR" sz="2000" dirty="0" smtClean="0">
                <a:latin typeface="Arial" panose="020B0604020202020204" pitchFamily="34" charset="0"/>
              </a:rPr>
              <a:t>60.000 </a:t>
            </a:r>
            <a:r>
              <a:rPr lang="tr-TR" altLang="tr-TR" sz="2000" dirty="0">
                <a:latin typeface="Arial" panose="020B0604020202020204" pitchFamily="34" charset="0"/>
              </a:rPr>
              <a:t>adet ürün üretmeyi planlayan A firması gerçekleştireceği üretim için toplam olarak  70.000 TL sabit, 180.000 TL ise değişken maliyete katlanması gerektiğini tespit etmiş ve üreteceği her bir ürün için 8 TL satış fiyatı belirlemiştir. Bu durumda firmanın satış ve miktar bazında başa baş noktaları aşağıdaki gibi gerçekleşecektir. </a:t>
            </a:r>
          </a:p>
          <a:p>
            <a:pPr eaLnBrk="1" hangingPunct="1">
              <a:lnSpc>
                <a:spcPct val="90000"/>
              </a:lnSpc>
              <a:spcBef>
                <a:spcPct val="50000"/>
              </a:spcBef>
              <a:buFontTx/>
              <a:buNone/>
            </a:pPr>
            <a:r>
              <a:rPr lang="tr-TR" altLang="tr-TR" sz="2000" dirty="0">
                <a:latin typeface="Arial" panose="020B0604020202020204" pitchFamily="34" charset="0"/>
              </a:rPr>
              <a:t>                                70.000</a:t>
            </a:r>
          </a:p>
          <a:p>
            <a:pPr eaLnBrk="1" hangingPunct="1">
              <a:lnSpc>
                <a:spcPct val="90000"/>
              </a:lnSpc>
              <a:spcBef>
                <a:spcPct val="50000"/>
              </a:spcBef>
              <a:buFontTx/>
              <a:buNone/>
            </a:pPr>
            <a:r>
              <a:rPr lang="tr-TR" altLang="tr-TR" sz="2000" dirty="0">
                <a:latin typeface="Arial" panose="020B0604020202020204" pitchFamily="34" charset="0"/>
              </a:rPr>
              <a:t>BBN Miktar =  -----------------  14.000  </a:t>
            </a:r>
            <a:r>
              <a:rPr lang="tr-TR" altLang="tr-TR" sz="2000" dirty="0" err="1">
                <a:latin typeface="Arial" panose="020B0604020202020204" pitchFamily="34" charset="0"/>
              </a:rPr>
              <a:t>br</a:t>
            </a:r>
            <a:endParaRPr lang="tr-TR" altLang="tr-TR" sz="2000" dirty="0">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(8-3)</a:t>
            </a:r>
          </a:p>
          <a:p>
            <a:pPr eaLnBrk="1" hangingPunct="1">
              <a:lnSpc>
                <a:spcPct val="90000"/>
              </a:lnSpc>
              <a:spcBef>
                <a:spcPct val="50000"/>
              </a:spcBef>
              <a:buFontTx/>
              <a:buNone/>
            </a:pPr>
            <a:r>
              <a:rPr lang="tr-TR" altLang="tr-TR" sz="2000" dirty="0">
                <a:latin typeface="Arial" panose="020B0604020202020204" pitchFamily="34" charset="0"/>
              </a:rPr>
              <a:t> </a:t>
            </a:r>
            <a:r>
              <a:rPr lang="tr-TR" altLang="tr-TR" sz="2000" dirty="0" smtClean="0">
                <a:latin typeface="Arial" panose="020B0604020202020204" pitchFamily="34" charset="0"/>
              </a:rPr>
              <a:t>                                 </a:t>
            </a:r>
            <a:r>
              <a:rPr lang="tr-TR" altLang="tr-TR" sz="2000" dirty="0">
                <a:latin typeface="Arial" panose="020B0604020202020204" pitchFamily="34" charset="0"/>
              </a:rPr>
              <a:t>70.000</a:t>
            </a:r>
          </a:p>
          <a:p>
            <a:pPr eaLnBrk="1" hangingPunct="1">
              <a:lnSpc>
                <a:spcPct val="90000"/>
              </a:lnSpc>
              <a:spcBef>
                <a:spcPct val="50000"/>
              </a:spcBef>
              <a:buFontTx/>
              <a:buNone/>
            </a:pPr>
            <a:r>
              <a:rPr lang="tr-TR" altLang="tr-TR" sz="2000" dirty="0">
                <a:latin typeface="Arial" panose="020B0604020202020204" pitchFamily="34" charset="0"/>
              </a:rPr>
              <a:t>BBN  Tutar =  -----------------   112.000 </a:t>
            </a:r>
            <a:r>
              <a:rPr lang="tr-TR" altLang="tr-TR" sz="2000" dirty="0" err="1" smtClean="0">
                <a:latin typeface="Arial" panose="020B0604020202020204" pitchFamily="34" charset="0"/>
              </a:rPr>
              <a:t>tl</a:t>
            </a:r>
            <a:endParaRPr lang="tr-TR" altLang="tr-TR" sz="2000" dirty="0">
              <a:latin typeface="Arial" panose="020B0604020202020204" pitchFamily="34" charset="0"/>
            </a:endParaRPr>
          </a:p>
          <a:p>
            <a:pPr eaLnBrk="1" hangingPunct="1">
              <a:lnSpc>
                <a:spcPct val="90000"/>
              </a:lnSpc>
              <a:spcBef>
                <a:spcPct val="50000"/>
              </a:spcBef>
              <a:buFontTx/>
              <a:buNone/>
            </a:pPr>
            <a:r>
              <a:rPr lang="tr-TR" altLang="tr-TR" sz="2000" dirty="0">
                <a:latin typeface="Arial" panose="020B0604020202020204" pitchFamily="34" charset="0"/>
              </a:rPr>
              <a:t>                             1-   (3 / 8)</a:t>
            </a:r>
          </a:p>
          <a:p>
            <a:pPr eaLnBrk="1" hangingPunct="1">
              <a:lnSpc>
                <a:spcPct val="90000"/>
              </a:lnSpc>
              <a:spcBef>
                <a:spcPct val="50000"/>
              </a:spcBef>
              <a:buFontTx/>
              <a:buNone/>
            </a:pPr>
            <a:endParaRPr lang="tr-TR" altLang="tr-TR" dirty="0">
              <a:solidFill>
                <a:srgbClr val="FF66FF"/>
              </a:solidFill>
              <a:latin typeface="Arial" panose="020B0604020202020204" pitchFamily="34" charset="0"/>
            </a:endParaRPr>
          </a:p>
        </p:txBody>
      </p:sp>
    </p:spTree>
    <p:extLst>
      <p:ext uri="{BB962C8B-B14F-4D97-AF65-F5344CB8AC3E}">
        <p14:creationId xmlns:p14="http://schemas.microsoft.com/office/powerpoint/2010/main" val="1375106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25740</TotalTime>
  <Words>806</Words>
  <Application>Microsoft Office PowerPoint</Application>
  <PresentationFormat>Ekran Gösterisi (4:3)</PresentationFormat>
  <Paragraphs>109</Paragraphs>
  <Slides>11</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11</vt:i4>
      </vt:variant>
    </vt:vector>
  </HeadingPairs>
  <TitlesOfParts>
    <vt:vector size="22" baseType="lpstr">
      <vt:lpstr>MS PGothic</vt:lpstr>
      <vt:lpstr>SimSun</vt:lpstr>
      <vt:lpstr>Arial</vt:lpstr>
      <vt:lpstr>Calibri</vt:lpstr>
      <vt:lpstr>Geneva</vt:lpstr>
      <vt:lpstr>Symbol</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958</cp:revision>
  <cp:lastPrinted>2016-10-24T07:53:35Z</cp:lastPrinted>
  <dcterms:created xsi:type="dcterms:W3CDTF">2016-09-18T09:35:24Z</dcterms:created>
  <dcterms:modified xsi:type="dcterms:W3CDTF">2020-02-27T14:02:45Z</dcterms:modified>
</cp:coreProperties>
</file>