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90" r:id="rId5"/>
    <p:sldId id="292" r:id="rId6"/>
    <p:sldId id="294" r:id="rId7"/>
    <p:sldId id="295" r:id="rId8"/>
    <p:sldId id="298" r:id="rId9"/>
    <p:sldId id="299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 smtClean="0"/>
              <a:t>Grain</a:t>
            </a:r>
            <a:r>
              <a:rPr lang="tr-TR" sz="4000" dirty="0" smtClean="0"/>
              <a:t> </a:t>
            </a:r>
            <a:r>
              <a:rPr lang="tr-TR" sz="4000" dirty="0" err="1" smtClean="0"/>
              <a:t>Boundaries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Microscopy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6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 smtClean="0"/>
              <a:t>Surface</a:t>
            </a:r>
            <a:r>
              <a:rPr lang="tr-TR" dirty="0"/>
              <a:t> -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Surfaces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One of the most prominent boundaries is the outer surface of the crystal structure.</a:t>
            </a:r>
          </a:p>
          <a:p>
            <a:r>
              <a:rPr lang="en-US" sz="2400" dirty="0"/>
              <a:t>Surface atoms are not tied to the nearest neighbor number and therefore are in a higher energy state than the atoms in the inner state.</a:t>
            </a:r>
          </a:p>
          <a:p>
            <a:r>
              <a:rPr lang="en-US" sz="2400" dirty="0"/>
              <a:t>The bonds of these unsatisfied surface atoms cause a surface energy expressed in units of energy per unit area (J / m2).</a:t>
            </a:r>
          </a:p>
          <a:p>
            <a:r>
              <a:rPr lang="en-US" sz="2400" dirty="0"/>
              <a:t>To reduce this energy, materials tend to reduce the total surface area to the minimum if possible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Surface imperfections are boundaries or planes that divide a material into zones; each region has the same crystal </a:t>
            </a:r>
            <a:r>
              <a:rPr lang="en-US" sz="2400" dirty="0" smtClean="0"/>
              <a:t>structure but </a:t>
            </a:r>
            <a:r>
              <a:rPr lang="tr-TR" sz="2400" dirty="0" err="1" smtClean="0"/>
              <a:t>with</a:t>
            </a:r>
            <a:r>
              <a:rPr lang="en-US" sz="2400" dirty="0" smtClean="0"/>
              <a:t> different orientations.</a:t>
            </a:r>
            <a:endParaRPr lang="en-US" sz="2400" dirty="0"/>
          </a:p>
          <a:p>
            <a:r>
              <a:rPr lang="en-US" sz="2400" dirty="0"/>
              <a:t>These defects include outer surfaces, grain boundaries, phase boundaries, twin boundaries, and stacking faults.</a:t>
            </a:r>
          </a:p>
        </p:txBody>
      </p:sp>
    </p:spTree>
    <p:extLst>
      <p:ext uri="{BB962C8B-B14F-4D97-AF65-F5344CB8AC3E}">
        <p14:creationId xmlns:p14="http://schemas.microsoft.com/office/powerpoint/2010/main" val="3046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Grain </a:t>
            </a:r>
            <a:r>
              <a:rPr lang="tr-TR" dirty="0" err="1"/>
              <a:t>Boundaries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microstructure of many engineering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, </a:t>
            </a:r>
            <a:r>
              <a:rPr lang="en-US" sz="2400" dirty="0" smtClean="0"/>
              <a:t>ceramics </a:t>
            </a:r>
            <a:r>
              <a:rPr lang="en-US" sz="2400" dirty="0"/>
              <a:t>and </a:t>
            </a:r>
            <a:r>
              <a:rPr lang="en-US" sz="2400" dirty="0" err="1" smtClean="0"/>
              <a:t>metall</a:t>
            </a:r>
            <a:r>
              <a:rPr lang="tr-TR" sz="2400" dirty="0" smtClean="0"/>
              <a:t>s,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composed </a:t>
            </a:r>
            <a:r>
              <a:rPr lang="en-US" sz="2400" dirty="0"/>
              <a:t>of </a:t>
            </a:r>
            <a:r>
              <a:rPr lang="en-US" sz="2400" dirty="0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grains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grain</a:t>
            </a:r>
            <a:r>
              <a:rPr lang="en-US" sz="2400" dirty="0" smtClean="0"/>
              <a:t> </a:t>
            </a:r>
            <a:r>
              <a:rPr lang="en-US" sz="2400" dirty="0"/>
              <a:t>is a piece of crystalline material in which the order of the atoms is almost the same.</a:t>
            </a:r>
          </a:p>
          <a:p>
            <a:r>
              <a:rPr lang="en-US" sz="2400" dirty="0"/>
              <a:t>However, the direction </a:t>
            </a:r>
            <a:r>
              <a:rPr lang="en-US" sz="2400" dirty="0" smtClean="0"/>
              <a:t>o</a:t>
            </a:r>
            <a:r>
              <a:rPr lang="tr-TR" sz="2400" dirty="0" smtClean="0"/>
              <a:t>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crystal </a:t>
            </a:r>
            <a:r>
              <a:rPr lang="en-US" sz="2400" dirty="0"/>
              <a:t>structure </a:t>
            </a:r>
            <a:r>
              <a:rPr lang="tr-TR" sz="2400" dirty="0" err="1" smtClean="0"/>
              <a:t>or</a:t>
            </a:r>
            <a:r>
              <a:rPr lang="en-US" sz="2400" dirty="0" smtClean="0"/>
              <a:t> </a:t>
            </a:r>
            <a:r>
              <a:rPr lang="tr-TR" sz="2400" dirty="0" smtClean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atomic order is different in each adjacent sequence.</a:t>
            </a:r>
          </a:p>
          <a:p>
            <a:r>
              <a:rPr lang="en-US" sz="2400" dirty="0"/>
              <a:t>A grain boundary separating individual grains is a narrow zone where the atoms are not uniformly spaced.</a:t>
            </a:r>
          </a:p>
          <a:p>
            <a:r>
              <a:rPr lang="en-US" sz="2400" dirty="0"/>
              <a:t>In other words, the atoms cause a compression zone because they are very close to each other in some places on the grain boundary, and they cause a tension zone because they are too far away from other areas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639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Twin </a:t>
            </a:r>
            <a:r>
              <a:rPr lang="en-US" dirty="0" smtClean="0"/>
              <a:t>Boundaries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5536842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twin boundary is a special grain boundary type in which a particular mirror </a:t>
            </a:r>
            <a:r>
              <a:rPr lang="tr-TR" sz="2400" dirty="0" err="1" smtClean="0"/>
              <a:t>lattice</a:t>
            </a:r>
            <a:r>
              <a:rPr lang="en-US" sz="2400" dirty="0" smtClean="0"/>
              <a:t> </a:t>
            </a:r>
            <a:r>
              <a:rPr lang="en-US" sz="2400" dirty="0"/>
              <a:t>symmetry is found; that is, the atoms on one side of the boundary are placed in the same image locations of the atoms on the other side.</a:t>
            </a:r>
          </a:p>
          <a:p>
            <a:r>
              <a:rPr lang="en-US" sz="2400" dirty="0"/>
              <a:t>The zone of material between these borders is called twin.</a:t>
            </a:r>
            <a:endParaRPr lang="tr-TR" sz="2400" dirty="0" smtClean="0"/>
          </a:p>
          <a:p>
            <a:r>
              <a:rPr lang="tr-TR" sz="2400" dirty="0" err="1" smtClean="0"/>
              <a:t>Twins</a:t>
            </a:r>
            <a:r>
              <a:rPr lang="en-US" sz="2400" dirty="0" smtClean="0"/>
              <a:t> </a:t>
            </a:r>
            <a:r>
              <a:rPr lang="en-US" sz="2400" dirty="0"/>
              <a:t>arises from atomic displacements generated from applied mechanical shear </a:t>
            </a:r>
            <a:r>
              <a:rPr lang="en-US" sz="2400" dirty="0" smtClean="0"/>
              <a:t>forces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/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annealing</a:t>
            </a:r>
            <a:r>
              <a:rPr lang="tr-TR" sz="2400" dirty="0" smtClean="0"/>
              <a:t> </a:t>
            </a:r>
            <a:r>
              <a:rPr lang="tr-TR" sz="2400" dirty="0" err="1" smtClean="0"/>
              <a:t>heat</a:t>
            </a:r>
            <a:r>
              <a:rPr lang="tr-TR" sz="2400" dirty="0" smtClean="0"/>
              <a:t> </a:t>
            </a:r>
            <a:r>
              <a:rPr lang="tr-TR" sz="2400" dirty="0" err="1" smtClean="0"/>
              <a:t>treatments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7824111" y="5269495"/>
            <a:ext cx="422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 smtClean="0"/>
              <a:t>1.</a:t>
            </a:r>
            <a:r>
              <a:rPr lang="en-US" sz="2000" dirty="0" smtClean="0"/>
              <a:t> </a:t>
            </a:r>
            <a:r>
              <a:rPr lang="en-US" sz="2000" dirty="0"/>
              <a:t>Schematic </a:t>
            </a:r>
            <a:r>
              <a:rPr lang="tr-TR" sz="2000" dirty="0" err="1" smtClean="0"/>
              <a:t>illustration</a:t>
            </a:r>
            <a:r>
              <a:rPr lang="en-US" sz="2000" dirty="0" smtClean="0"/>
              <a:t> </a:t>
            </a:r>
            <a:r>
              <a:rPr lang="tr-TR" sz="2000" dirty="0" err="1" smtClean="0"/>
              <a:t>exhibiting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smtClean="0"/>
              <a:t>twin</a:t>
            </a:r>
            <a:r>
              <a:rPr lang="tr-TR" sz="2000" dirty="0" smtClean="0"/>
              <a:t> </a:t>
            </a:r>
            <a:r>
              <a:rPr lang="en-US" sz="2000" dirty="0" smtClean="0"/>
              <a:t>plane </a:t>
            </a:r>
            <a:r>
              <a:rPr lang="en-US" sz="2000" dirty="0" smtClean="0"/>
              <a:t>boundary</a:t>
            </a:r>
            <a:endParaRPr lang="tr-T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924" y="1834940"/>
            <a:ext cx="5379077" cy="3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0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5990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ATOMIC VIBRATIONS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038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Every atom </a:t>
            </a:r>
            <a:r>
              <a:rPr lang="tr-TR" sz="2400" dirty="0" err="1" smtClean="0"/>
              <a:t>with</a:t>
            </a:r>
            <a:r>
              <a:rPr lang="en-US" sz="2400" dirty="0" smtClean="0"/>
              <a:t>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solid material vibrates very quickly around the </a:t>
            </a:r>
            <a:r>
              <a:rPr lang="tr-TR" sz="2400" dirty="0" err="1" smtClean="0"/>
              <a:t>lattice</a:t>
            </a:r>
            <a:r>
              <a:rPr lang="en-US" sz="2400" dirty="0" smtClean="0"/>
              <a:t> </a:t>
            </a:r>
            <a:r>
              <a:rPr lang="en-US" sz="2400" dirty="0"/>
              <a:t>position in the crystal.</a:t>
            </a:r>
          </a:p>
          <a:p>
            <a:r>
              <a:rPr lang="en-US" sz="2400" dirty="0"/>
              <a:t>In a </a:t>
            </a:r>
            <a:r>
              <a:rPr lang="tr-TR" sz="2400" dirty="0" err="1" smtClean="0"/>
              <a:t>manner</a:t>
            </a:r>
            <a:r>
              <a:rPr lang="tr-TR" sz="2400" dirty="0" smtClean="0"/>
              <a:t> of </a:t>
            </a:r>
            <a:r>
              <a:rPr lang="tr-TR" sz="2400" dirty="0" err="1" smtClean="0"/>
              <a:t>speaking</a:t>
            </a:r>
            <a:r>
              <a:rPr lang="en-US" sz="2400" dirty="0" smtClean="0"/>
              <a:t>, </a:t>
            </a:r>
            <a:r>
              <a:rPr lang="en-US" sz="2400" dirty="0"/>
              <a:t>these atomic vibrations can be thought of as </a:t>
            </a:r>
            <a:r>
              <a:rPr lang="en-US" sz="2400" dirty="0" smtClean="0"/>
              <a:t>imperfections.</a:t>
            </a:r>
            <a:endParaRPr lang="en-US" sz="2400" dirty="0"/>
          </a:p>
          <a:p>
            <a:r>
              <a:rPr lang="en-US" sz="2400" dirty="0"/>
              <a:t>At any given moment, all atoms do not oscillate with the same frequency and amplitude or with the same energy.</a:t>
            </a:r>
          </a:p>
          <a:p>
            <a:r>
              <a:rPr lang="en-US" sz="2400" dirty="0"/>
              <a:t>At a given temperature, there is an energy distribution for the constituent atoms about an average energy.</a:t>
            </a:r>
          </a:p>
          <a:p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rise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temperature, this average energy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grows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Actually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 solid temperature is only a measure of the average vibrational activity of atoms and molecules.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melting occurs when vibrations are large enough to pull off atomic bonds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00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MICROSCOPIC TECHNIQUES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Optical </a:t>
            </a:r>
            <a:r>
              <a:rPr lang="tr-TR" sz="2400" dirty="0" err="1" smtClean="0"/>
              <a:t>microscopy</a:t>
            </a:r>
            <a:r>
              <a:rPr lang="tr-TR" sz="2400" dirty="0" smtClean="0"/>
              <a:t> is a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image</a:t>
            </a:r>
            <a:r>
              <a:rPr lang="tr-TR" sz="2400" dirty="0" smtClean="0"/>
              <a:t> </a:t>
            </a:r>
            <a:r>
              <a:rPr lang="tr-TR" sz="2400" dirty="0" err="1" smtClean="0"/>
              <a:t>analysis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investigate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 </a:t>
            </a:r>
            <a:r>
              <a:rPr lang="tr-TR" sz="2400" dirty="0" err="1" smtClean="0"/>
              <a:t>surfaces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Optical </a:t>
            </a:r>
            <a:r>
              <a:rPr lang="en-US" sz="2400" dirty="0"/>
              <a:t>microscopy is a technique used to </a:t>
            </a:r>
            <a:r>
              <a:rPr lang="tr-TR" sz="2400" dirty="0" err="1" smtClean="0"/>
              <a:t>bring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light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microstructural features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grain boundaries requiring less than about 2000 magnifications.</a:t>
            </a:r>
          </a:p>
          <a:p>
            <a:r>
              <a:rPr lang="en-US" sz="2400" dirty="0"/>
              <a:t>For visible light opaque materials (all </a:t>
            </a:r>
            <a:r>
              <a:rPr lang="en-US" sz="2400" dirty="0" smtClean="0"/>
              <a:t>metal</a:t>
            </a:r>
            <a:r>
              <a:rPr lang="tr-TR" sz="2400" dirty="0" err="1" smtClean="0"/>
              <a:t>lic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,</a:t>
            </a:r>
            <a:r>
              <a:rPr lang="en-US" sz="2400" dirty="0" smtClean="0"/>
              <a:t> many ceramic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) </a:t>
            </a:r>
            <a:r>
              <a:rPr lang="en-US" sz="2400" dirty="0"/>
              <a:t>only the surface is observed and the light microscope should be used in a reflective mode.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process of preparing a metallic sample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image</a:t>
            </a:r>
            <a:r>
              <a:rPr lang="tr-TR" sz="2400" dirty="0" smtClean="0"/>
              <a:t> </a:t>
            </a:r>
            <a:r>
              <a:rPr lang="tr-TR" sz="2400" dirty="0" err="1" smtClean="0"/>
              <a:t>analysis</a:t>
            </a:r>
            <a:r>
              <a:rPr lang="tr-TR" sz="2400" dirty="0" smtClean="0"/>
              <a:t>, </a:t>
            </a:r>
            <a:r>
              <a:rPr lang="en-US" sz="2400" dirty="0" smtClean="0"/>
              <a:t>and </a:t>
            </a:r>
            <a:r>
              <a:rPr lang="en-US" sz="2400" dirty="0"/>
              <a:t>observing or recording the metal structure is called metallography.</a:t>
            </a:r>
          </a:p>
          <a:p>
            <a:r>
              <a:rPr lang="en-US" sz="2400" dirty="0"/>
              <a:t>The material sample is sanded and turned into a mirror-like lacquer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401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MICROSCOPIC TECHNIQUES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5910331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surface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en-US" sz="2400" dirty="0" smtClean="0"/>
              <a:t>exposed </a:t>
            </a:r>
            <a:r>
              <a:rPr lang="en-US" sz="2400" dirty="0"/>
              <a:t>to chemical </a:t>
            </a:r>
            <a:r>
              <a:rPr lang="tr-TR" sz="2400" dirty="0" err="1" smtClean="0"/>
              <a:t>etching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grain boundaries are more aggressively attacked than the rest of the grain.</a:t>
            </a:r>
          </a:p>
          <a:p>
            <a:r>
              <a:rPr lang="en-US" sz="2400" dirty="0"/>
              <a:t>The light from the optical microscope reflects or </a:t>
            </a:r>
            <a:r>
              <a:rPr lang="tr-TR" sz="2400" dirty="0" err="1" smtClean="0"/>
              <a:t>scatters</a:t>
            </a:r>
            <a:r>
              <a:rPr lang="en-US" sz="2400" dirty="0" smtClean="0"/>
              <a:t> </a:t>
            </a:r>
            <a:r>
              <a:rPr lang="tr-TR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the surface of the sample depending on how the surface is patterned.</a:t>
            </a:r>
          </a:p>
          <a:p>
            <a:r>
              <a:rPr lang="en-US" sz="2400" dirty="0"/>
              <a:t>As more light is scattered from deeply </a:t>
            </a:r>
            <a:r>
              <a:rPr lang="tr-TR" sz="2400" dirty="0" err="1" smtClean="0"/>
              <a:t>patterned</a:t>
            </a:r>
            <a:r>
              <a:rPr lang="en-US" sz="2400" dirty="0" smtClean="0"/>
              <a:t> </a:t>
            </a:r>
            <a:r>
              <a:rPr lang="en-US" sz="2400" dirty="0"/>
              <a:t>features such as grain boundaries, </a:t>
            </a:r>
            <a:r>
              <a:rPr lang="en-US" sz="2400" dirty="0" err="1" smtClean="0"/>
              <a:t>th</a:t>
            </a:r>
            <a:r>
              <a:rPr lang="tr-TR" sz="2400" dirty="0" smtClean="0"/>
              <a:t>is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tr-TR" sz="2400" dirty="0" err="1" smtClean="0"/>
              <a:t>surface</a:t>
            </a:r>
            <a:r>
              <a:rPr lang="en-US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more</a:t>
            </a:r>
            <a:r>
              <a:rPr lang="en-US" sz="2400" dirty="0" smtClean="0"/>
              <a:t> </a:t>
            </a:r>
            <a:r>
              <a:rPr lang="en-US" sz="2400" dirty="0"/>
              <a:t>darker in color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7523017" y="5767671"/>
            <a:ext cx="4668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2</a:t>
            </a:r>
            <a:r>
              <a:rPr lang="tr-TR" dirty="0" smtClean="0"/>
              <a:t>. </a:t>
            </a:r>
            <a:r>
              <a:rPr lang="en-US" dirty="0" smtClean="0"/>
              <a:t>Microstructure </a:t>
            </a:r>
            <a:r>
              <a:rPr lang="en-US" dirty="0"/>
              <a:t>of </a:t>
            </a:r>
            <a:r>
              <a:rPr lang="tr-TR" dirty="0" smtClean="0"/>
              <a:t>a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(</a:t>
            </a:r>
            <a:r>
              <a:rPr lang="en-US" dirty="0" smtClean="0"/>
              <a:t>palladium </a:t>
            </a:r>
            <a:r>
              <a:rPr lang="en-US" dirty="0" smtClean="0"/>
              <a:t>(</a:t>
            </a:r>
            <a:r>
              <a:rPr lang="tr-TR" dirty="0" smtClean="0"/>
              <a:t>x</a:t>
            </a:r>
            <a:r>
              <a:rPr lang="en-US" dirty="0" smtClean="0"/>
              <a:t>100</a:t>
            </a:r>
            <a:r>
              <a:rPr lang="en-US" dirty="0" smtClean="0"/>
              <a:t>)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822" y="1886889"/>
            <a:ext cx="505777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3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Electron </a:t>
            </a:r>
            <a:r>
              <a:rPr lang="en-US" dirty="0" smtClean="0"/>
              <a:t>Microscopy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upper limit for possible magnification with an optical microscope is about 2000x.</a:t>
            </a:r>
          </a:p>
          <a:p>
            <a:r>
              <a:rPr lang="en-US" sz="2400" dirty="0"/>
              <a:t>As a result, some structural items are too thin or too small to allow observation using optical microscopy.</a:t>
            </a:r>
          </a:p>
          <a:p>
            <a:r>
              <a:rPr lang="en-US" sz="2400" dirty="0"/>
              <a:t>In such cases, an electron microscope with higher magnification capacity can be used.</a:t>
            </a:r>
          </a:p>
          <a:p>
            <a:r>
              <a:rPr lang="en-US" sz="2400" dirty="0"/>
              <a:t>An image of the studied structure was created using electron beams instead of light radiation.</a:t>
            </a:r>
          </a:p>
          <a:p>
            <a:r>
              <a:rPr lang="en-US" sz="2400" dirty="0"/>
              <a:t>The high magnification and resolution of these microscopes are the result of the short wave lengths of the electron beams.</a:t>
            </a:r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geometry of the microscope components is the same as in optical systems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599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Electron</a:t>
            </a:r>
            <a:r>
              <a:rPr lang="tr-TR" dirty="0"/>
              <a:t> </a:t>
            </a:r>
            <a:r>
              <a:rPr lang="tr-TR" dirty="0" err="1"/>
              <a:t>Microscopy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Both </a:t>
            </a:r>
            <a:r>
              <a:rPr lang="tr-TR" sz="2400" dirty="0" err="1" smtClean="0"/>
              <a:t>reflection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transmission beam </a:t>
            </a:r>
            <a:r>
              <a:rPr lang="en-US" sz="2400" dirty="0"/>
              <a:t>modes of operation are possible in electron microscopes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tr-TR" sz="2400" dirty="0" err="1" smtClean="0"/>
              <a:t>microscopy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techniques</a:t>
            </a:r>
            <a:r>
              <a:rPr lang="tr-TR" sz="2400" dirty="0" smtClean="0"/>
              <a:t> </a:t>
            </a:r>
            <a:r>
              <a:rPr lang="tr-TR" sz="2400" dirty="0" err="1" smtClean="0"/>
              <a:t>depending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 </a:t>
            </a:r>
            <a:r>
              <a:rPr lang="tr-TR" sz="2400" dirty="0" err="1" smtClean="0"/>
              <a:t>modes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Transmission Electron </a:t>
            </a:r>
            <a:r>
              <a:rPr lang="en-US" sz="2400" dirty="0" smtClean="0"/>
              <a:t>Microscopy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endParaRPr lang="en-US" sz="2400" dirty="0"/>
          </a:p>
          <a:p>
            <a:r>
              <a:rPr lang="en-US" sz="2400" dirty="0"/>
              <a:t>The image </a:t>
            </a:r>
            <a:r>
              <a:rPr lang="tr-TR" sz="2400" dirty="0" err="1" smtClean="0"/>
              <a:t>obtained</a:t>
            </a:r>
            <a:r>
              <a:rPr lang="en-US" sz="2400" dirty="0" smtClean="0"/>
              <a:t> </a:t>
            </a:r>
            <a:r>
              <a:rPr lang="tr-TR" sz="2400" dirty="0" err="1" smtClean="0"/>
              <a:t>by</a:t>
            </a:r>
            <a:r>
              <a:rPr lang="en-US" sz="2400" dirty="0" smtClean="0"/>
              <a:t> </a:t>
            </a:r>
            <a:r>
              <a:rPr lang="en-US" sz="2400" dirty="0"/>
              <a:t>a transmission electron microscope (TEM) is </a:t>
            </a:r>
            <a:r>
              <a:rPr lang="tr-TR" sz="2400" dirty="0" err="1" smtClean="0"/>
              <a:t>created</a:t>
            </a:r>
            <a:r>
              <a:rPr lang="en-US" sz="2400" dirty="0" smtClean="0"/>
              <a:t> </a:t>
            </a:r>
            <a:r>
              <a:rPr lang="en-US" sz="2400" dirty="0"/>
              <a:t>by an electron beam passing the sample.</a:t>
            </a:r>
          </a:p>
          <a:p>
            <a:r>
              <a:rPr lang="en-US" sz="2400" dirty="0"/>
              <a:t>Scanning Electron </a:t>
            </a:r>
            <a:r>
              <a:rPr lang="en-US" sz="2400" dirty="0" smtClean="0"/>
              <a:t>Microscopy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endParaRPr lang="en-US" sz="2400" dirty="0"/>
          </a:p>
          <a:p>
            <a:r>
              <a:rPr lang="en-US" sz="2400" dirty="0"/>
              <a:t>The surface of a sample to be </a:t>
            </a:r>
            <a:r>
              <a:rPr lang="tr-TR" sz="2400" dirty="0" err="1" smtClean="0"/>
              <a:t>investigated</a:t>
            </a:r>
            <a:r>
              <a:rPr lang="en-US" sz="2400" dirty="0" smtClean="0"/>
              <a:t> </a:t>
            </a:r>
            <a:r>
              <a:rPr lang="en-US" sz="2400" dirty="0"/>
              <a:t>is scanned by an electron beam and the reflected </a:t>
            </a:r>
            <a:r>
              <a:rPr lang="en-US" sz="2400" dirty="0" smtClean="0"/>
              <a:t>electron </a:t>
            </a:r>
            <a:r>
              <a:rPr lang="en-US" sz="2400" dirty="0"/>
              <a:t>beam is collected and then </a:t>
            </a:r>
            <a:r>
              <a:rPr lang="tr-TR" sz="2400" dirty="0" err="1" smtClean="0"/>
              <a:t>shown</a:t>
            </a:r>
            <a:r>
              <a:rPr lang="en-US" sz="2400" dirty="0" smtClean="0"/>
              <a:t> </a:t>
            </a:r>
            <a:r>
              <a:rPr lang="tr-TR" sz="24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/>
              <a:t>a cathode ray </a:t>
            </a:r>
            <a:r>
              <a:rPr lang="en-US" sz="2400" dirty="0" smtClean="0"/>
              <a:t>tube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picture taken on the screen shows the surface properties of the sample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931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1014</Words>
  <Application>Microsoft Office PowerPoint</Application>
  <PresentationFormat>Özel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EME 201 Materials Science</vt:lpstr>
      <vt:lpstr>Material Surface - External Surfaces</vt:lpstr>
      <vt:lpstr>Grain Boundaries</vt:lpstr>
      <vt:lpstr>Twin Boundaries</vt:lpstr>
      <vt:lpstr>ATOMIC VIBRATIONS</vt:lpstr>
      <vt:lpstr>MICROSCOPIC TECHNIQUES</vt:lpstr>
      <vt:lpstr>MICROSCOPIC TECHNIQUES</vt:lpstr>
      <vt:lpstr>Electron Microscopy</vt:lpstr>
      <vt:lpstr>Electron Microscopy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303</cp:revision>
  <dcterms:created xsi:type="dcterms:W3CDTF">2016-07-27T06:35:54Z</dcterms:created>
  <dcterms:modified xsi:type="dcterms:W3CDTF">2018-02-27T10:50:01Z</dcterms:modified>
</cp:coreProperties>
</file>