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86" r:id="rId4"/>
    <p:sldId id="290" r:id="rId5"/>
    <p:sldId id="292" r:id="rId6"/>
    <p:sldId id="294" r:id="rId7"/>
    <p:sldId id="295" r:id="rId8"/>
    <p:sldId id="298" r:id="rId9"/>
    <p:sldId id="299" r:id="rId10"/>
    <p:sldId id="300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982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79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360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31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553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28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372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783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76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05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267B-2A23-44DB-B8B2-FAD891B4EDEA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95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EME 201</a:t>
            </a:r>
            <a:br>
              <a:rPr lang="tr-TR" dirty="0" smtClean="0"/>
            </a:br>
            <a:r>
              <a:rPr lang="tr-TR" dirty="0" smtClean="0"/>
              <a:t>Materials </a:t>
            </a:r>
            <a:r>
              <a:rPr lang="tr-TR" dirty="0" err="1" smtClean="0"/>
              <a:t>Science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4000" dirty="0" err="1" smtClean="0"/>
              <a:t>Grain</a:t>
            </a:r>
            <a:r>
              <a:rPr lang="tr-TR" sz="4000" dirty="0" smtClean="0"/>
              <a:t> </a:t>
            </a:r>
            <a:r>
              <a:rPr lang="tr-TR" sz="4000" dirty="0" err="1" smtClean="0"/>
              <a:t>Boundaries</a:t>
            </a:r>
            <a:r>
              <a:rPr lang="tr-TR" sz="4000" dirty="0" smtClean="0"/>
              <a:t> </a:t>
            </a:r>
            <a:r>
              <a:rPr lang="tr-TR" sz="4000" dirty="0" err="1" smtClean="0"/>
              <a:t>and</a:t>
            </a:r>
            <a:r>
              <a:rPr lang="tr-TR" sz="4000" dirty="0" smtClean="0"/>
              <a:t> </a:t>
            </a:r>
            <a:r>
              <a:rPr lang="tr-TR" sz="4000" dirty="0" err="1" smtClean="0"/>
              <a:t>Microscopy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421677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William D. Callister, ‘Materials Science and Engineering: An Introduction’, Seventh edition, John Wiley &amp; Sons, Inc., U.S.A.</a:t>
            </a:r>
          </a:p>
          <a:p>
            <a:r>
              <a:rPr lang="tr-TR" sz="2400" dirty="0" err="1"/>
              <a:t>Brian</a:t>
            </a:r>
            <a:r>
              <a:rPr lang="tr-TR" sz="2400" dirty="0"/>
              <a:t> S. </a:t>
            </a:r>
            <a:r>
              <a:rPr lang="tr-TR" sz="2400" dirty="0" err="1" smtClean="0"/>
              <a:t>Mitchell</a:t>
            </a:r>
            <a:r>
              <a:rPr lang="tr-TR" sz="2400" dirty="0" smtClean="0"/>
              <a:t>, ‘</a:t>
            </a:r>
            <a:r>
              <a:rPr lang="en-US" sz="2400" dirty="0" smtClean="0"/>
              <a:t>AN </a:t>
            </a:r>
            <a:r>
              <a:rPr lang="en-US" sz="2400" dirty="0"/>
              <a:t>INTRODUCTION </a:t>
            </a:r>
            <a:r>
              <a:rPr lang="en-US" sz="2400" dirty="0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MATERIALS ENGINEERING</a:t>
            </a:r>
            <a:r>
              <a:rPr lang="tr-TR" sz="2400" dirty="0" smtClean="0"/>
              <a:t> </a:t>
            </a:r>
            <a:r>
              <a:rPr lang="en-US" sz="2400" dirty="0" smtClean="0"/>
              <a:t>AND SCIENCE</a:t>
            </a:r>
            <a:r>
              <a:rPr lang="tr-TR" sz="2400" dirty="0" smtClean="0"/>
              <a:t> </a:t>
            </a:r>
            <a:r>
              <a:rPr lang="en-US" sz="2400" dirty="0" smtClean="0"/>
              <a:t>FOR </a:t>
            </a:r>
            <a:r>
              <a:rPr lang="en-US" sz="2400" dirty="0"/>
              <a:t>CHEMICAL </a:t>
            </a:r>
            <a:r>
              <a:rPr lang="en-US" sz="2400" dirty="0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MATERIALS ENGINEERS</a:t>
            </a:r>
            <a:r>
              <a:rPr lang="tr-TR" sz="2400" dirty="0" smtClean="0"/>
              <a:t>’, </a:t>
            </a:r>
            <a:r>
              <a:rPr lang="en-US" sz="2400" dirty="0"/>
              <a:t>John Wiley &amp; Sons, Inc., </a:t>
            </a:r>
            <a:r>
              <a:rPr lang="en-US" sz="2400" dirty="0" smtClean="0"/>
              <a:t>U.S.A</a:t>
            </a:r>
            <a:r>
              <a:rPr lang="tr-TR" sz="2400" dirty="0" smtClean="0"/>
              <a:t>, 2004.</a:t>
            </a:r>
          </a:p>
          <a:p>
            <a:r>
              <a:rPr lang="tr-TR" sz="2400" dirty="0"/>
              <a:t>J. W. </a:t>
            </a:r>
            <a:r>
              <a:rPr lang="tr-TR" sz="2400" dirty="0" smtClean="0"/>
              <a:t>Martin, ‘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Engineering</a:t>
            </a:r>
            <a:r>
              <a:rPr lang="tr-TR" sz="2400" dirty="0" smtClean="0"/>
              <a:t>’, Third Edition, </a:t>
            </a:r>
            <a:r>
              <a:rPr lang="en-US" sz="2400" dirty="0" smtClean="0"/>
              <a:t>WOODHEAD </a:t>
            </a:r>
            <a:r>
              <a:rPr lang="en-US" sz="2400" dirty="0"/>
              <a:t>PUBLISHING </a:t>
            </a:r>
            <a:r>
              <a:rPr lang="en-US" sz="2400" dirty="0" smtClean="0"/>
              <a:t>LIMITED</a:t>
            </a:r>
            <a:r>
              <a:rPr lang="tr-TR" sz="2400" dirty="0" smtClean="0"/>
              <a:t>, </a:t>
            </a:r>
            <a:r>
              <a:rPr lang="en-US" sz="2400" dirty="0" smtClean="0"/>
              <a:t>Cambridge</a:t>
            </a:r>
            <a:r>
              <a:rPr lang="tr-TR" sz="2400" dirty="0" smtClean="0"/>
              <a:t>,</a:t>
            </a:r>
            <a:r>
              <a:rPr lang="en-US" sz="2400" dirty="0" smtClean="0"/>
              <a:t> England</a:t>
            </a:r>
            <a:r>
              <a:rPr lang="tr-TR" sz="2400" dirty="0" smtClean="0"/>
              <a:t>.</a:t>
            </a:r>
          </a:p>
          <a:p>
            <a:r>
              <a:rPr lang="en-US" sz="2400" dirty="0"/>
              <a:t>Donald R. </a:t>
            </a:r>
            <a:r>
              <a:rPr lang="en-US" sz="2400" dirty="0" err="1" smtClean="0"/>
              <a:t>Askeland</a:t>
            </a:r>
            <a:r>
              <a:rPr lang="tr-TR" sz="2400" dirty="0" smtClean="0"/>
              <a:t> &amp; </a:t>
            </a:r>
            <a:r>
              <a:rPr lang="en-US" sz="2400" dirty="0" smtClean="0"/>
              <a:t>Pradeep </a:t>
            </a:r>
            <a:r>
              <a:rPr lang="en-US" sz="2400" dirty="0"/>
              <a:t>P. </a:t>
            </a:r>
            <a:r>
              <a:rPr lang="en-US" sz="2400" dirty="0" err="1" smtClean="0"/>
              <a:t>Fulay</a:t>
            </a:r>
            <a:r>
              <a:rPr lang="tr-TR" sz="2400" dirty="0" smtClean="0"/>
              <a:t>, ‘</a:t>
            </a:r>
            <a:r>
              <a:rPr lang="en-US" sz="2400" dirty="0" smtClean="0"/>
              <a:t>Essentials</a:t>
            </a:r>
            <a:r>
              <a:rPr lang="tr-TR" sz="2400" dirty="0" smtClean="0"/>
              <a:t> </a:t>
            </a:r>
            <a:r>
              <a:rPr lang="en-US" sz="2400" dirty="0" smtClean="0"/>
              <a:t>of Materials</a:t>
            </a:r>
            <a:r>
              <a:rPr lang="tr-TR" sz="2400" dirty="0" smtClean="0"/>
              <a:t> </a:t>
            </a:r>
            <a:r>
              <a:rPr lang="en-US" sz="2400" dirty="0" smtClean="0"/>
              <a:t>Science and</a:t>
            </a:r>
            <a:r>
              <a:rPr lang="tr-TR" sz="2400" dirty="0" smtClean="0"/>
              <a:t> </a:t>
            </a:r>
            <a:r>
              <a:rPr lang="en-US" sz="2400" dirty="0" smtClean="0"/>
              <a:t>Engineering</a:t>
            </a:r>
            <a:r>
              <a:rPr lang="tr-TR" sz="2400" dirty="0" smtClean="0"/>
              <a:t>’, </a:t>
            </a:r>
            <a:r>
              <a:rPr lang="en-US" sz="2400" dirty="0" smtClean="0"/>
              <a:t>Second Edition</a:t>
            </a:r>
            <a:r>
              <a:rPr lang="tr-TR" sz="2400" dirty="0" smtClean="0"/>
              <a:t>, </a:t>
            </a:r>
            <a:r>
              <a:rPr lang="en-US" sz="2400" dirty="0"/>
              <a:t>Cengage </a:t>
            </a:r>
            <a:r>
              <a:rPr lang="en-US" sz="2400" dirty="0" smtClean="0"/>
              <a:t>Learning</a:t>
            </a:r>
            <a:r>
              <a:rPr lang="tr-TR" sz="2400" dirty="0" smtClean="0"/>
              <a:t>, </a:t>
            </a:r>
            <a:r>
              <a:rPr lang="en-US" sz="2400" dirty="0" smtClean="0"/>
              <a:t>Toronto</a:t>
            </a:r>
            <a:r>
              <a:rPr lang="tr-TR" sz="2400" dirty="0" smtClean="0"/>
              <a:t>, Cana</a:t>
            </a:r>
            <a:r>
              <a:rPr lang="en-US" sz="2400" dirty="0" smtClean="0"/>
              <a:t>da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G. S. </a:t>
            </a:r>
            <a:r>
              <a:rPr lang="tr-TR" sz="2400" dirty="0" err="1" smtClean="0"/>
              <a:t>Brady</a:t>
            </a:r>
            <a:r>
              <a:rPr lang="tr-TR" sz="2400" dirty="0" smtClean="0"/>
              <a:t>, H. R. </a:t>
            </a:r>
            <a:r>
              <a:rPr lang="tr-TR" sz="2400" dirty="0" err="1" smtClean="0"/>
              <a:t>Clauser</a:t>
            </a:r>
            <a:r>
              <a:rPr lang="tr-TR" sz="2400" dirty="0" smtClean="0"/>
              <a:t>, J. A. </a:t>
            </a:r>
            <a:r>
              <a:rPr lang="tr-TR" sz="2400" dirty="0" err="1" smtClean="0"/>
              <a:t>Vaccari</a:t>
            </a:r>
            <a:r>
              <a:rPr lang="tr-TR" sz="2400" dirty="0" smtClean="0"/>
              <a:t>, ‘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tr-TR" sz="2400" dirty="0" err="1" smtClean="0"/>
              <a:t>Handbook</a:t>
            </a:r>
            <a:r>
              <a:rPr lang="tr-TR" sz="2400" dirty="0" smtClean="0"/>
              <a:t>’, </a:t>
            </a:r>
            <a:r>
              <a:rPr lang="tr-TR" sz="2400" dirty="0" err="1" smtClean="0"/>
              <a:t>Fifteenth</a:t>
            </a:r>
            <a:r>
              <a:rPr lang="tr-TR" sz="2400" dirty="0" smtClean="0"/>
              <a:t> Edition, </a:t>
            </a:r>
            <a:r>
              <a:rPr lang="tr-TR" sz="2400" dirty="0" err="1" smtClean="0"/>
              <a:t>McGraw-Hill</a:t>
            </a:r>
            <a:r>
              <a:rPr lang="tr-TR" sz="2400" dirty="0" smtClean="0"/>
              <a:t> </a:t>
            </a:r>
            <a:r>
              <a:rPr lang="tr-TR" sz="2400" dirty="0" err="1" smtClean="0"/>
              <a:t>Handbooks</a:t>
            </a:r>
            <a:r>
              <a:rPr lang="tr-TR" sz="2400" dirty="0" smtClean="0"/>
              <a:t>.</a:t>
            </a:r>
            <a:endParaRPr lang="en-US" sz="24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066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Material</a:t>
            </a:r>
            <a:r>
              <a:rPr lang="tr-TR" dirty="0"/>
              <a:t> </a:t>
            </a:r>
            <a:r>
              <a:rPr lang="tr-TR" dirty="0" err="1" smtClean="0"/>
              <a:t>Surface</a:t>
            </a:r>
            <a:r>
              <a:rPr lang="tr-TR" dirty="0"/>
              <a:t> - </a:t>
            </a:r>
            <a:r>
              <a:rPr lang="tr-TR" dirty="0" err="1"/>
              <a:t>External</a:t>
            </a:r>
            <a:r>
              <a:rPr lang="tr-TR" dirty="0"/>
              <a:t> </a:t>
            </a:r>
            <a:r>
              <a:rPr lang="tr-TR" dirty="0" err="1"/>
              <a:t>Surfaces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One of the most prominent boundaries is the outer surface of the crystal structure.</a:t>
            </a:r>
          </a:p>
          <a:p>
            <a:r>
              <a:rPr lang="en-US" sz="2400" dirty="0"/>
              <a:t>Surface atoms are not tied to the nearest neighbor number and therefore are in a higher energy state than the atoms in the inner state.</a:t>
            </a:r>
          </a:p>
          <a:p>
            <a:r>
              <a:rPr lang="en-US" sz="2400" dirty="0"/>
              <a:t>The bonds of these unsatisfied surface atoms cause a surface energy expressed in units of energy per unit area (J / m2).</a:t>
            </a:r>
          </a:p>
          <a:p>
            <a:r>
              <a:rPr lang="en-US" sz="2400" dirty="0"/>
              <a:t>To reduce this energy, materials tend to reduce the total surface area to the minimum if possible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en-US" sz="2400" dirty="0"/>
              <a:t>Surface imperfections are boundaries or planes that divide a material into zones; each region has the same crystal </a:t>
            </a:r>
            <a:r>
              <a:rPr lang="en-US" sz="2400" dirty="0" smtClean="0"/>
              <a:t>structure but </a:t>
            </a:r>
            <a:r>
              <a:rPr lang="tr-TR" sz="2400" dirty="0" err="1" smtClean="0"/>
              <a:t>with</a:t>
            </a:r>
            <a:r>
              <a:rPr lang="en-US" sz="2400" dirty="0" smtClean="0"/>
              <a:t> different orientations.</a:t>
            </a:r>
            <a:endParaRPr lang="en-US" sz="2400" dirty="0"/>
          </a:p>
          <a:p>
            <a:r>
              <a:rPr lang="en-US" sz="2400" dirty="0"/>
              <a:t>These defects include outer surfaces, grain boundaries, phase boundaries, twin boundaries, and stacking faults.</a:t>
            </a:r>
          </a:p>
        </p:txBody>
      </p:sp>
    </p:spTree>
    <p:extLst>
      <p:ext uri="{BB962C8B-B14F-4D97-AF65-F5344CB8AC3E}">
        <p14:creationId xmlns:p14="http://schemas.microsoft.com/office/powerpoint/2010/main" val="30460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Grain </a:t>
            </a:r>
            <a:r>
              <a:rPr lang="tr-TR" dirty="0" err="1"/>
              <a:t>Boundaries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The microstructure of many engineering 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, </a:t>
            </a:r>
            <a:r>
              <a:rPr lang="en-US" sz="2400" dirty="0" smtClean="0"/>
              <a:t>ceramics </a:t>
            </a:r>
            <a:r>
              <a:rPr lang="en-US" sz="2400" dirty="0"/>
              <a:t>and </a:t>
            </a:r>
            <a:r>
              <a:rPr lang="en-US" sz="2400" dirty="0" err="1" smtClean="0"/>
              <a:t>metall</a:t>
            </a:r>
            <a:r>
              <a:rPr lang="tr-TR" sz="2400" dirty="0" smtClean="0"/>
              <a:t>s,</a:t>
            </a:r>
            <a:r>
              <a:rPr lang="en-US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en-US" sz="2400" dirty="0" smtClean="0"/>
              <a:t>composed </a:t>
            </a:r>
            <a:r>
              <a:rPr lang="en-US" sz="2400" dirty="0"/>
              <a:t>of </a:t>
            </a:r>
            <a:r>
              <a:rPr lang="en-US" sz="2400" dirty="0" smtClean="0"/>
              <a:t>many</a:t>
            </a:r>
            <a:r>
              <a:rPr lang="tr-TR" sz="2400" dirty="0" smtClean="0"/>
              <a:t> </a:t>
            </a:r>
            <a:r>
              <a:rPr lang="tr-TR" sz="2400" dirty="0" err="1" smtClean="0"/>
              <a:t>grains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grain</a:t>
            </a:r>
            <a:r>
              <a:rPr lang="en-US" sz="2400" dirty="0" smtClean="0"/>
              <a:t> </a:t>
            </a:r>
            <a:r>
              <a:rPr lang="en-US" sz="2400" dirty="0"/>
              <a:t>is a piece of crystalline material in which the order of the atoms is almost the same.</a:t>
            </a:r>
          </a:p>
          <a:p>
            <a:r>
              <a:rPr lang="en-US" sz="2400" dirty="0"/>
              <a:t>However, the direction </a:t>
            </a:r>
            <a:r>
              <a:rPr lang="en-US" sz="2400" dirty="0" smtClean="0"/>
              <a:t>o</a:t>
            </a:r>
            <a:r>
              <a:rPr lang="tr-TR" sz="2400" dirty="0" smtClean="0"/>
              <a:t>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crystal </a:t>
            </a:r>
            <a:r>
              <a:rPr lang="en-US" sz="2400" dirty="0"/>
              <a:t>structure </a:t>
            </a:r>
            <a:r>
              <a:rPr lang="tr-TR" sz="2400" dirty="0" err="1" smtClean="0"/>
              <a:t>or</a:t>
            </a:r>
            <a:r>
              <a:rPr lang="en-US" sz="2400" dirty="0" smtClean="0"/>
              <a:t> </a:t>
            </a:r>
            <a:r>
              <a:rPr lang="tr-TR" sz="2400" dirty="0" smtClean="0"/>
              <a:t>of </a:t>
            </a:r>
            <a:r>
              <a:rPr lang="en-US" sz="2400" dirty="0" smtClean="0"/>
              <a:t>the </a:t>
            </a:r>
            <a:r>
              <a:rPr lang="en-US" sz="2400" dirty="0"/>
              <a:t>atomic order is different in each adjacent sequence.</a:t>
            </a:r>
          </a:p>
          <a:p>
            <a:r>
              <a:rPr lang="en-US" sz="2400" dirty="0"/>
              <a:t>A grain boundary separating individual grains is a narrow zone where the atoms are not uniformly spaced.</a:t>
            </a:r>
          </a:p>
          <a:p>
            <a:r>
              <a:rPr lang="en-US" sz="2400" dirty="0"/>
              <a:t>In other words, the atoms cause a compression zone because they are very close to each other in some places on the grain boundary, and they cause a tension zone because they are too far away from other areas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06398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Twin </a:t>
            </a:r>
            <a:r>
              <a:rPr lang="en-US" dirty="0" smtClean="0"/>
              <a:t>Boundaries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1" y="1825625"/>
            <a:ext cx="5536842" cy="4351338"/>
          </a:xfrm>
        </p:spPr>
        <p:txBody>
          <a:bodyPr>
            <a:noAutofit/>
          </a:bodyPr>
          <a:lstStyle/>
          <a:p>
            <a:r>
              <a:rPr lang="en-US" sz="2400" dirty="0"/>
              <a:t>The twin boundary is a special grain boundary type in which a particular mirror </a:t>
            </a:r>
            <a:r>
              <a:rPr lang="tr-TR" sz="2400" dirty="0" err="1" smtClean="0"/>
              <a:t>lattice</a:t>
            </a:r>
            <a:r>
              <a:rPr lang="en-US" sz="2400" dirty="0" smtClean="0"/>
              <a:t> </a:t>
            </a:r>
            <a:r>
              <a:rPr lang="en-US" sz="2400" dirty="0"/>
              <a:t>symmetry is found; that is, the atoms on one side of the boundary are placed in the same image locations of the atoms on the other side.</a:t>
            </a:r>
          </a:p>
          <a:p>
            <a:r>
              <a:rPr lang="en-US" sz="2400" dirty="0"/>
              <a:t>The zone of material between these borders is called twin.</a:t>
            </a:r>
            <a:endParaRPr lang="tr-TR" sz="2400" dirty="0" smtClean="0"/>
          </a:p>
          <a:p>
            <a:r>
              <a:rPr lang="tr-TR" sz="2400" dirty="0" err="1" smtClean="0"/>
              <a:t>Twins</a:t>
            </a:r>
            <a:r>
              <a:rPr lang="en-US" sz="2400" dirty="0" smtClean="0"/>
              <a:t> </a:t>
            </a:r>
            <a:r>
              <a:rPr lang="en-US" sz="2400" dirty="0"/>
              <a:t>arises from atomic displacements generated from applied mechanical shear </a:t>
            </a:r>
            <a:r>
              <a:rPr lang="en-US" sz="2400" dirty="0" smtClean="0"/>
              <a:t>forces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/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annealing</a:t>
            </a:r>
            <a:r>
              <a:rPr lang="tr-TR" sz="2400" dirty="0" smtClean="0"/>
              <a:t> </a:t>
            </a:r>
            <a:r>
              <a:rPr lang="tr-TR" sz="2400" dirty="0" err="1" smtClean="0"/>
              <a:t>heat</a:t>
            </a:r>
            <a:r>
              <a:rPr lang="tr-TR" sz="2400" dirty="0" smtClean="0"/>
              <a:t> </a:t>
            </a:r>
            <a:r>
              <a:rPr lang="tr-TR" sz="2400" dirty="0" err="1" smtClean="0"/>
              <a:t>treatments</a:t>
            </a:r>
            <a:r>
              <a:rPr lang="tr-TR" sz="2400" dirty="0" smtClean="0"/>
              <a:t>.</a:t>
            </a:r>
            <a:endParaRPr lang="tr-TR" sz="2400" dirty="0" smtClean="0"/>
          </a:p>
        </p:txBody>
      </p:sp>
      <p:sp>
        <p:nvSpPr>
          <p:cNvPr id="5" name="Metin kutusu 4"/>
          <p:cNvSpPr txBox="1"/>
          <p:nvPr/>
        </p:nvSpPr>
        <p:spPr>
          <a:xfrm>
            <a:off x="7824111" y="5269495"/>
            <a:ext cx="42262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Figure </a:t>
            </a:r>
            <a:r>
              <a:rPr lang="tr-TR" sz="2000" dirty="0" smtClean="0"/>
              <a:t>1.</a:t>
            </a:r>
            <a:r>
              <a:rPr lang="en-US" sz="2000" dirty="0" smtClean="0"/>
              <a:t> </a:t>
            </a:r>
            <a:r>
              <a:rPr lang="en-US" sz="2000" dirty="0"/>
              <a:t>Schematic </a:t>
            </a:r>
            <a:r>
              <a:rPr lang="tr-TR" sz="2000" dirty="0" err="1" smtClean="0"/>
              <a:t>illustration</a:t>
            </a:r>
            <a:r>
              <a:rPr lang="en-US" sz="2000" dirty="0" smtClean="0"/>
              <a:t> </a:t>
            </a:r>
            <a:r>
              <a:rPr lang="tr-TR" sz="2000" dirty="0" err="1" smtClean="0"/>
              <a:t>exhibiting</a:t>
            </a:r>
            <a:r>
              <a:rPr lang="en-US" sz="2000" dirty="0" smtClean="0"/>
              <a:t> </a:t>
            </a:r>
            <a:r>
              <a:rPr lang="en-US" sz="2000" dirty="0"/>
              <a:t>a </a:t>
            </a:r>
            <a:r>
              <a:rPr lang="en-US" sz="2000" dirty="0" smtClean="0"/>
              <a:t>twin</a:t>
            </a:r>
            <a:r>
              <a:rPr lang="tr-TR" sz="2000" dirty="0" smtClean="0"/>
              <a:t> </a:t>
            </a:r>
            <a:r>
              <a:rPr lang="en-US" sz="2000" dirty="0" smtClean="0"/>
              <a:t>plane </a:t>
            </a:r>
            <a:r>
              <a:rPr lang="en-US" sz="2000" dirty="0" smtClean="0"/>
              <a:t>boundary</a:t>
            </a:r>
            <a:endParaRPr lang="tr-TR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2924" y="1834940"/>
            <a:ext cx="5379077" cy="3434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308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25990"/>
            <a:ext cx="10515600" cy="1325563"/>
          </a:xfrm>
        </p:spPr>
        <p:txBody>
          <a:bodyPr/>
          <a:lstStyle/>
          <a:p>
            <a:pPr algn="ctr"/>
            <a:r>
              <a:rPr lang="tr-TR" dirty="0"/>
              <a:t>ATOMIC VIBRATIONS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20380"/>
            <a:ext cx="10515600" cy="4351338"/>
          </a:xfrm>
        </p:spPr>
        <p:txBody>
          <a:bodyPr>
            <a:noAutofit/>
          </a:bodyPr>
          <a:lstStyle/>
          <a:p>
            <a:r>
              <a:rPr lang="en-US" sz="2400" dirty="0"/>
              <a:t>Every atom </a:t>
            </a:r>
            <a:r>
              <a:rPr lang="tr-TR" sz="2400" dirty="0" err="1" smtClean="0"/>
              <a:t>with</a:t>
            </a:r>
            <a:r>
              <a:rPr lang="en-US" sz="2400" dirty="0" smtClean="0"/>
              <a:t>in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solid material vibrates very quickly around the </a:t>
            </a:r>
            <a:r>
              <a:rPr lang="tr-TR" sz="2400" dirty="0" err="1" smtClean="0"/>
              <a:t>lattice</a:t>
            </a:r>
            <a:r>
              <a:rPr lang="en-US" sz="2400" dirty="0" smtClean="0"/>
              <a:t> </a:t>
            </a:r>
            <a:r>
              <a:rPr lang="en-US" sz="2400" dirty="0"/>
              <a:t>position in the crystal.</a:t>
            </a:r>
          </a:p>
          <a:p>
            <a:r>
              <a:rPr lang="en-US" sz="2400" dirty="0"/>
              <a:t>In a </a:t>
            </a:r>
            <a:r>
              <a:rPr lang="tr-TR" sz="2400" dirty="0" err="1" smtClean="0"/>
              <a:t>manner</a:t>
            </a:r>
            <a:r>
              <a:rPr lang="tr-TR" sz="2400" dirty="0" smtClean="0"/>
              <a:t> of </a:t>
            </a:r>
            <a:r>
              <a:rPr lang="tr-TR" sz="2400" dirty="0" err="1" smtClean="0"/>
              <a:t>speaking</a:t>
            </a:r>
            <a:r>
              <a:rPr lang="en-US" sz="2400" dirty="0" smtClean="0"/>
              <a:t>, </a:t>
            </a:r>
            <a:r>
              <a:rPr lang="en-US" sz="2400" dirty="0"/>
              <a:t>these atomic vibrations can be thought of as </a:t>
            </a:r>
            <a:r>
              <a:rPr lang="en-US" sz="2400" dirty="0" smtClean="0"/>
              <a:t>imperfections.</a:t>
            </a:r>
            <a:endParaRPr lang="en-US" sz="2400" dirty="0"/>
          </a:p>
          <a:p>
            <a:r>
              <a:rPr lang="en-US" sz="2400" dirty="0"/>
              <a:t>At any given moment, all atoms do not oscillate with the same frequency and amplitude or with the same energy.</a:t>
            </a:r>
          </a:p>
          <a:p>
            <a:r>
              <a:rPr lang="en-US" sz="2400" dirty="0"/>
              <a:t>At a given temperature, there is an energy distribution for the constituent atoms about an average energy.</a:t>
            </a:r>
          </a:p>
          <a:p>
            <a:r>
              <a:rPr lang="tr-TR" sz="2400" dirty="0" err="1" smtClean="0"/>
              <a:t>If</a:t>
            </a:r>
            <a:r>
              <a:rPr lang="tr-TR" sz="2400" dirty="0" smtClean="0"/>
              <a:t> </a:t>
            </a:r>
            <a:r>
              <a:rPr lang="tr-TR" sz="2400" dirty="0" err="1" smtClean="0"/>
              <a:t>we</a:t>
            </a:r>
            <a:r>
              <a:rPr lang="tr-TR" sz="2400" dirty="0" smtClean="0"/>
              <a:t> </a:t>
            </a:r>
            <a:r>
              <a:rPr lang="tr-TR" sz="2400" dirty="0" err="1" smtClean="0"/>
              <a:t>rise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temperature, this average energy </a:t>
            </a:r>
            <a:r>
              <a:rPr lang="tr-TR" sz="2400" dirty="0" err="1" smtClean="0"/>
              <a:t>also</a:t>
            </a:r>
            <a:r>
              <a:rPr lang="tr-TR" sz="2400" dirty="0" smtClean="0"/>
              <a:t> </a:t>
            </a:r>
            <a:r>
              <a:rPr lang="tr-TR" sz="2400" dirty="0" err="1" smtClean="0"/>
              <a:t>grows</a:t>
            </a:r>
            <a:r>
              <a:rPr lang="tr-TR" sz="2400" dirty="0" smtClean="0"/>
              <a:t> </a:t>
            </a:r>
            <a:r>
              <a:rPr lang="tr-TR" sz="2400" dirty="0" err="1" smtClean="0"/>
              <a:t>up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Actually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a solid temperature is only a measure of the average vibrational activity of atoms and molecules.</a:t>
            </a:r>
          </a:p>
          <a:p>
            <a:r>
              <a:rPr lang="en-US" sz="2400" dirty="0" smtClean="0"/>
              <a:t>For </a:t>
            </a:r>
            <a:r>
              <a:rPr lang="en-US" sz="2400" dirty="0"/>
              <a:t>example, melting occurs when vibrations are large enough to pull off atomic bonds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70016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MICROSCOPIC TECHNIQUES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/>
              <a:t>Optical </a:t>
            </a:r>
            <a:r>
              <a:rPr lang="tr-TR" sz="2400" dirty="0" err="1" smtClean="0"/>
              <a:t>microscopy</a:t>
            </a:r>
            <a:r>
              <a:rPr lang="tr-TR" sz="2400" dirty="0" smtClean="0"/>
              <a:t> is a </a:t>
            </a:r>
            <a:r>
              <a:rPr lang="tr-TR" sz="2400" dirty="0" err="1" smtClean="0"/>
              <a:t>simple</a:t>
            </a:r>
            <a:r>
              <a:rPr lang="tr-TR" sz="2400" dirty="0" smtClean="0"/>
              <a:t> </a:t>
            </a:r>
            <a:r>
              <a:rPr lang="tr-TR" sz="2400" dirty="0" err="1" smtClean="0"/>
              <a:t>image</a:t>
            </a:r>
            <a:r>
              <a:rPr lang="tr-TR" sz="2400" dirty="0" smtClean="0"/>
              <a:t> </a:t>
            </a:r>
            <a:r>
              <a:rPr lang="tr-TR" sz="2400" dirty="0" err="1" smtClean="0"/>
              <a:t>analysis</a:t>
            </a:r>
            <a:r>
              <a:rPr lang="tr-TR" sz="2400" dirty="0" smtClean="0"/>
              <a:t> </a:t>
            </a:r>
            <a:r>
              <a:rPr lang="tr-TR" sz="2400" dirty="0" err="1" smtClean="0"/>
              <a:t>technique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investigate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sample</a:t>
            </a:r>
            <a:r>
              <a:rPr lang="tr-TR" sz="2400" dirty="0" smtClean="0"/>
              <a:t> </a:t>
            </a:r>
            <a:r>
              <a:rPr lang="tr-TR" sz="2400" dirty="0" err="1" smtClean="0"/>
              <a:t>surfaces</a:t>
            </a:r>
            <a:r>
              <a:rPr lang="tr-TR" sz="2400" dirty="0" smtClean="0"/>
              <a:t>.</a:t>
            </a:r>
          </a:p>
          <a:p>
            <a:r>
              <a:rPr lang="en-US" sz="2400" dirty="0" smtClean="0"/>
              <a:t>Optical </a:t>
            </a:r>
            <a:r>
              <a:rPr lang="en-US" sz="2400" dirty="0"/>
              <a:t>microscopy is a technique used to </a:t>
            </a:r>
            <a:r>
              <a:rPr lang="tr-TR" sz="2400" dirty="0" err="1" smtClean="0"/>
              <a:t>bring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light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microstructural features </a:t>
            </a:r>
            <a:r>
              <a:rPr lang="tr-TR" sz="2400" dirty="0" err="1" smtClean="0"/>
              <a:t>like</a:t>
            </a:r>
            <a:r>
              <a:rPr lang="en-US" sz="2400" dirty="0" smtClean="0"/>
              <a:t> </a:t>
            </a:r>
            <a:r>
              <a:rPr lang="en-US" sz="2400" dirty="0"/>
              <a:t>grain boundaries requiring less than about 2000 magnifications.</a:t>
            </a:r>
          </a:p>
          <a:p>
            <a:r>
              <a:rPr lang="en-US" sz="2400" dirty="0"/>
              <a:t>For visible light opaque materials (all </a:t>
            </a:r>
            <a:r>
              <a:rPr lang="en-US" sz="2400" dirty="0" smtClean="0"/>
              <a:t>metal</a:t>
            </a:r>
            <a:r>
              <a:rPr lang="tr-TR" sz="2400" dirty="0" err="1" smtClean="0"/>
              <a:t>lic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,</a:t>
            </a:r>
            <a:r>
              <a:rPr lang="en-US" sz="2400" dirty="0" smtClean="0"/>
              <a:t> many ceramic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en-US" sz="2400" dirty="0" smtClean="0"/>
              <a:t> </a:t>
            </a:r>
            <a:r>
              <a:rPr lang="en-US" sz="2400" dirty="0"/>
              <a:t>and </a:t>
            </a:r>
            <a:r>
              <a:rPr lang="en-US" sz="2400" dirty="0" smtClean="0"/>
              <a:t>polymer</a:t>
            </a:r>
            <a:r>
              <a:rPr lang="tr-TR" sz="2400" dirty="0" err="1" smtClean="0"/>
              <a:t>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en-US" sz="2400" dirty="0" smtClean="0"/>
              <a:t>) </a:t>
            </a:r>
            <a:r>
              <a:rPr lang="en-US" sz="2400" dirty="0"/>
              <a:t>only the surface is observed and the light microscope should be used in a reflective mode.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process of preparing a metallic sample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image</a:t>
            </a:r>
            <a:r>
              <a:rPr lang="tr-TR" sz="2400" dirty="0" smtClean="0"/>
              <a:t> </a:t>
            </a:r>
            <a:r>
              <a:rPr lang="tr-TR" sz="2400" dirty="0" err="1" smtClean="0"/>
              <a:t>analysis</a:t>
            </a:r>
            <a:r>
              <a:rPr lang="tr-TR" sz="2400" dirty="0" smtClean="0"/>
              <a:t>, </a:t>
            </a:r>
            <a:r>
              <a:rPr lang="en-US" sz="2400" dirty="0" smtClean="0"/>
              <a:t>and </a:t>
            </a:r>
            <a:r>
              <a:rPr lang="en-US" sz="2400" dirty="0"/>
              <a:t>observing or recording the metal structure is called metallography.</a:t>
            </a:r>
          </a:p>
          <a:p>
            <a:r>
              <a:rPr lang="en-US" sz="2400" dirty="0"/>
              <a:t>The material sample is sanded and turned into a mirror-like lacquer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64016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MICROSCOPIC TECHNIQUES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5910331" cy="4351338"/>
          </a:xfrm>
        </p:spPr>
        <p:txBody>
          <a:bodyPr>
            <a:noAutofit/>
          </a:bodyPr>
          <a:lstStyle/>
          <a:p>
            <a:r>
              <a:rPr lang="en-US" sz="2400" dirty="0"/>
              <a:t>The surface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</a:t>
            </a:r>
            <a:r>
              <a:rPr lang="tr-TR" sz="2400" dirty="0" smtClean="0"/>
              <a:t> </a:t>
            </a:r>
            <a:r>
              <a:rPr lang="tr-TR" sz="2400" dirty="0" err="1" smtClean="0"/>
              <a:t>will</a:t>
            </a:r>
            <a:r>
              <a:rPr lang="tr-TR" sz="2400" dirty="0" smtClean="0"/>
              <a:t> be </a:t>
            </a:r>
            <a:r>
              <a:rPr lang="en-US" sz="2400" dirty="0" smtClean="0"/>
              <a:t>exposed </a:t>
            </a:r>
            <a:r>
              <a:rPr lang="en-US" sz="2400" dirty="0"/>
              <a:t>to chemical </a:t>
            </a:r>
            <a:r>
              <a:rPr lang="tr-TR" sz="2400" dirty="0" err="1" smtClean="0"/>
              <a:t>etching</a:t>
            </a:r>
            <a:r>
              <a:rPr lang="tr-TR" sz="2400" dirty="0" smtClean="0"/>
              <a:t>.</a:t>
            </a:r>
          </a:p>
          <a:p>
            <a:r>
              <a:rPr lang="tr-TR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grain boundaries are more aggressively attacked than the rest of the grain.</a:t>
            </a:r>
          </a:p>
          <a:p>
            <a:r>
              <a:rPr lang="en-US" sz="2400" dirty="0"/>
              <a:t>The light from the optical microscope reflects or </a:t>
            </a:r>
            <a:r>
              <a:rPr lang="tr-TR" sz="2400" dirty="0" err="1" smtClean="0"/>
              <a:t>scatters</a:t>
            </a:r>
            <a:r>
              <a:rPr lang="en-US" sz="2400" dirty="0" smtClean="0"/>
              <a:t> </a:t>
            </a:r>
            <a:r>
              <a:rPr lang="tr-TR" sz="2400" dirty="0" err="1" smtClean="0"/>
              <a:t>from</a:t>
            </a:r>
            <a:r>
              <a:rPr lang="en-US" sz="2400" dirty="0" smtClean="0"/>
              <a:t> </a:t>
            </a:r>
            <a:r>
              <a:rPr lang="en-US" sz="2400" dirty="0"/>
              <a:t>the surface of the sample depending on how the surface is patterned.</a:t>
            </a:r>
          </a:p>
          <a:p>
            <a:r>
              <a:rPr lang="en-US" sz="2400" dirty="0"/>
              <a:t>As more light is scattered from deeply </a:t>
            </a:r>
            <a:r>
              <a:rPr lang="tr-TR" sz="2400" dirty="0" err="1" smtClean="0"/>
              <a:t>patterned</a:t>
            </a:r>
            <a:r>
              <a:rPr lang="en-US" sz="2400" dirty="0" smtClean="0"/>
              <a:t> </a:t>
            </a:r>
            <a:r>
              <a:rPr lang="en-US" sz="2400" dirty="0"/>
              <a:t>features such as grain boundaries, </a:t>
            </a:r>
            <a:r>
              <a:rPr lang="en-US" sz="2400" dirty="0" err="1" smtClean="0"/>
              <a:t>th</a:t>
            </a:r>
            <a:r>
              <a:rPr lang="tr-TR" sz="2400" dirty="0" smtClean="0"/>
              <a:t>is </a:t>
            </a:r>
            <a:r>
              <a:rPr lang="tr-TR" sz="2400" dirty="0" err="1" smtClean="0"/>
              <a:t>part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</a:t>
            </a:r>
            <a:r>
              <a:rPr lang="tr-TR" sz="2400" dirty="0" smtClean="0"/>
              <a:t> </a:t>
            </a:r>
            <a:r>
              <a:rPr lang="tr-TR" sz="2400" dirty="0" err="1" smtClean="0"/>
              <a:t>surface</a:t>
            </a:r>
            <a:r>
              <a:rPr lang="en-US" sz="2400" dirty="0" smtClean="0"/>
              <a:t> </a:t>
            </a:r>
            <a:r>
              <a:rPr lang="tr-TR" sz="2400" dirty="0" err="1" smtClean="0"/>
              <a:t>will</a:t>
            </a:r>
            <a:r>
              <a:rPr lang="tr-TR" sz="2400" dirty="0" smtClean="0"/>
              <a:t> be </a:t>
            </a:r>
            <a:r>
              <a:rPr lang="tr-TR" sz="2400" dirty="0" err="1" smtClean="0"/>
              <a:t>more</a:t>
            </a:r>
            <a:r>
              <a:rPr lang="en-US" sz="2400" dirty="0" smtClean="0"/>
              <a:t> </a:t>
            </a:r>
            <a:r>
              <a:rPr lang="en-US" sz="2400" dirty="0"/>
              <a:t>darker in color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7523017" y="5767671"/>
            <a:ext cx="46689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Figure </a:t>
            </a:r>
            <a:r>
              <a:rPr lang="tr-TR" dirty="0"/>
              <a:t>2</a:t>
            </a:r>
            <a:r>
              <a:rPr lang="tr-TR" dirty="0" smtClean="0"/>
              <a:t>. </a:t>
            </a:r>
            <a:r>
              <a:rPr lang="en-US" dirty="0" smtClean="0"/>
              <a:t>Microstructure </a:t>
            </a:r>
            <a:r>
              <a:rPr lang="en-US" dirty="0"/>
              <a:t>of </a:t>
            </a:r>
            <a:r>
              <a:rPr lang="tr-TR" dirty="0" smtClean="0"/>
              <a:t>a </a:t>
            </a:r>
            <a:r>
              <a:rPr lang="tr-TR" dirty="0" err="1" smtClean="0"/>
              <a:t>sample</a:t>
            </a:r>
            <a:r>
              <a:rPr lang="tr-TR" dirty="0" smtClean="0"/>
              <a:t> </a:t>
            </a:r>
            <a:r>
              <a:rPr lang="tr-TR" dirty="0" err="1" smtClean="0"/>
              <a:t>surface</a:t>
            </a:r>
            <a:r>
              <a:rPr lang="tr-TR" dirty="0" smtClean="0"/>
              <a:t> (</a:t>
            </a:r>
            <a:r>
              <a:rPr lang="en-US" dirty="0" smtClean="0"/>
              <a:t>palladium </a:t>
            </a:r>
            <a:r>
              <a:rPr lang="en-US" dirty="0" smtClean="0"/>
              <a:t>(</a:t>
            </a:r>
            <a:r>
              <a:rPr lang="tr-TR" dirty="0" smtClean="0"/>
              <a:t>x</a:t>
            </a:r>
            <a:r>
              <a:rPr lang="en-US" dirty="0" smtClean="0"/>
              <a:t>100</a:t>
            </a:r>
            <a:r>
              <a:rPr lang="en-US" dirty="0" smtClean="0"/>
              <a:t>)</a:t>
            </a:r>
            <a:r>
              <a:rPr lang="tr-TR" dirty="0" smtClean="0"/>
              <a:t>)</a:t>
            </a:r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0822" y="1886889"/>
            <a:ext cx="5057775" cy="367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336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Electron </a:t>
            </a:r>
            <a:r>
              <a:rPr lang="en-US" dirty="0" smtClean="0"/>
              <a:t>Microscopy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The upper limit for possible magnification with an optical microscope is about 2000x.</a:t>
            </a:r>
          </a:p>
          <a:p>
            <a:r>
              <a:rPr lang="en-US" sz="2400" dirty="0"/>
              <a:t>As a result, some structural items are too thin or too small to allow observation using optical microscopy.</a:t>
            </a:r>
          </a:p>
          <a:p>
            <a:r>
              <a:rPr lang="en-US" sz="2400" dirty="0"/>
              <a:t>In such cases, an electron microscope with higher magnification capacity can be used.</a:t>
            </a:r>
          </a:p>
          <a:p>
            <a:r>
              <a:rPr lang="en-US" sz="2400" dirty="0"/>
              <a:t>An image of the studied structure was created using electron beams instead of light radiation.</a:t>
            </a:r>
          </a:p>
          <a:p>
            <a:r>
              <a:rPr lang="en-US" sz="2400" dirty="0"/>
              <a:t>The high magnification and resolution of these microscopes are the result of the short wave lengths of the electron beams.</a:t>
            </a:r>
          </a:p>
          <a:p>
            <a:r>
              <a:rPr lang="tr-TR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geometry of the microscope components is the same as in optical systems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35995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Electron</a:t>
            </a:r>
            <a:r>
              <a:rPr lang="tr-TR" dirty="0"/>
              <a:t> </a:t>
            </a:r>
            <a:r>
              <a:rPr lang="tr-TR" dirty="0" err="1"/>
              <a:t>Microscopy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Both </a:t>
            </a:r>
            <a:r>
              <a:rPr lang="tr-TR" sz="2400" dirty="0" err="1" smtClean="0"/>
              <a:t>reflection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transmission beam </a:t>
            </a:r>
            <a:r>
              <a:rPr lang="en-US" sz="2400" dirty="0"/>
              <a:t>modes of operation are possible in electron microscopes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tr-TR" sz="2400" dirty="0" err="1" smtClean="0"/>
              <a:t>There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two</a:t>
            </a:r>
            <a:r>
              <a:rPr lang="tr-TR" sz="2400" dirty="0" smtClean="0"/>
              <a:t> </a:t>
            </a:r>
            <a:r>
              <a:rPr lang="tr-TR" sz="2400" dirty="0" err="1" smtClean="0"/>
              <a:t>types</a:t>
            </a:r>
            <a:r>
              <a:rPr lang="tr-TR" sz="2400" dirty="0" smtClean="0"/>
              <a:t> of </a:t>
            </a:r>
            <a:r>
              <a:rPr lang="tr-TR" sz="2400" dirty="0" err="1" smtClean="0"/>
              <a:t>microscopy</a:t>
            </a:r>
            <a:r>
              <a:rPr lang="tr-TR" sz="2400" dirty="0" smtClean="0"/>
              <a:t> </a:t>
            </a:r>
            <a:r>
              <a:rPr lang="tr-TR" sz="2400" dirty="0" err="1" smtClean="0"/>
              <a:t>techniques</a:t>
            </a:r>
            <a:r>
              <a:rPr lang="tr-TR" sz="2400" dirty="0" smtClean="0"/>
              <a:t> </a:t>
            </a:r>
            <a:r>
              <a:rPr lang="tr-TR" sz="2400" dirty="0" err="1" smtClean="0"/>
              <a:t>depending</a:t>
            </a:r>
            <a:r>
              <a:rPr lang="tr-TR" sz="2400" dirty="0" smtClean="0"/>
              <a:t> 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operation</a:t>
            </a:r>
            <a:r>
              <a:rPr lang="tr-TR" sz="2400" dirty="0" smtClean="0"/>
              <a:t> </a:t>
            </a:r>
            <a:r>
              <a:rPr lang="tr-TR" sz="2400" dirty="0" err="1" smtClean="0"/>
              <a:t>modes</a:t>
            </a:r>
            <a:r>
              <a:rPr lang="tr-TR" sz="2400" dirty="0" smtClean="0"/>
              <a:t>.</a:t>
            </a:r>
            <a:endParaRPr lang="en-US" sz="2400" dirty="0"/>
          </a:p>
          <a:p>
            <a:r>
              <a:rPr lang="en-US" sz="2400" dirty="0"/>
              <a:t>Transmission Electron </a:t>
            </a:r>
            <a:r>
              <a:rPr lang="en-US" sz="2400" dirty="0" smtClean="0"/>
              <a:t>Microscopy</a:t>
            </a:r>
            <a:r>
              <a:rPr lang="tr-TR" sz="2400" dirty="0" smtClean="0"/>
              <a:t> </a:t>
            </a:r>
            <a:r>
              <a:rPr lang="tr-TR" sz="2400" dirty="0" err="1" smtClean="0"/>
              <a:t>Technique</a:t>
            </a:r>
            <a:endParaRPr lang="en-US" sz="2400" dirty="0"/>
          </a:p>
          <a:p>
            <a:r>
              <a:rPr lang="en-US" sz="2400" dirty="0"/>
              <a:t>The image </a:t>
            </a:r>
            <a:r>
              <a:rPr lang="tr-TR" sz="2400" dirty="0" err="1" smtClean="0"/>
              <a:t>obtained</a:t>
            </a:r>
            <a:r>
              <a:rPr lang="en-US" sz="2400" dirty="0" smtClean="0"/>
              <a:t> </a:t>
            </a:r>
            <a:r>
              <a:rPr lang="tr-TR" sz="2400" dirty="0" err="1" smtClean="0"/>
              <a:t>by</a:t>
            </a:r>
            <a:r>
              <a:rPr lang="en-US" sz="2400" dirty="0" smtClean="0"/>
              <a:t> </a:t>
            </a:r>
            <a:r>
              <a:rPr lang="en-US" sz="2400" dirty="0"/>
              <a:t>a transmission electron microscope (TEM) is </a:t>
            </a:r>
            <a:r>
              <a:rPr lang="tr-TR" sz="2400" dirty="0" err="1" smtClean="0"/>
              <a:t>created</a:t>
            </a:r>
            <a:r>
              <a:rPr lang="en-US" sz="2400" dirty="0" smtClean="0"/>
              <a:t> </a:t>
            </a:r>
            <a:r>
              <a:rPr lang="en-US" sz="2400" dirty="0"/>
              <a:t>by an electron beam passing the sample.</a:t>
            </a:r>
          </a:p>
          <a:p>
            <a:r>
              <a:rPr lang="en-US" sz="2400" dirty="0"/>
              <a:t>Scanning Electron </a:t>
            </a:r>
            <a:r>
              <a:rPr lang="en-US" sz="2400" dirty="0" smtClean="0"/>
              <a:t>Microscopy</a:t>
            </a:r>
            <a:r>
              <a:rPr lang="tr-TR" sz="2400" dirty="0" smtClean="0"/>
              <a:t> </a:t>
            </a:r>
            <a:r>
              <a:rPr lang="tr-TR" sz="2400" dirty="0" err="1" smtClean="0"/>
              <a:t>Technique</a:t>
            </a:r>
            <a:endParaRPr lang="en-US" sz="2400" dirty="0"/>
          </a:p>
          <a:p>
            <a:r>
              <a:rPr lang="en-US" sz="2400" dirty="0"/>
              <a:t>The surface of a sample to be </a:t>
            </a:r>
            <a:r>
              <a:rPr lang="tr-TR" sz="2400" dirty="0" err="1" smtClean="0"/>
              <a:t>investigated</a:t>
            </a:r>
            <a:r>
              <a:rPr lang="en-US" sz="2400" dirty="0" smtClean="0"/>
              <a:t> </a:t>
            </a:r>
            <a:r>
              <a:rPr lang="en-US" sz="2400" dirty="0"/>
              <a:t>is scanned by an electron beam and the reflected </a:t>
            </a:r>
            <a:r>
              <a:rPr lang="en-US" sz="2400" dirty="0" smtClean="0"/>
              <a:t>electron </a:t>
            </a:r>
            <a:r>
              <a:rPr lang="en-US" sz="2400" dirty="0"/>
              <a:t>beam is collected and then </a:t>
            </a:r>
            <a:r>
              <a:rPr lang="tr-TR" sz="2400" dirty="0" err="1" smtClean="0"/>
              <a:t>shown</a:t>
            </a:r>
            <a:r>
              <a:rPr lang="en-US" sz="2400" dirty="0" smtClean="0"/>
              <a:t> </a:t>
            </a:r>
            <a:r>
              <a:rPr lang="tr-TR" sz="2400" dirty="0" smtClean="0"/>
              <a:t>on</a:t>
            </a:r>
            <a:r>
              <a:rPr lang="en-US" sz="2400" dirty="0" smtClean="0"/>
              <a:t> </a:t>
            </a:r>
            <a:r>
              <a:rPr lang="en-US" sz="2400" dirty="0"/>
              <a:t>a cathode ray </a:t>
            </a:r>
            <a:r>
              <a:rPr lang="en-US" sz="2400" dirty="0" smtClean="0"/>
              <a:t>tube</a:t>
            </a:r>
            <a:r>
              <a:rPr lang="tr-TR" sz="2400" dirty="0" smtClean="0"/>
              <a:t>.</a:t>
            </a:r>
            <a:endParaRPr lang="en-US" sz="2400" dirty="0"/>
          </a:p>
          <a:p>
            <a:r>
              <a:rPr lang="en-US" sz="2400" dirty="0"/>
              <a:t>The picture taken on the screen shows the surface properties of the sample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99317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2095</TotalTime>
  <Words>1014</Words>
  <Application>Microsoft Office PowerPoint</Application>
  <PresentationFormat>Özel</PresentationFormat>
  <Paragraphs>62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Office Teması</vt:lpstr>
      <vt:lpstr>EME 201 Materials Science</vt:lpstr>
      <vt:lpstr>Material Surface - External Surfaces</vt:lpstr>
      <vt:lpstr>Grain Boundaries</vt:lpstr>
      <vt:lpstr>Twin Boundaries</vt:lpstr>
      <vt:lpstr>ATOMIC VIBRATIONS</vt:lpstr>
      <vt:lpstr>MICROSCOPIC TECHNIQUES</vt:lpstr>
      <vt:lpstr>MICROSCOPIC TECHNIQUES</vt:lpstr>
      <vt:lpstr>Electron Microscopy</vt:lpstr>
      <vt:lpstr>Electron Microscopy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 201 Materials Science</dc:title>
  <dc:creator>pc205</dc:creator>
  <cp:lastModifiedBy>ew1</cp:lastModifiedBy>
  <cp:revision>303</cp:revision>
  <dcterms:created xsi:type="dcterms:W3CDTF">2016-07-27T06:35:54Z</dcterms:created>
  <dcterms:modified xsi:type="dcterms:W3CDTF">2018-02-27T10:50:01Z</dcterms:modified>
</cp:coreProperties>
</file>