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4" r:id="rId4"/>
    <p:sldId id="261" r:id="rId5"/>
    <p:sldId id="265" r:id="rId6"/>
    <p:sldId id="260" r:id="rId7"/>
    <p:sldId id="263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D0218F1D-621D-4478-85FE-0D17A9CE1BDE}">
          <p14:sldIdLst>
            <p14:sldId id="257"/>
            <p14:sldId id="259"/>
            <p14:sldId id="264"/>
            <p14:sldId id="261"/>
            <p14:sldId id="265"/>
            <p14:sldId id="260"/>
            <p14:sldId id="263"/>
            <p14:sldId id="262"/>
          </p14:sldIdLst>
        </p14:section>
        <p14:section name="Başlıksız Bölüm" id="{2109EF46-AB84-4365-9235-3926D793389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36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320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703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430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761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859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131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09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207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241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623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609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2696817" y="1510749"/>
            <a:ext cx="6858000" cy="2943433"/>
          </a:xfrm>
        </p:spPr>
        <p:txBody>
          <a:bodyPr>
            <a:normAutofit/>
          </a:bodyPr>
          <a:lstStyle/>
          <a:p>
            <a:r>
              <a:rPr lang="tr-TR" b="1" dirty="0" smtClean="0"/>
              <a:t>SHB-101 SOSYOLOJİ</a:t>
            </a:r>
            <a:br>
              <a:rPr lang="tr-TR" b="1" dirty="0" smtClean="0"/>
            </a:br>
            <a:r>
              <a:rPr lang="tr-TR" b="1" dirty="0" smtClean="0"/>
              <a:t>SOSYOLOJİK ARAŞTIRMA</a:t>
            </a:r>
            <a:r>
              <a:rPr lang="tr-TR" b="1" dirty="0"/>
              <a:t/>
            </a:r>
            <a:br>
              <a:rPr lang="tr-TR" b="1" dirty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60376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719470" y="557549"/>
            <a:ext cx="8676861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b="1" i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i="1" dirty="0" smtClean="0">
                <a:solidFill>
                  <a:prstClr val="black"/>
                </a:solidFill>
              </a:rPr>
              <a:t>Bilgi </a:t>
            </a:r>
            <a:r>
              <a:rPr lang="tr-TR" sz="2400" b="1" i="1" dirty="0" smtClean="0">
                <a:solidFill>
                  <a:prstClr val="black"/>
                </a:solidFill>
              </a:rPr>
              <a:t>Türleri</a:t>
            </a:r>
          </a:p>
          <a:p>
            <a:pPr algn="just"/>
            <a:endParaRPr lang="tr-TR" sz="2400" b="1" i="1" dirty="0" smtClean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sz="2400" b="1" dirty="0" smtClean="0">
                <a:solidFill>
                  <a:prstClr val="black"/>
                </a:solidFill>
              </a:rPr>
              <a:t>*</a:t>
            </a:r>
            <a:r>
              <a:rPr lang="tr-TR" sz="2400" b="1" dirty="0" smtClean="0">
                <a:solidFill>
                  <a:prstClr val="black"/>
                </a:solidFill>
              </a:rPr>
              <a:t>Deneyim: </a:t>
            </a:r>
            <a:r>
              <a:rPr lang="tr-TR" sz="2400" dirty="0" smtClean="0">
                <a:solidFill>
                  <a:prstClr val="black"/>
                </a:solidFill>
              </a:rPr>
              <a:t>Deneme</a:t>
            </a:r>
            <a:r>
              <a:rPr lang="tr-TR" sz="2400" dirty="0" smtClean="0">
                <a:solidFill>
                  <a:prstClr val="black"/>
                </a:solidFill>
              </a:rPr>
              <a:t> yanılma yoluyla edinilen tecrübe</a:t>
            </a:r>
          </a:p>
          <a:p>
            <a:pPr algn="just">
              <a:lnSpc>
                <a:spcPct val="150000"/>
              </a:lnSpc>
            </a:pPr>
            <a:endParaRPr lang="tr-TR" sz="2400" dirty="0" smtClean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sz="2400" b="1" dirty="0" smtClean="0">
                <a:solidFill>
                  <a:prstClr val="black"/>
                </a:solidFill>
              </a:rPr>
              <a:t>*Kültürel </a:t>
            </a:r>
            <a:r>
              <a:rPr lang="tr-TR" sz="2400" b="1" dirty="0" smtClean="0">
                <a:solidFill>
                  <a:prstClr val="black"/>
                </a:solidFill>
              </a:rPr>
              <a:t>gelenek: </a:t>
            </a:r>
            <a:r>
              <a:rPr lang="tr-TR" sz="2400" dirty="0" smtClean="0">
                <a:solidFill>
                  <a:prstClr val="black"/>
                </a:solidFill>
              </a:rPr>
              <a:t>Toplumsal pratikler</a:t>
            </a:r>
          </a:p>
          <a:p>
            <a:pPr algn="just">
              <a:lnSpc>
                <a:spcPct val="150000"/>
              </a:lnSpc>
            </a:pPr>
            <a:endParaRPr lang="tr-TR" sz="2400" dirty="0" smtClean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sz="2400" b="1" dirty="0" smtClean="0">
                <a:solidFill>
                  <a:prstClr val="black"/>
                </a:solidFill>
              </a:rPr>
              <a:t>*</a:t>
            </a:r>
            <a:r>
              <a:rPr lang="tr-TR" sz="2400" b="1" dirty="0" smtClean="0">
                <a:solidFill>
                  <a:prstClr val="black"/>
                </a:solidFill>
              </a:rPr>
              <a:t>İnanç: </a:t>
            </a:r>
            <a:r>
              <a:rPr lang="tr-TR" sz="2400" dirty="0" smtClean="0">
                <a:solidFill>
                  <a:prstClr val="black"/>
                </a:solidFill>
              </a:rPr>
              <a:t>Kişisel deneyimlerle doğrulanamayan, hakikat olduğuna iman edilen inançlar bilginin en önemli kaynakları arasında yer alır (Bozkurt</a:t>
            </a:r>
            <a:r>
              <a:rPr lang="tr-TR" sz="2400" dirty="0" smtClean="0">
                <a:solidFill>
                  <a:prstClr val="black"/>
                </a:solidFill>
              </a:rPr>
              <a:t>, 2008</a:t>
            </a:r>
            <a:r>
              <a:rPr lang="tr-TR" sz="2400" dirty="0" smtClean="0">
                <a:solidFill>
                  <a:prstClr val="black"/>
                </a:solidFill>
              </a:rPr>
              <a:t>). </a:t>
            </a:r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ctr"/>
            <a:r>
              <a:rPr lang="tr-TR" sz="2400" dirty="0" smtClean="0">
                <a:solidFill>
                  <a:prstClr val="black"/>
                </a:solidFill>
              </a:rPr>
              <a:t>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23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868557" y="557549"/>
            <a:ext cx="852777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b="1" i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i="1" dirty="0" smtClean="0">
                <a:solidFill>
                  <a:prstClr val="black"/>
                </a:solidFill>
              </a:rPr>
              <a:t>Bilgi </a:t>
            </a:r>
            <a:r>
              <a:rPr lang="tr-TR" sz="2400" b="1" i="1" dirty="0" smtClean="0">
                <a:solidFill>
                  <a:prstClr val="black"/>
                </a:solidFill>
              </a:rPr>
              <a:t>Türleri</a:t>
            </a:r>
          </a:p>
          <a:p>
            <a:pPr algn="just"/>
            <a:endParaRPr lang="tr-TR" sz="2400" b="1" i="1" dirty="0" smtClean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sz="2400" b="1" dirty="0">
                <a:solidFill>
                  <a:prstClr val="black"/>
                </a:solidFill>
              </a:rPr>
              <a:t>*Otorite: </a:t>
            </a:r>
            <a:r>
              <a:rPr lang="tr-TR" sz="2400" dirty="0">
                <a:solidFill>
                  <a:prstClr val="black"/>
                </a:solidFill>
              </a:rPr>
              <a:t>Otorite ya da uzman olarak kabul edilen insanların sahip oldukları </a:t>
            </a:r>
            <a:r>
              <a:rPr lang="tr-TR" sz="2400" dirty="0" smtClean="0">
                <a:solidFill>
                  <a:prstClr val="black"/>
                </a:solidFill>
              </a:rPr>
              <a:t>bilgi</a:t>
            </a:r>
          </a:p>
          <a:p>
            <a:pPr algn="just">
              <a:lnSpc>
                <a:spcPct val="150000"/>
              </a:lnSpc>
            </a:pPr>
            <a:endParaRPr lang="tr-TR" sz="2400" dirty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sz="2400" b="1" dirty="0">
                <a:solidFill>
                  <a:prstClr val="black"/>
                </a:solidFill>
              </a:rPr>
              <a:t>*Bilim: </a:t>
            </a:r>
            <a:r>
              <a:rPr lang="tr-TR" sz="2400" dirty="0">
                <a:solidFill>
                  <a:prstClr val="black"/>
                </a:solidFill>
              </a:rPr>
              <a:t>Doğrudan ve sistematik yoldan elde edilen ampirik kanıtları temel alan bilgidir </a:t>
            </a:r>
            <a:r>
              <a:rPr lang="tr-TR" sz="2400" dirty="0" smtClean="0">
                <a:solidFill>
                  <a:prstClr val="black"/>
                </a:solidFill>
              </a:rPr>
              <a:t>(Bozkurt</a:t>
            </a:r>
            <a:r>
              <a:rPr lang="tr-TR" sz="2400" dirty="0" smtClean="0">
                <a:solidFill>
                  <a:prstClr val="black"/>
                </a:solidFill>
              </a:rPr>
              <a:t>, 2008</a:t>
            </a:r>
            <a:r>
              <a:rPr lang="tr-TR" sz="2400" dirty="0" smtClean="0">
                <a:solidFill>
                  <a:prstClr val="black"/>
                </a:solidFill>
              </a:rPr>
              <a:t>).</a:t>
            </a:r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 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ctr"/>
            <a:r>
              <a:rPr lang="tr-TR" sz="2400" dirty="0" smtClean="0">
                <a:solidFill>
                  <a:prstClr val="black"/>
                </a:solidFill>
              </a:rPr>
              <a:t>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85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272209" y="487976"/>
            <a:ext cx="975028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Bilimsel </a:t>
            </a:r>
            <a:r>
              <a:rPr lang="tr-TR" sz="2400" b="1" dirty="0" smtClean="0">
                <a:solidFill>
                  <a:prstClr val="black"/>
                </a:solidFill>
              </a:rPr>
              <a:t>Araştırma Tipleri</a:t>
            </a:r>
          </a:p>
          <a:p>
            <a:pPr algn="just"/>
            <a:r>
              <a:rPr lang="tr-TR" sz="2400" i="1" dirty="0" smtClean="0">
                <a:solidFill>
                  <a:prstClr val="black"/>
                </a:solidFill>
              </a:rPr>
              <a:t>Amaçlarına Göre Araştırma Tipleri</a:t>
            </a: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*Keşfedici </a:t>
            </a:r>
            <a:r>
              <a:rPr lang="tr-TR" sz="2400" b="1" dirty="0" smtClean="0">
                <a:solidFill>
                  <a:prstClr val="black"/>
                </a:solidFill>
              </a:rPr>
              <a:t>araştırmalar: </a:t>
            </a:r>
            <a:r>
              <a:rPr lang="tr-TR" sz="2400" dirty="0" smtClean="0">
                <a:solidFill>
                  <a:prstClr val="black"/>
                </a:solidFill>
              </a:rPr>
              <a:t>Araştırmacının fazla bilgi sahibi olmadığı konuları incelediği ya da araştırma konusunun görece yeni olduğu durumlarda yapılan araştırma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*</a:t>
            </a:r>
            <a:r>
              <a:rPr lang="tr-TR" sz="2400" b="1" dirty="0" smtClean="0">
                <a:solidFill>
                  <a:prstClr val="black"/>
                </a:solidFill>
              </a:rPr>
              <a:t>Betimleyici </a:t>
            </a:r>
            <a:r>
              <a:rPr lang="tr-TR" sz="2400" b="1" dirty="0" smtClean="0">
                <a:solidFill>
                  <a:prstClr val="black"/>
                </a:solidFill>
              </a:rPr>
              <a:t>araştırmalar: </a:t>
            </a:r>
            <a:r>
              <a:rPr lang="tr-TR" sz="2400" dirty="0" smtClean="0">
                <a:solidFill>
                  <a:prstClr val="black"/>
                </a:solidFill>
              </a:rPr>
              <a:t>İlgi duyulan konunun ya da etkinliklerin betimlemesini, tasvirini elde etmeyi amaçlayan araştırma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*Açıklayıcı (Hipotez sınamaya yönelik araştırmalar</a:t>
            </a:r>
            <a:r>
              <a:rPr lang="tr-TR" sz="2400" b="1" dirty="0" smtClean="0">
                <a:solidFill>
                  <a:prstClr val="black"/>
                </a:solidFill>
              </a:rPr>
              <a:t>) araştırmalar</a:t>
            </a:r>
            <a:r>
              <a:rPr lang="tr-TR" sz="2400" dirty="0" smtClean="0">
                <a:solidFill>
                  <a:prstClr val="black"/>
                </a:solidFill>
              </a:rPr>
              <a:t>: Betimleyici araştırmanın özelliklerini taşırlar; ancak buna ek olarak daha </a:t>
            </a:r>
            <a:r>
              <a:rPr lang="tr-TR" sz="2400" dirty="0" err="1" smtClean="0">
                <a:solidFill>
                  <a:prstClr val="black"/>
                </a:solidFill>
              </a:rPr>
              <a:t>yapısallaştırılmış</a:t>
            </a:r>
            <a:r>
              <a:rPr lang="tr-TR" sz="2400" dirty="0" smtClean="0">
                <a:solidFill>
                  <a:prstClr val="black"/>
                </a:solidFill>
              </a:rPr>
              <a:t>, daha az değişken içeren ve ölçümlerinin titiz yapıldığı araştırma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smtClean="0">
                <a:solidFill>
                  <a:prstClr val="black"/>
                </a:solidFill>
              </a:rPr>
              <a:t>(Gönç-</a:t>
            </a:r>
            <a:r>
              <a:rPr lang="tr-TR" sz="2400" dirty="0" err="1" smtClean="0">
                <a:solidFill>
                  <a:prstClr val="black"/>
                </a:solidFill>
              </a:rPr>
              <a:t>Şavran</a:t>
            </a:r>
            <a:r>
              <a:rPr lang="tr-TR" sz="2400" dirty="0" smtClean="0">
                <a:solidFill>
                  <a:prstClr val="black"/>
                </a:solidFill>
              </a:rPr>
              <a:t>, </a:t>
            </a:r>
            <a:r>
              <a:rPr lang="tr-TR" sz="2400" dirty="0">
                <a:solidFill>
                  <a:prstClr val="black"/>
                </a:solidFill>
              </a:rPr>
              <a:t>2009</a:t>
            </a:r>
            <a:r>
              <a:rPr lang="tr-TR" sz="2400" dirty="0" smtClean="0">
                <a:solidFill>
                  <a:prstClr val="black"/>
                </a:solidFill>
              </a:rPr>
              <a:t>). </a:t>
            </a:r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ctr"/>
            <a:r>
              <a:rPr lang="tr-TR" sz="2400" dirty="0" smtClean="0">
                <a:solidFill>
                  <a:prstClr val="black"/>
                </a:solidFill>
              </a:rPr>
              <a:t>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97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017643" y="905419"/>
            <a:ext cx="842838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Bilimsel </a:t>
            </a:r>
            <a:r>
              <a:rPr lang="tr-TR" sz="2400" b="1" dirty="0" smtClean="0">
                <a:solidFill>
                  <a:prstClr val="black"/>
                </a:solidFill>
              </a:rPr>
              <a:t>Araştırma Tipleri</a:t>
            </a:r>
          </a:p>
          <a:p>
            <a:pPr algn="just"/>
            <a:endParaRPr lang="tr-TR" sz="2400" i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i="1" dirty="0" smtClean="0">
                <a:solidFill>
                  <a:prstClr val="black"/>
                </a:solidFill>
              </a:rPr>
              <a:t>Zamana </a:t>
            </a:r>
            <a:r>
              <a:rPr lang="tr-TR" sz="2400" i="1" dirty="0">
                <a:solidFill>
                  <a:prstClr val="black"/>
                </a:solidFill>
              </a:rPr>
              <a:t>Göre Araştırma Tipleri</a:t>
            </a: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*</a:t>
            </a:r>
            <a:r>
              <a:rPr lang="tr-TR" sz="2400" b="1" dirty="0" err="1">
                <a:solidFill>
                  <a:prstClr val="black"/>
                </a:solidFill>
              </a:rPr>
              <a:t>Kesitsel</a:t>
            </a:r>
            <a:r>
              <a:rPr lang="tr-TR" sz="2400" b="1" dirty="0">
                <a:solidFill>
                  <a:prstClr val="black"/>
                </a:solidFill>
              </a:rPr>
              <a:t> </a:t>
            </a:r>
            <a:r>
              <a:rPr lang="tr-TR" sz="2400" b="1" dirty="0" smtClean="0">
                <a:solidFill>
                  <a:prstClr val="black"/>
                </a:solidFill>
              </a:rPr>
              <a:t>araştırmalar: </a:t>
            </a:r>
            <a:r>
              <a:rPr lang="tr-TR" sz="2400" dirty="0" smtClean="0">
                <a:solidFill>
                  <a:prstClr val="black"/>
                </a:solidFill>
              </a:rPr>
              <a:t>Bir olgunun ya da örneklemin belirli bir zamandaki halini gözlemlemeyi içeren araştırma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*</a:t>
            </a:r>
            <a:r>
              <a:rPr lang="tr-TR" sz="2400" b="1" dirty="0" err="1">
                <a:solidFill>
                  <a:prstClr val="black"/>
                </a:solidFill>
              </a:rPr>
              <a:t>Boylamsal</a:t>
            </a:r>
            <a:r>
              <a:rPr lang="tr-TR" sz="2400" b="1" dirty="0">
                <a:solidFill>
                  <a:prstClr val="black"/>
                </a:solidFill>
              </a:rPr>
              <a:t> </a:t>
            </a:r>
            <a:r>
              <a:rPr lang="tr-TR" sz="2400" b="1" dirty="0" smtClean="0">
                <a:solidFill>
                  <a:prstClr val="black"/>
                </a:solidFill>
              </a:rPr>
              <a:t>araştırmalar: </a:t>
            </a:r>
            <a:r>
              <a:rPr lang="tr-TR" sz="2400" dirty="0" smtClean="0">
                <a:solidFill>
                  <a:prstClr val="black"/>
                </a:solidFill>
              </a:rPr>
              <a:t>İncelenen konunun zaman içindeki gelişimini ele alan ve en az ii kere tekrarlanan araştırma </a:t>
            </a:r>
            <a:r>
              <a:rPr lang="tr-TR" sz="2400" dirty="0" smtClean="0">
                <a:solidFill>
                  <a:prstClr val="black"/>
                </a:solidFill>
              </a:rPr>
              <a:t>(Gönç-</a:t>
            </a:r>
            <a:r>
              <a:rPr lang="tr-TR" sz="2400" dirty="0" err="1" smtClean="0">
                <a:solidFill>
                  <a:prstClr val="black"/>
                </a:solidFill>
              </a:rPr>
              <a:t>Şavran</a:t>
            </a:r>
            <a:r>
              <a:rPr lang="tr-TR" sz="2400" dirty="0" smtClean="0">
                <a:solidFill>
                  <a:prstClr val="black"/>
                </a:solidFill>
              </a:rPr>
              <a:t>, </a:t>
            </a:r>
            <a:r>
              <a:rPr lang="tr-TR" sz="2400" dirty="0">
                <a:solidFill>
                  <a:prstClr val="black"/>
                </a:solidFill>
              </a:rPr>
              <a:t>2009</a:t>
            </a:r>
            <a:r>
              <a:rPr lang="tr-TR" sz="2400" dirty="0" smtClean="0">
                <a:solidFill>
                  <a:prstClr val="black"/>
                </a:solidFill>
              </a:rPr>
              <a:t>).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 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ctr"/>
            <a:r>
              <a:rPr lang="tr-TR" sz="2400" dirty="0" smtClean="0">
                <a:solidFill>
                  <a:prstClr val="black"/>
                </a:solidFill>
              </a:rPr>
              <a:t>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72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789043" y="557549"/>
            <a:ext cx="860728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b="1" dirty="0" smtClean="0">
                <a:solidFill>
                  <a:prstClr val="black"/>
                </a:solidFill>
              </a:rPr>
              <a:t>Bilimsel Araştırmanın Aşamaları</a:t>
            </a:r>
          </a:p>
          <a:p>
            <a:pPr algn="just">
              <a:lnSpc>
                <a:spcPct val="150000"/>
              </a:lnSpc>
            </a:pPr>
            <a:r>
              <a:rPr lang="tr-TR" sz="2400" b="1" dirty="0" smtClean="0">
                <a:solidFill>
                  <a:prstClr val="black"/>
                </a:solidFill>
              </a:rPr>
              <a:t>*Problemin </a:t>
            </a:r>
            <a:r>
              <a:rPr lang="tr-TR" sz="2400" b="1" dirty="0" smtClean="0">
                <a:solidFill>
                  <a:prstClr val="black"/>
                </a:solidFill>
              </a:rPr>
              <a:t>Tanımlanması: </a:t>
            </a:r>
            <a:r>
              <a:rPr lang="tr-TR" sz="2400" dirty="0" smtClean="0">
                <a:solidFill>
                  <a:prstClr val="black"/>
                </a:solidFill>
              </a:rPr>
              <a:t>Toplumsal dünya hakkında merak edilen konuların, test edilebilir bilimsel araştırma sorularına dönüştürülmesi.</a:t>
            </a:r>
          </a:p>
          <a:p>
            <a:pPr algn="just">
              <a:lnSpc>
                <a:spcPct val="150000"/>
              </a:lnSpc>
            </a:pPr>
            <a:endParaRPr lang="tr-TR" sz="2400" dirty="0" smtClean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sz="2400" b="1" dirty="0" smtClean="0">
                <a:solidFill>
                  <a:prstClr val="black"/>
                </a:solidFill>
              </a:rPr>
              <a:t>*Literatür </a:t>
            </a:r>
            <a:r>
              <a:rPr lang="tr-TR" sz="2400" b="1" dirty="0" smtClean="0">
                <a:solidFill>
                  <a:prstClr val="black"/>
                </a:solidFill>
              </a:rPr>
              <a:t>Taraması: </a:t>
            </a:r>
            <a:r>
              <a:rPr lang="tr-TR" sz="2400" dirty="0" smtClean="0">
                <a:solidFill>
                  <a:prstClr val="black"/>
                </a:solidFill>
              </a:rPr>
              <a:t>Araştırılan konunun otoritelerinin yazdıklarını araştırıp okumak ve gereksiz tekrarlardan kaçınmak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smtClean="0">
                <a:solidFill>
                  <a:prstClr val="black"/>
                </a:solidFill>
              </a:rPr>
              <a:t>(Bozkurt</a:t>
            </a:r>
            <a:r>
              <a:rPr lang="tr-TR" sz="2400" dirty="0" smtClean="0">
                <a:solidFill>
                  <a:prstClr val="black"/>
                </a:solidFill>
              </a:rPr>
              <a:t>, 2008).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15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274265" y="825905"/>
            <a:ext cx="782004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>
                <a:solidFill>
                  <a:prstClr val="black"/>
                </a:solidFill>
              </a:rPr>
              <a:t>*Hipotezin ya da Araştırma Stratejisinin Belirlenmesi</a:t>
            </a:r>
            <a:r>
              <a:rPr lang="tr-TR" sz="2400" b="1" dirty="0" smtClean="0">
                <a:solidFill>
                  <a:prstClr val="black"/>
                </a:solidFill>
              </a:rPr>
              <a:t>:</a:t>
            </a: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 </a:t>
            </a: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İlgili literatür taranarak bu alanda yazılmış başka araştırmalar okunduktan sonra araştırmacının, sosyolojik teorilerin de katkısıyla hipotez ya da araştırma stratejisini belirlemesi……Veri toplama aracını hazırlaması.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*</a:t>
            </a:r>
            <a:r>
              <a:rPr lang="tr-TR" sz="2400" b="1" dirty="0">
                <a:solidFill>
                  <a:prstClr val="black"/>
                </a:solidFill>
              </a:rPr>
              <a:t>Verilerin Toplanması ve </a:t>
            </a:r>
            <a:r>
              <a:rPr lang="tr-TR" sz="2400" b="1" dirty="0" smtClean="0">
                <a:solidFill>
                  <a:prstClr val="black"/>
                </a:solidFill>
              </a:rPr>
              <a:t>Yorumlanması</a:t>
            </a: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Veri toplama araçları ile verilerin toplanarak bulguların yorumlanması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*Araştırma Raporunun Yazılması</a:t>
            </a: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Genel hatları ile giriş, yöntem, bulgular, tartışma, sonuç ve öneriler bölümlerinin yazılması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smtClean="0">
                <a:solidFill>
                  <a:prstClr val="black"/>
                </a:solidFill>
              </a:rPr>
              <a:t>(Bozkurt</a:t>
            </a:r>
            <a:r>
              <a:rPr lang="tr-TR" sz="2400" dirty="0" smtClean="0">
                <a:solidFill>
                  <a:prstClr val="black"/>
                </a:solidFill>
              </a:rPr>
              <a:t>, 2008).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48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759226" y="796088"/>
            <a:ext cx="872655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>
                <a:solidFill>
                  <a:prstClr val="black"/>
                </a:solidFill>
              </a:rPr>
              <a:t>Bozkurt, V. (2008). Değişen Dünyada Sosyoloji. Bursa: Ekin Basım Yayın Dağıtım. </a:t>
            </a:r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>
                <a:solidFill>
                  <a:prstClr val="black"/>
                </a:solidFill>
              </a:rPr>
              <a:t>Gönç-</a:t>
            </a:r>
            <a:r>
              <a:rPr lang="tr-TR" sz="2400" dirty="0" err="1">
                <a:solidFill>
                  <a:prstClr val="black"/>
                </a:solidFill>
              </a:rPr>
              <a:t>Şavran</a:t>
            </a:r>
            <a:r>
              <a:rPr lang="tr-TR" sz="2400" dirty="0">
                <a:solidFill>
                  <a:prstClr val="black"/>
                </a:solidFill>
              </a:rPr>
              <a:t>, T. (2009). Sosyolojide Nicel ve Nitel Araştırma Yöntemleri. İçinde Nadir Suğur (</a:t>
            </a:r>
            <a:r>
              <a:rPr lang="tr-TR" sz="2400" dirty="0" err="1">
                <a:solidFill>
                  <a:prstClr val="black"/>
                </a:solidFill>
              </a:rPr>
              <a:t>Edt</a:t>
            </a:r>
            <a:r>
              <a:rPr lang="tr-TR" sz="2400" dirty="0">
                <a:solidFill>
                  <a:prstClr val="black"/>
                </a:solidFill>
              </a:rPr>
              <a:t>.), Sosyolojide Araştırma Yöntem ve Teknikleri (s. </a:t>
            </a:r>
            <a:r>
              <a:rPr lang="tr-TR" sz="2400" dirty="0" smtClean="0">
                <a:solidFill>
                  <a:prstClr val="black"/>
                </a:solidFill>
              </a:rPr>
              <a:t>116-136). </a:t>
            </a:r>
            <a:r>
              <a:rPr lang="tr-TR" sz="2400" dirty="0">
                <a:solidFill>
                  <a:prstClr val="black"/>
                </a:solidFill>
              </a:rPr>
              <a:t>Eskişehir: Anadolu Üniversitesi. </a:t>
            </a:r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 err="1" smtClean="0">
                <a:solidFill>
                  <a:prstClr val="black"/>
                </a:solidFill>
              </a:rPr>
              <a:t>Suğur</a:t>
            </a:r>
            <a:r>
              <a:rPr lang="tr-TR" sz="2400" dirty="0" smtClean="0">
                <a:solidFill>
                  <a:prstClr val="black"/>
                </a:solidFill>
              </a:rPr>
              <a:t>, N. (2009). Felsefe, Bilim ve Toplum. İçinde </a:t>
            </a:r>
            <a:r>
              <a:rPr lang="tr-TR" sz="2400" dirty="0">
                <a:solidFill>
                  <a:prstClr val="black"/>
                </a:solidFill>
              </a:rPr>
              <a:t>Nadir </a:t>
            </a:r>
            <a:r>
              <a:rPr lang="tr-TR" sz="2400" dirty="0" err="1">
                <a:solidFill>
                  <a:prstClr val="black"/>
                </a:solidFill>
              </a:rPr>
              <a:t>Suğur</a:t>
            </a:r>
            <a:r>
              <a:rPr lang="tr-TR" sz="2400" dirty="0">
                <a:solidFill>
                  <a:prstClr val="black"/>
                </a:solidFill>
              </a:rPr>
              <a:t> (</a:t>
            </a:r>
            <a:r>
              <a:rPr lang="tr-TR" sz="2400" dirty="0" err="1">
                <a:solidFill>
                  <a:prstClr val="black"/>
                </a:solidFill>
              </a:rPr>
              <a:t>Edt</a:t>
            </a:r>
            <a:r>
              <a:rPr lang="tr-TR" sz="2400" dirty="0">
                <a:solidFill>
                  <a:prstClr val="black"/>
                </a:solidFill>
              </a:rPr>
              <a:t>.), Sosyolojide Araştırma Yöntem ve Teknikleri </a:t>
            </a:r>
            <a:r>
              <a:rPr lang="tr-TR" sz="2400" dirty="0" smtClean="0">
                <a:solidFill>
                  <a:prstClr val="black"/>
                </a:solidFill>
              </a:rPr>
              <a:t>(s. 2-30</a:t>
            </a:r>
            <a:r>
              <a:rPr lang="tr-TR" sz="2400" dirty="0">
                <a:solidFill>
                  <a:prstClr val="black"/>
                </a:solidFill>
              </a:rPr>
              <a:t>). Eskişehir: Anadolu Üniversitesi. 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0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412</Words>
  <Application>Microsoft Office PowerPoint</Application>
  <PresentationFormat>Geniş ekran</PresentationFormat>
  <Paragraphs>59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SHB-101 SOSYOLOJİ SOSYOLOJİK ARAŞTIRMA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SHB-101 SOSYOLOJİ POSTMODERNİTE DOÇ.DR.FİLİZ YILDIRIM</dc:title>
  <dc:creator>C</dc:creator>
  <cp:lastModifiedBy>C</cp:lastModifiedBy>
  <cp:revision>36</cp:revision>
  <dcterms:created xsi:type="dcterms:W3CDTF">2017-11-01T18:07:13Z</dcterms:created>
  <dcterms:modified xsi:type="dcterms:W3CDTF">2018-02-04T18:02:46Z</dcterms:modified>
</cp:coreProperties>
</file>