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1" r:id="rId4"/>
    <p:sldId id="262" r:id="rId5"/>
    <p:sldId id="264" r:id="rId6"/>
    <p:sldId id="265" r:id="rId7"/>
    <p:sldId id="266" r:id="rId8"/>
    <p:sldId id="267" r:id="rId9"/>
    <p:sldId id="268" r:id="rId10"/>
    <p:sldId id="26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59"/>
            <p14:sldId id="261"/>
            <p14:sldId id="262"/>
            <p14:sldId id="264"/>
            <p14:sldId id="265"/>
            <p14:sldId id="266"/>
            <p14:sldId id="267"/>
            <p14:sldId id="268"/>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8.08.2020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8.08.2020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(17.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5B684E7-D8B1-459B-9C85-6CA90C471A2A}"/>
              </a:ext>
            </a:extLst>
          </p:cNvPr>
          <p:cNvSpPr>
            <a:spLocks noGrp="1"/>
          </p:cNvSpPr>
          <p:nvPr>
            <p:ph type="title"/>
          </p:nvPr>
        </p:nvSpPr>
        <p:spPr/>
        <p:txBody>
          <a:bodyPr/>
          <a:lstStyle/>
          <a:p>
            <a:r>
              <a:rPr lang="tr-TR" dirty="0"/>
              <a:t>SÖZLEŞMELER</a:t>
            </a:r>
          </a:p>
        </p:txBody>
      </p:sp>
      <p:sp>
        <p:nvSpPr>
          <p:cNvPr id="5" name="İçerik Yer Tutucusu 4">
            <a:extLst>
              <a:ext uri="{FF2B5EF4-FFF2-40B4-BE49-F238E27FC236}">
                <a16:creationId xmlns:a16="http://schemas.microsoft.com/office/drawing/2014/main" id="{065EE4D6-4BE2-41CE-B303-043DFD5033FB}"/>
              </a:ext>
            </a:extLst>
          </p:cNvPr>
          <p:cNvSpPr>
            <a:spLocks noGrp="1"/>
          </p:cNvSpPr>
          <p:nvPr>
            <p:ph idx="1"/>
          </p:nvPr>
        </p:nvSpPr>
        <p:spPr/>
        <p:txBody>
          <a:bodyPr/>
          <a:lstStyle/>
          <a:p>
            <a:r>
              <a:rPr lang="tr-TR" b="1" dirty="0"/>
              <a:t>4) RIZAİ SÖZLEŞMELER (</a:t>
            </a:r>
            <a:r>
              <a:rPr lang="tr-TR" b="1" i="1" dirty="0"/>
              <a:t>CONSENSU CONTRAHITUR</a:t>
            </a:r>
            <a:r>
              <a:rPr lang="tr-TR" b="1" dirty="0"/>
              <a:t>)</a:t>
            </a:r>
          </a:p>
          <a:p>
            <a:pPr algn="just"/>
            <a:r>
              <a:rPr lang="tr-TR" dirty="0"/>
              <a:t>Bu sözleşmelerin oluşması için tarafların rızaları yeterli olmaktadır, nitekim bu sözleşmelerin kurulmasında ne belirli bir şekil ne de ayni sözleşmelerde olduğu üzere bir şeyin verilmesi gerekmektedir.</a:t>
            </a:r>
          </a:p>
          <a:p>
            <a:pPr algn="just"/>
            <a:r>
              <a:rPr lang="tr-TR" dirty="0"/>
              <a:t>Günümüzde, tarafların karşılıklı irade beyanlarıyla kurulan sözleşmelerin temelini bu grup oluşturmaktadır.</a:t>
            </a:r>
          </a:p>
          <a:p>
            <a:pPr algn="just"/>
            <a:r>
              <a:rPr lang="tr-TR" dirty="0"/>
              <a:t>Roma Hukuku’nda </a:t>
            </a:r>
            <a:r>
              <a:rPr lang="tr-TR" dirty="0" err="1"/>
              <a:t>rızai</a:t>
            </a:r>
            <a:r>
              <a:rPr lang="tr-TR" dirty="0"/>
              <a:t> sözleşmeler grubuna, </a:t>
            </a:r>
            <a:r>
              <a:rPr lang="tr-TR" b="1" dirty="0"/>
              <a:t>alım-satım akdi (satış sözleşmesi – </a:t>
            </a:r>
            <a:r>
              <a:rPr lang="tr-TR" b="1" i="1" dirty="0" err="1"/>
              <a:t>emptio</a:t>
            </a:r>
            <a:r>
              <a:rPr lang="tr-TR" b="1" i="1" dirty="0"/>
              <a:t> </a:t>
            </a:r>
            <a:r>
              <a:rPr lang="tr-TR" b="1" i="1" dirty="0" err="1"/>
              <a:t>venditio</a:t>
            </a:r>
            <a:r>
              <a:rPr lang="tr-TR" b="1" dirty="0"/>
              <a:t>), kira, hizmet ve istisna (eser) sözleşmelerini kapsayan </a:t>
            </a:r>
            <a:r>
              <a:rPr lang="tr-TR" b="1" i="1" dirty="0" err="1"/>
              <a:t>locatio</a:t>
            </a:r>
            <a:r>
              <a:rPr lang="tr-TR" b="1" i="1" dirty="0"/>
              <a:t> </a:t>
            </a:r>
            <a:r>
              <a:rPr lang="tr-TR" b="1" i="1" dirty="0" err="1"/>
              <a:t>conductio</a:t>
            </a:r>
            <a:r>
              <a:rPr lang="tr-TR" b="1" i="1" dirty="0"/>
              <a:t> </a:t>
            </a:r>
            <a:r>
              <a:rPr lang="tr-TR" b="1" dirty="0"/>
              <a:t>grubu, şirket sözleşmesi (</a:t>
            </a:r>
            <a:r>
              <a:rPr lang="tr-TR" b="1" i="1" dirty="0" err="1"/>
              <a:t>societas</a:t>
            </a:r>
            <a:r>
              <a:rPr lang="tr-TR" b="1" dirty="0"/>
              <a:t>) ve vekalet sözleşmesi (</a:t>
            </a:r>
            <a:r>
              <a:rPr lang="tr-TR" b="1" i="1" dirty="0" err="1"/>
              <a:t>mandatum</a:t>
            </a:r>
            <a:r>
              <a:rPr lang="tr-TR" b="1" dirty="0"/>
              <a:t>)</a:t>
            </a:r>
            <a:r>
              <a:rPr lang="tr-TR" dirty="0"/>
              <a:t> ile sonradan dahil olan birtakım </a:t>
            </a:r>
            <a:r>
              <a:rPr lang="tr-TR" i="1" dirty="0" err="1"/>
              <a:t>pactum</a:t>
            </a:r>
            <a:r>
              <a:rPr lang="tr-TR" dirty="0" err="1"/>
              <a:t>’lar</a:t>
            </a:r>
            <a:r>
              <a:rPr lang="tr-TR" dirty="0"/>
              <a:t> girmektedir.</a:t>
            </a:r>
          </a:p>
          <a:p>
            <a:endParaRPr lang="tr-TR" dirty="0"/>
          </a:p>
        </p:txBody>
      </p:sp>
    </p:spTree>
    <p:extLst>
      <p:ext uri="{BB962C8B-B14F-4D97-AF65-F5344CB8AC3E}">
        <p14:creationId xmlns:p14="http://schemas.microsoft.com/office/powerpoint/2010/main" val="395821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F2AFAB-B4B1-474B-A208-92C05A11BA0A}"/>
              </a:ext>
            </a:extLst>
          </p:cNvPr>
          <p:cNvSpPr>
            <a:spLocks noGrp="1"/>
          </p:cNvSpPr>
          <p:nvPr>
            <p:ph type="title"/>
          </p:nvPr>
        </p:nvSpPr>
        <p:spPr/>
        <p:txBody>
          <a:bodyPr/>
          <a:lstStyle/>
          <a:p>
            <a:r>
              <a:rPr lang="tr-TR" dirty="0"/>
              <a:t>BORÇLARIN KAYNAKLARI</a:t>
            </a:r>
          </a:p>
        </p:txBody>
      </p:sp>
      <p:sp>
        <p:nvSpPr>
          <p:cNvPr id="3" name="İçerik Yer Tutucusu 2">
            <a:extLst>
              <a:ext uri="{FF2B5EF4-FFF2-40B4-BE49-F238E27FC236}">
                <a16:creationId xmlns:a16="http://schemas.microsoft.com/office/drawing/2014/main" id="{CF00E74A-9877-43E9-925A-4E6D6F7DBB37}"/>
              </a:ext>
            </a:extLst>
          </p:cNvPr>
          <p:cNvSpPr>
            <a:spLocks noGrp="1"/>
          </p:cNvSpPr>
          <p:nvPr>
            <p:ph idx="1"/>
          </p:nvPr>
        </p:nvSpPr>
        <p:spPr/>
        <p:txBody>
          <a:bodyPr>
            <a:normAutofit lnSpcReduction="10000"/>
          </a:bodyPr>
          <a:lstStyle/>
          <a:p>
            <a:pPr algn="just"/>
            <a:r>
              <a:rPr lang="tr-TR" sz="2500" dirty="0"/>
              <a:t>Borçların meydana gelmesine sebep olan olaylar ve olgular </a:t>
            </a:r>
            <a:r>
              <a:rPr lang="tr-TR" sz="2500" b="1" dirty="0"/>
              <a:t>borçların kaynakları</a:t>
            </a:r>
            <a:r>
              <a:rPr lang="tr-TR" sz="2500" dirty="0"/>
              <a:t> ya da </a:t>
            </a:r>
            <a:r>
              <a:rPr lang="tr-TR" sz="2500" b="1" dirty="0"/>
              <a:t>borçların sebepleri </a:t>
            </a:r>
            <a:r>
              <a:rPr lang="tr-TR" sz="2500" dirty="0"/>
              <a:t>olarak adlandırılmaktadır.</a:t>
            </a:r>
          </a:p>
          <a:p>
            <a:pPr algn="just"/>
            <a:r>
              <a:rPr lang="tr-TR" sz="2500" dirty="0"/>
              <a:t>Çağdaş hukuklara borçların kaynaklarına ilişkin sınıflandırmalar Roma Hukuku’ndan gelmiştir.</a:t>
            </a:r>
          </a:p>
          <a:p>
            <a:pPr algn="just"/>
            <a:r>
              <a:rPr lang="tr-TR" sz="2500" dirty="0"/>
              <a:t>Roma Hukuku’nda, devirlere göre borçların kaynaklarının üç ayrı şekilde sınıflandırıldığı görülmektedir:</a:t>
            </a:r>
          </a:p>
          <a:p>
            <a:pPr algn="just"/>
            <a:r>
              <a:rPr lang="tr-TR" sz="2500" dirty="0"/>
              <a:t>1) </a:t>
            </a:r>
            <a:r>
              <a:rPr lang="tr-TR" sz="2500" i="1" dirty="0" err="1"/>
              <a:t>Gaius</a:t>
            </a:r>
            <a:r>
              <a:rPr lang="tr-TR" sz="2500" i="1" dirty="0"/>
              <a:t> </a:t>
            </a:r>
            <a:r>
              <a:rPr lang="tr-TR" sz="2500" i="1" dirty="0" err="1"/>
              <a:t>Institutiones</a:t>
            </a:r>
            <a:r>
              <a:rPr lang="tr-TR" sz="2500" dirty="0" err="1"/>
              <a:t>’te</a:t>
            </a:r>
            <a:r>
              <a:rPr lang="tr-TR" sz="2500" dirty="0"/>
              <a:t> bulunan ikili sınıflandırma</a:t>
            </a:r>
          </a:p>
          <a:p>
            <a:pPr algn="just"/>
            <a:r>
              <a:rPr lang="tr-TR" sz="2500" dirty="0"/>
              <a:t>2) </a:t>
            </a:r>
            <a:r>
              <a:rPr lang="tr-TR" sz="2500" i="1" dirty="0"/>
              <a:t>Iustinianus </a:t>
            </a:r>
            <a:r>
              <a:rPr lang="tr-TR" sz="2500" i="1" dirty="0" err="1"/>
              <a:t>Digesta</a:t>
            </a:r>
            <a:r>
              <a:rPr lang="tr-TR" sz="2500" dirty="0" err="1"/>
              <a:t>’da</a:t>
            </a:r>
            <a:r>
              <a:rPr lang="tr-TR" sz="2500" dirty="0"/>
              <a:t> bulunan üçlü sınıflandırma</a:t>
            </a:r>
          </a:p>
          <a:p>
            <a:pPr algn="just"/>
            <a:r>
              <a:rPr lang="tr-TR" sz="2500" dirty="0"/>
              <a:t>3) </a:t>
            </a:r>
            <a:r>
              <a:rPr lang="tr-TR" sz="2500" i="1" dirty="0"/>
              <a:t>Iustinianus </a:t>
            </a:r>
            <a:r>
              <a:rPr lang="tr-TR" sz="2500" i="1" dirty="0" err="1"/>
              <a:t>Institutiones</a:t>
            </a:r>
            <a:r>
              <a:rPr lang="tr-TR" sz="2500" dirty="0" err="1"/>
              <a:t>’te</a:t>
            </a:r>
            <a:r>
              <a:rPr lang="tr-TR" sz="2500" dirty="0"/>
              <a:t> bulunan dörtlü sınıflandırma</a:t>
            </a:r>
          </a:p>
          <a:p>
            <a:pPr marL="0" indent="0" algn="just">
              <a:buNone/>
            </a:pPr>
            <a:endParaRPr lang="tr-TR" sz="2500" dirty="0"/>
          </a:p>
        </p:txBody>
      </p:sp>
    </p:spTree>
    <p:extLst>
      <p:ext uri="{BB962C8B-B14F-4D97-AF65-F5344CB8AC3E}">
        <p14:creationId xmlns:p14="http://schemas.microsoft.com/office/powerpoint/2010/main" val="2813407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F2AFAB-B4B1-474B-A208-92C05A11BA0A}"/>
              </a:ext>
            </a:extLst>
          </p:cNvPr>
          <p:cNvSpPr>
            <a:spLocks noGrp="1"/>
          </p:cNvSpPr>
          <p:nvPr>
            <p:ph type="title"/>
          </p:nvPr>
        </p:nvSpPr>
        <p:spPr/>
        <p:txBody>
          <a:bodyPr/>
          <a:lstStyle/>
          <a:p>
            <a:r>
              <a:rPr lang="tr-TR" dirty="0"/>
              <a:t>BORÇLARIN KAYNAKLARI</a:t>
            </a:r>
          </a:p>
        </p:txBody>
      </p:sp>
      <p:sp>
        <p:nvSpPr>
          <p:cNvPr id="3" name="İçerik Yer Tutucusu 2">
            <a:extLst>
              <a:ext uri="{FF2B5EF4-FFF2-40B4-BE49-F238E27FC236}">
                <a16:creationId xmlns:a16="http://schemas.microsoft.com/office/drawing/2014/main" id="{CF00E74A-9877-43E9-925A-4E6D6F7DBB37}"/>
              </a:ext>
            </a:extLst>
          </p:cNvPr>
          <p:cNvSpPr>
            <a:spLocks noGrp="1"/>
          </p:cNvSpPr>
          <p:nvPr>
            <p:ph idx="1"/>
          </p:nvPr>
        </p:nvSpPr>
        <p:spPr/>
        <p:txBody>
          <a:bodyPr>
            <a:normAutofit fontScale="92500" lnSpcReduction="20000"/>
          </a:bodyPr>
          <a:lstStyle/>
          <a:p>
            <a:pPr algn="just"/>
            <a:r>
              <a:rPr lang="tr-TR" sz="2500" dirty="0"/>
              <a:t>1) En eski sınıflandırma şekli olan ve </a:t>
            </a:r>
            <a:r>
              <a:rPr lang="tr-TR" sz="2500" i="1" dirty="0" err="1"/>
              <a:t>Gaius</a:t>
            </a:r>
            <a:r>
              <a:rPr lang="tr-TR" sz="2500" dirty="0" err="1"/>
              <a:t>’un</a:t>
            </a:r>
            <a:r>
              <a:rPr lang="tr-TR" sz="2500" dirty="0"/>
              <a:t> </a:t>
            </a:r>
            <a:r>
              <a:rPr lang="tr-TR" sz="2500" i="1" dirty="0"/>
              <a:t>Institutiones</a:t>
            </a:r>
            <a:r>
              <a:rPr lang="tr-TR" sz="2500" dirty="0"/>
              <a:t> eserinde yer alan ikili sınıflandırmaya göre «her borç ya bir </a:t>
            </a:r>
            <a:r>
              <a:rPr lang="tr-TR" sz="2500" b="1" dirty="0"/>
              <a:t>sözleşme</a:t>
            </a:r>
            <a:r>
              <a:rPr lang="tr-TR" sz="2500" dirty="0"/>
              <a:t>den veya bir </a:t>
            </a:r>
            <a:r>
              <a:rPr lang="tr-TR" sz="2500" b="1" dirty="0"/>
              <a:t>haksız</a:t>
            </a:r>
            <a:r>
              <a:rPr lang="tr-TR" sz="2500" dirty="0"/>
              <a:t> </a:t>
            </a:r>
            <a:r>
              <a:rPr lang="tr-TR" sz="2500" b="1" dirty="0"/>
              <a:t>fiil</a:t>
            </a:r>
            <a:r>
              <a:rPr lang="tr-TR" sz="2500" dirty="0"/>
              <a:t>den doğmaktadır» (</a:t>
            </a:r>
            <a:r>
              <a:rPr lang="tr-TR" sz="2500" dirty="0" err="1"/>
              <a:t>Gai</a:t>
            </a:r>
            <a:r>
              <a:rPr lang="tr-TR" sz="2500" dirty="0"/>
              <a:t>. </a:t>
            </a:r>
            <a:r>
              <a:rPr lang="tr-TR" sz="2500" dirty="0" err="1"/>
              <a:t>Ins</a:t>
            </a:r>
            <a:r>
              <a:rPr lang="tr-TR" sz="2500" dirty="0"/>
              <a:t>. 3. 88).</a:t>
            </a:r>
          </a:p>
          <a:p>
            <a:pPr algn="just"/>
            <a:r>
              <a:rPr lang="tr-TR" sz="2500" dirty="0"/>
              <a:t>2) İkili sınıflandırmanın yetersizliği sebebiyle, </a:t>
            </a:r>
            <a:r>
              <a:rPr lang="tr-TR" sz="2500" i="1" dirty="0" err="1"/>
              <a:t>interpolatio</a:t>
            </a:r>
            <a:r>
              <a:rPr lang="tr-TR" sz="2500" dirty="0" err="1"/>
              <a:t>’ya</a:t>
            </a:r>
            <a:r>
              <a:rPr lang="tr-TR" sz="2500" dirty="0"/>
              <a:t> uğramış olduğu düşünülen </a:t>
            </a:r>
            <a:r>
              <a:rPr lang="tr-TR" sz="2500" i="1" dirty="0" err="1"/>
              <a:t>Gaius</a:t>
            </a:r>
            <a:r>
              <a:rPr lang="tr-TR" sz="2500" dirty="0" err="1"/>
              <a:t>’a</a:t>
            </a:r>
            <a:r>
              <a:rPr lang="tr-TR" sz="2500" dirty="0"/>
              <a:t> ait bir başka metinde ise iki borç kaynağının yanına müphem bir üçüncü borç kaynağı eklenmiştir, bu üçlü sınıflandırma ile borçların «ya bir sözleşmeden ya bir haksız fiilden veyahut da </a:t>
            </a:r>
            <a:r>
              <a:rPr lang="tr-TR" sz="2500" b="1" dirty="0"/>
              <a:t>diğer çeşitli sebepler</a:t>
            </a:r>
            <a:r>
              <a:rPr lang="tr-TR" sz="2500" dirty="0"/>
              <a:t>den doğmakta olduğu» ifade edilmiştir (D. 47. 7. </a:t>
            </a:r>
            <a:r>
              <a:rPr lang="tr-TR" sz="2500" dirty="0" err="1"/>
              <a:t>pr</a:t>
            </a:r>
            <a:r>
              <a:rPr lang="tr-TR" sz="2500" dirty="0"/>
              <a:t>.).</a:t>
            </a:r>
          </a:p>
          <a:p>
            <a:pPr algn="just"/>
            <a:r>
              <a:rPr lang="tr-TR" sz="2500" dirty="0"/>
              <a:t>3) «Diğer çeşitli sebepler» her ne kadar sözleşme ve haksız fiil dışında kalan her türlü borç ilişkisini kapsama kapasitesine sahip olmuşsa da belirsizliği dolayısıyla bu ifade yerini Roma Hukuku’nun nihai sınıflandırmasında iki ayrı borç kaynağına bırakmıştır. </a:t>
            </a:r>
            <a:r>
              <a:rPr lang="tr-TR" sz="2500" i="1" dirty="0"/>
              <a:t>Iustinianus</a:t>
            </a:r>
            <a:r>
              <a:rPr lang="tr-TR" sz="2500" dirty="0"/>
              <a:t>’un </a:t>
            </a:r>
            <a:r>
              <a:rPr lang="tr-TR" sz="2500" i="1" dirty="0" err="1"/>
              <a:t>Institutiones</a:t>
            </a:r>
            <a:r>
              <a:rPr lang="tr-TR" sz="2500" dirty="0" err="1"/>
              <a:t>’inde</a:t>
            </a:r>
            <a:r>
              <a:rPr lang="tr-TR" sz="2500" dirty="0"/>
              <a:t> yer alan dörtlü sınıflandırmaya göre borçlar «ya sözleşmeden ya haksız fiilden ya </a:t>
            </a:r>
            <a:r>
              <a:rPr lang="tr-TR" sz="2500" b="1" dirty="0"/>
              <a:t>sözleşme benzeri</a:t>
            </a:r>
            <a:r>
              <a:rPr lang="tr-TR" sz="2500" dirty="0"/>
              <a:t>nden ya da </a:t>
            </a:r>
            <a:r>
              <a:rPr lang="tr-TR" sz="2500" b="1" dirty="0"/>
              <a:t>haksız fiil benzeri</a:t>
            </a:r>
            <a:r>
              <a:rPr lang="tr-TR" sz="2500" dirty="0"/>
              <a:t>nden doğmaktadır» (</a:t>
            </a:r>
            <a:r>
              <a:rPr lang="tr-TR" sz="2500" dirty="0" err="1"/>
              <a:t>Ins</a:t>
            </a:r>
            <a:r>
              <a:rPr lang="tr-TR" sz="2500" dirty="0"/>
              <a:t>. 3. 13. 2).</a:t>
            </a:r>
          </a:p>
          <a:p>
            <a:pPr algn="just"/>
            <a:endParaRPr lang="tr-TR" sz="2500" dirty="0"/>
          </a:p>
        </p:txBody>
      </p:sp>
    </p:spTree>
    <p:extLst>
      <p:ext uri="{BB962C8B-B14F-4D97-AF65-F5344CB8AC3E}">
        <p14:creationId xmlns:p14="http://schemas.microsoft.com/office/powerpoint/2010/main" val="275854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F2AFAB-B4B1-474B-A208-92C05A11BA0A}"/>
              </a:ext>
            </a:extLst>
          </p:cNvPr>
          <p:cNvSpPr>
            <a:spLocks noGrp="1"/>
          </p:cNvSpPr>
          <p:nvPr>
            <p:ph type="title"/>
          </p:nvPr>
        </p:nvSpPr>
        <p:spPr/>
        <p:txBody>
          <a:bodyPr/>
          <a:lstStyle/>
          <a:p>
            <a:r>
              <a:rPr lang="tr-TR" dirty="0"/>
              <a:t>BORÇLARIN KAYNAKLARI</a:t>
            </a:r>
          </a:p>
        </p:txBody>
      </p:sp>
      <p:sp>
        <p:nvSpPr>
          <p:cNvPr id="3" name="İçerik Yer Tutucusu 2">
            <a:extLst>
              <a:ext uri="{FF2B5EF4-FFF2-40B4-BE49-F238E27FC236}">
                <a16:creationId xmlns:a16="http://schemas.microsoft.com/office/drawing/2014/main" id="{CF00E74A-9877-43E9-925A-4E6D6F7DBB37}"/>
              </a:ext>
            </a:extLst>
          </p:cNvPr>
          <p:cNvSpPr>
            <a:spLocks noGrp="1"/>
          </p:cNvSpPr>
          <p:nvPr>
            <p:ph idx="1"/>
          </p:nvPr>
        </p:nvSpPr>
        <p:spPr/>
        <p:txBody>
          <a:bodyPr>
            <a:normAutofit/>
          </a:bodyPr>
          <a:lstStyle/>
          <a:p>
            <a:pPr algn="just"/>
            <a:r>
              <a:rPr lang="tr-TR" sz="2500" dirty="0"/>
              <a:t>Roma Hukuku’nun borç kaynakları kapsamında yalnızca iki taraflı borç ilişkileri yer almaktadır. Tek taraflı </a:t>
            </a:r>
            <a:r>
              <a:rPr lang="tr-TR" sz="2500" dirty="0" err="1"/>
              <a:t>vaadler</a:t>
            </a:r>
            <a:r>
              <a:rPr lang="tr-TR" sz="2500" dirty="0"/>
              <a:t>, borç kaynakları kapsamında değerlendirilmemiştir.</a:t>
            </a:r>
          </a:p>
          <a:p>
            <a:pPr algn="just"/>
            <a:r>
              <a:rPr lang="tr-TR" sz="2500" dirty="0"/>
              <a:t>Roma Hukuku’nda tek taraflı </a:t>
            </a:r>
            <a:r>
              <a:rPr lang="tr-TR" sz="2500" dirty="0" err="1"/>
              <a:t>vaadlerin</a:t>
            </a:r>
            <a:r>
              <a:rPr lang="tr-TR" sz="2500" dirty="0"/>
              <a:t>, istisnai olarak borç doğurabileceği kabul edilmiştir.</a:t>
            </a:r>
          </a:p>
          <a:p>
            <a:pPr algn="just"/>
            <a:r>
              <a:rPr lang="tr-TR" sz="2500" dirty="0"/>
              <a:t>Çağdaş hukuklarda tek taraflı </a:t>
            </a:r>
            <a:r>
              <a:rPr lang="tr-TR" sz="2500" dirty="0" err="1"/>
              <a:t>vaadlerin</a:t>
            </a:r>
            <a:r>
              <a:rPr lang="tr-TR" sz="2500" dirty="0"/>
              <a:t> borç doğurma kabiliyeti daha fazladır.</a:t>
            </a:r>
          </a:p>
        </p:txBody>
      </p:sp>
    </p:spTree>
    <p:extLst>
      <p:ext uri="{BB962C8B-B14F-4D97-AF65-F5344CB8AC3E}">
        <p14:creationId xmlns:p14="http://schemas.microsoft.com/office/powerpoint/2010/main" val="126123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5CABD20-1083-42DE-9835-40CCB6462E63}"/>
              </a:ext>
            </a:extLst>
          </p:cNvPr>
          <p:cNvSpPr>
            <a:spLocks noGrp="1"/>
          </p:cNvSpPr>
          <p:nvPr>
            <p:ph type="title"/>
          </p:nvPr>
        </p:nvSpPr>
        <p:spPr/>
        <p:txBody>
          <a:bodyPr/>
          <a:lstStyle/>
          <a:p>
            <a:r>
              <a:rPr lang="tr-TR" dirty="0"/>
              <a:t>BORÇLARIN KAYNAKLARI - SÖZLEŞMELER</a:t>
            </a:r>
          </a:p>
        </p:txBody>
      </p:sp>
      <p:sp>
        <p:nvSpPr>
          <p:cNvPr id="3" name="İçerik Yer Tutucusu 2">
            <a:extLst>
              <a:ext uri="{FF2B5EF4-FFF2-40B4-BE49-F238E27FC236}">
                <a16:creationId xmlns:a16="http://schemas.microsoft.com/office/drawing/2014/main" id="{31D592ED-B580-4F75-9566-8E56B3AB6B20}"/>
              </a:ext>
            </a:extLst>
          </p:cNvPr>
          <p:cNvSpPr>
            <a:spLocks noGrp="1"/>
          </p:cNvSpPr>
          <p:nvPr>
            <p:ph idx="1"/>
          </p:nvPr>
        </p:nvSpPr>
        <p:spPr/>
        <p:txBody>
          <a:bodyPr>
            <a:normAutofit fontScale="92500" lnSpcReduction="10000"/>
          </a:bodyPr>
          <a:lstStyle/>
          <a:p>
            <a:pPr algn="just"/>
            <a:r>
              <a:rPr lang="tr-TR" u="sng" dirty="0"/>
              <a:t>Sözleşme (akit), iki ya da daha çok kişinin belli bir hukuki sonuca yöneltilmiş, karşılıklı ve birbirine uygun irade beyanı olarak tanımlanmaktadır.</a:t>
            </a:r>
          </a:p>
          <a:p>
            <a:pPr algn="just"/>
            <a:r>
              <a:rPr lang="tr-TR" dirty="0"/>
              <a:t>Sözleşme, Latincede </a:t>
            </a:r>
            <a:r>
              <a:rPr lang="tr-TR" b="1" i="1" dirty="0" err="1"/>
              <a:t>contractus</a:t>
            </a:r>
            <a:r>
              <a:rPr lang="tr-TR" dirty="0"/>
              <a:t> terimi ile ifade edilmiştir. </a:t>
            </a:r>
            <a:r>
              <a:rPr lang="tr-TR" i="1" dirty="0" err="1"/>
              <a:t>Contractus</a:t>
            </a:r>
            <a:r>
              <a:rPr lang="tr-TR" dirty="0"/>
              <a:t>, Batı hukuk sistemlerinde halen kullanılan bir kelimedir. Türkçedeki «kontrat» kelimesinin kökeni de Latince </a:t>
            </a:r>
            <a:r>
              <a:rPr lang="tr-TR" i="1" dirty="0" err="1"/>
              <a:t>contractus</a:t>
            </a:r>
            <a:r>
              <a:rPr lang="tr-TR" dirty="0" err="1"/>
              <a:t>’a</a:t>
            </a:r>
            <a:r>
              <a:rPr lang="tr-TR" dirty="0"/>
              <a:t> dayanmaktadır.</a:t>
            </a:r>
          </a:p>
          <a:p>
            <a:pPr algn="just"/>
            <a:r>
              <a:rPr lang="tr-TR" u="sng" dirty="0"/>
              <a:t>Bununla birlikte, Roma Hukuku’nda </a:t>
            </a:r>
            <a:r>
              <a:rPr lang="tr-TR" i="1" u="sng" dirty="0" err="1"/>
              <a:t>contractus</a:t>
            </a:r>
            <a:r>
              <a:rPr lang="tr-TR" i="1" u="sng" dirty="0"/>
              <a:t> </a:t>
            </a:r>
            <a:r>
              <a:rPr lang="tr-TR" u="sng" dirty="0"/>
              <a:t>kavramına, yalnızca </a:t>
            </a:r>
            <a:r>
              <a:rPr lang="tr-TR" i="1" u="sng" dirty="0" err="1"/>
              <a:t>ius</a:t>
            </a:r>
            <a:r>
              <a:rPr lang="tr-TR" i="1" u="sng" dirty="0"/>
              <a:t> civile</a:t>
            </a:r>
            <a:r>
              <a:rPr lang="tr-TR" u="sng" dirty="0"/>
              <a:t> tarafından tanınan borç doğurucu sözleşmeler girmektedir, </a:t>
            </a:r>
            <a:r>
              <a:rPr lang="tr-TR" i="1" u="sng" dirty="0" err="1"/>
              <a:t>ius</a:t>
            </a:r>
            <a:r>
              <a:rPr lang="tr-TR" i="1" u="sng" dirty="0"/>
              <a:t> civile</a:t>
            </a:r>
            <a:r>
              <a:rPr lang="tr-TR" u="sng" dirty="0"/>
              <a:t> tarafından tanınmayan ve </a:t>
            </a:r>
            <a:r>
              <a:rPr lang="tr-TR" i="1" u="sng" dirty="0"/>
              <a:t>praetor </a:t>
            </a:r>
            <a:r>
              <a:rPr lang="tr-TR" u="sng" dirty="0"/>
              <a:t>hukuku veya imparatorluk hukuku tarafından sonradan borçlandırıcı olduğu tanınan sözleşmeler için </a:t>
            </a:r>
            <a:r>
              <a:rPr lang="tr-TR" b="1" i="1" u="sng" dirty="0" err="1"/>
              <a:t>pactum</a:t>
            </a:r>
            <a:r>
              <a:rPr lang="tr-TR" i="1" u="sng" dirty="0"/>
              <a:t> </a:t>
            </a:r>
            <a:r>
              <a:rPr lang="tr-TR" u="sng" dirty="0"/>
              <a:t>(anlaşma) tabiri kullanılmaktaydı.</a:t>
            </a:r>
          </a:p>
          <a:p>
            <a:pPr algn="just"/>
            <a:r>
              <a:rPr lang="tr-TR" dirty="0"/>
              <a:t>Roma Hukuku’nda, kazuistik anlayışın uzantısı olarak, yalnızca hukuk düzeni tarafından tanınan ve tanımlanan sözleşmeler, belirli bir dava ile takip edilebilir borçlar meydana getirebilmektedir. Bunun yarattığı boşluk, </a:t>
            </a:r>
            <a:r>
              <a:rPr lang="tr-TR" i="1" dirty="0" err="1"/>
              <a:t>praetor</a:t>
            </a:r>
            <a:r>
              <a:rPr lang="tr-TR" dirty="0" err="1"/>
              <a:t>’ların</a:t>
            </a:r>
            <a:r>
              <a:rPr lang="tr-TR" dirty="0"/>
              <a:t> yarattığı hukuk ve imparator emirnameleri ile doldurulmaya çalışılmışsa da Roma Hukuku’nda hiçbir zaman, günümüz anlamıyla her sözleşmenin borç doğurabildiğine ilişkin prensibe ulaşılamamıştır.</a:t>
            </a:r>
          </a:p>
          <a:p>
            <a:pPr algn="just"/>
            <a:endParaRPr lang="tr-TR" dirty="0"/>
          </a:p>
        </p:txBody>
      </p:sp>
    </p:spTree>
    <p:extLst>
      <p:ext uri="{BB962C8B-B14F-4D97-AF65-F5344CB8AC3E}">
        <p14:creationId xmlns:p14="http://schemas.microsoft.com/office/powerpoint/2010/main" val="498445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9A0443FD-28A5-424B-BAEE-4104B9DB922D}"/>
              </a:ext>
            </a:extLst>
          </p:cNvPr>
          <p:cNvSpPr>
            <a:spLocks noGrp="1"/>
          </p:cNvSpPr>
          <p:nvPr>
            <p:ph type="title"/>
          </p:nvPr>
        </p:nvSpPr>
        <p:spPr/>
        <p:txBody>
          <a:bodyPr/>
          <a:lstStyle/>
          <a:p>
            <a:r>
              <a:rPr lang="tr-TR" dirty="0"/>
              <a:t>SÖZLEŞMELER</a:t>
            </a:r>
          </a:p>
        </p:txBody>
      </p:sp>
      <p:sp>
        <p:nvSpPr>
          <p:cNvPr id="5" name="İçerik Yer Tutucusu 4">
            <a:extLst>
              <a:ext uri="{FF2B5EF4-FFF2-40B4-BE49-F238E27FC236}">
                <a16:creationId xmlns:a16="http://schemas.microsoft.com/office/drawing/2014/main" id="{25B257DF-0F3A-4A00-877F-3940F12BA16B}"/>
              </a:ext>
            </a:extLst>
          </p:cNvPr>
          <p:cNvSpPr>
            <a:spLocks noGrp="1"/>
          </p:cNvSpPr>
          <p:nvPr>
            <p:ph idx="1"/>
          </p:nvPr>
        </p:nvSpPr>
        <p:spPr/>
        <p:txBody>
          <a:bodyPr/>
          <a:lstStyle/>
          <a:p>
            <a:pPr algn="just"/>
            <a:r>
              <a:rPr lang="tr-TR" dirty="0"/>
              <a:t>Roma Hukuku’nda sözleşmeler, oluşmaları bakımından çeşitli gruplara ayrılmaktadır. İlgili antik metinlerden (</a:t>
            </a:r>
            <a:r>
              <a:rPr lang="tr-TR" dirty="0" err="1"/>
              <a:t>Gai</a:t>
            </a:r>
            <a:r>
              <a:rPr lang="tr-TR" dirty="0"/>
              <a:t>. </a:t>
            </a:r>
            <a:r>
              <a:rPr lang="tr-TR" dirty="0" err="1"/>
              <a:t>Ins</a:t>
            </a:r>
            <a:r>
              <a:rPr lang="tr-TR" dirty="0"/>
              <a:t>. 3. 89; </a:t>
            </a:r>
            <a:r>
              <a:rPr lang="tr-TR" dirty="0" err="1"/>
              <a:t>Ins</a:t>
            </a:r>
            <a:r>
              <a:rPr lang="tr-TR" dirty="0"/>
              <a:t>. 3. 13. 2) sözleşmelerin dört gruba ayrıldığı görülmektedir:</a:t>
            </a:r>
          </a:p>
          <a:p>
            <a:pPr algn="just"/>
            <a:r>
              <a:rPr lang="tr-TR" b="1" dirty="0"/>
              <a:t>1) Ayni sözleşmeler (</a:t>
            </a:r>
            <a:r>
              <a:rPr lang="tr-TR" b="1" i="1" dirty="0"/>
              <a:t>Re </a:t>
            </a:r>
            <a:r>
              <a:rPr lang="tr-TR" b="1" i="1" dirty="0" err="1"/>
              <a:t>contrahitur</a:t>
            </a:r>
            <a:r>
              <a:rPr lang="tr-TR" b="1" dirty="0"/>
              <a:t>)</a:t>
            </a:r>
          </a:p>
          <a:p>
            <a:pPr algn="just"/>
            <a:r>
              <a:rPr lang="tr-TR" b="1" dirty="0"/>
              <a:t>2) Sözlü sözleşmeler (</a:t>
            </a:r>
            <a:r>
              <a:rPr lang="tr-TR" b="1" i="1" dirty="0" err="1"/>
              <a:t>Verbis</a:t>
            </a:r>
            <a:r>
              <a:rPr lang="tr-TR" b="1" i="1" dirty="0"/>
              <a:t> </a:t>
            </a:r>
            <a:r>
              <a:rPr lang="tr-TR" b="1" i="1" dirty="0" err="1"/>
              <a:t>contrahitur</a:t>
            </a:r>
            <a:r>
              <a:rPr lang="tr-TR" b="1" dirty="0"/>
              <a:t>)</a:t>
            </a:r>
          </a:p>
          <a:p>
            <a:pPr algn="just"/>
            <a:r>
              <a:rPr lang="tr-TR" b="1" dirty="0"/>
              <a:t>3) Yazılı sözleşmeler (</a:t>
            </a:r>
            <a:r>
              <a:rPr lang="tr-TR" b="1" i="1" dirty="0" err="1"/>
              <a:t>Litteris</a:t>
            </a:r>
            <a:r>
              <a:rPr lang="tr-TR" b="1" i="1" dirty="0"/>
              <a:t> </a:t>
            </a:r>
            <a:r>
              <a:rPr lang="tr-TR" b="1" i="1" dirty="0" err="1"/>
              <a:t>contrahitur</a:t>
            </a:r>
            <a:r>
              <a:rPr lang="tr-TR" b="1" dirty="0"/>
              <a:t>)</a:t>
            </a:r>
          </a:p>
          <a:p>
            <a:pPr algn="just"/>
            <a:r>
              <a:rPr lang="tr-TR" b="1" dirty="0"/>
              <a:t>4) </a:t>
            </a:r>
            <a:r>
              <a:rPr lang="tr-TR" b="1" dirty="0" err="1"/>
              <a:t>Rızai</a:t>
            </a:r>
            <a:r>
              <a:rPr lang="tr-TR" b="1" dirty="0"/>
              <a:t> sözleşmeler (</a:t>
            </a:r>
            <a:r>
              <a:rPr lang="tr-TR" b="1" i="1" dirty="0" err="1"/>
              <a:t>Consensu</a:t>
            </a:r>
            <a:r>
              <a:rPr lang="tr-TR" b="1" i="1" dirty="0"/>
              <a:t> </a:t>
            </a:r>
            <a:r>
              <a:rPr lang="tr-TR" b="1" i="1" dirty="0" err="1"/>
              <a:t>contrahitur</a:t>
            </a:r>
            <a:r>
              <a:rPr lang="tr-TR" b="1" dirty="0"/>
              <a:t>)</a:t>
            </a:r>
          </a:p>
        </p:txBody>
      </p:sp>
    </p:spTree>
    <p:extLst>
      <p:ext uri="{BB962C8B-B14F-4D97-AF65-F5344CB8AC3E}">
        <p14:creationId xmlns:p14="http://schemas.microsoft.com/office/powerpoint/2010/main" val="2247008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9A0443FD-28A5-424B-BAEE-4104B9DB922D}"/>
              </a:ext>
            </a:extLst>
          </p:cNvPr>
          <p:cNvSpPr>
            <a:spLocks noGrp="1"/>
          </p:cNvSpPr>
          <p:nvPr>
            <p:ph type="title"/>
          </p:nvPr>
        </p:nvSpPr>
        <p:spPr/>
        <p:txBody>
          <a:bodyPr/>
          <a:lstStyle/>
          <a:p>
            <a:r>
              <a:rPr lang="tr-TR" dirty="0"/>
              <a:t>SÖZLEŞMELER</a:t>
            </a:r>
          </a:p>
        </p:txBody>
      </p:sp>
      <p:sp>
        <p:nvSpPr>
          <p:cNvPr id="5" name="İçerik Yer Tutucusu 4">
            <a:extLst>
              <a:ext uri="{FF2B5EF4-FFF2-40B4-BE49-F238E27FC236}">
                <a16:creationId xmlns:a16="http://schemas.microsoft.com/office/drawing/2014/main" id="{25B257DF-0F3A-4A00-877F-3940F12BA16B}"/>
              </a:ext>
            </a:extLst>
          </p:cNvPr>
          <p:cNvSpPr>
            <a:spLocks noGrp="1"/>
          </p:cNvSpPr>
          <p:nvPr>
            <p:ph idx="1"/>
          </p:nvPr>
        </p:nvSpPr>
        <p:spPr/>
        <p:txBody>
          <a:bodyPr/>
          <a:lstStyle/>
          <a:p>
            <a:r>
              <a:rPr lang="tr-TR" b="1" dirty="0"/>
              <a:t>1) AYNİ SÖZLEŞMELER (</a:t>
            </a:r>
            <a:r>
              <a:rPr lang="tr-TR" b="1" i="1" dirty="0"/>
              <a:t>RE CONTRAHITUR</a:t>
            </a:r>
            <a:r>
              <a:rPr lang="tr-TR" b="1" dirty="0"/>
              <a:t>)</a:t>
            </a:r>
          </a:p>
          <a:p>
            <a:pPr algn="just"/>
            <a:r>
              <a:rPr lang="tr-TR" dirty="0"/>
              <a:t>Ayni sözleşmelerin kurulması için iradelerin açıklanması ve karşılıklı olarak uyuşması yeterli değildir. </a:t>
            </a:r>
            <a:r>
              <a:rPr lang="tr-TR" u="sng" dirty="0"/>
              <a:t>Borçlunun borç altına girmesi için, sonrasında iade etmek üzere, bir şeyi (</a:t>
            </a:r>
            <a:r>
              <a:rPr lang="tr-TR" i="1" u="sng" dirty="0" err="1"/>
              <a:t>res</a:t>
            </a:r>
            <a:r>
              <a:rPr lang="tr-TR" u="sng" dirty="0"/>
              <a:t>) alacaklıdan alması gerekmektedir.</a:t>
            </a:r>
          </a:p>
          <a:p>
            <a:pPr algn="just"/>
            <a:r>
              <a:rPr lang="tr-TR" dirty="0"/>
              <a:t>Bu grubun içine, karz akdi (tüketim ödüncü sözleşmesi – </a:t>
            </a:r>
            <a:r>
              <a:rPr lang="tr-TR" i="1" dirty="0" err="1"/>
              <a:t>mutuum</a:t>
            </a:r>
            <a:r>
              <a:rPr lang="tr-TR" dirty="0"/>
              <a:t>) ve daha sonra dahil edilen ariyet akdi (kullanım ödüncü sözleşmesi – </a:t>
            </a:r>
            <a:r>
              <a:rPr lang="tr-TR" i="1" dirty="0" err="1"/>
              <a:t>commodatum</a:t>
            </a:r>
            <a:r>
              <a:rPr lang="tr-TR" dirty="0"/>
              <a:t>), vedia akdi (saklama sözleşmesi – </a:t>
            </a:r>
            <a:r>
              <a:rPr lang="tr-TR" i="1" dirty="0" err="1"/>
              <a:t>depositum</a:t>
            </a:r>
            <a:r>
              <a:rPr lang="tr-TR" dirty="0"/>
              <a:t>), rehin akdi (</a:t>
            </a:r>
            <a:r>
              <a:rPr lang="tr-TR" i="1" dirty="0" err="1"/>
              <a:t>pignus</a:t>
            </a:r>
            <a:r>
              <a:rPr lang="tr-TR" dirty="0"/>
              <a:t>) ile birtakım isimsiz sözleşmeler (</a:t>
            </a:r>
            <a:r>
              <a:rPr lang="tr-TR" i="1" dirty="0" err="1"/>
              <a:t>contractus</a:t>
            </a:r>
            <a:r>
              <a:rPr lang="tr-TR" i="1" dirty="0"/>
              <a:t> </a:t>
            </a:r>
            <a:r>
              <a:rPr lang="tr-TR" i="1" dirty="0" err="1"/>
              <a:t>innominati</a:t>
            </a:r>
            <a:r>
              <a:rPr lang="tr-TR" dirty="0"/>
              <a:t>) girmektedir.</a:t>
            </a:r>
            <a:endParaRPr lang="tr-TR" u="sng" dirty="0"/>
          </a:p>
        </p:txBody>
      </p:sp>
    </p:spTree>
    <p:extLst>
      <p:ext uri="{BB962C8B-B14F-4D97-AF65-F5344CB8AC3E}">
        <p14:creationId xmlns:p14="http://schemas.microsoft.com/office/powerpoint/2010/main" val="1877429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5B684E7-D8B1-459B-9C85-6CA90C471A2A}"/>
              </a:ext>
            </a:extLst>
          </p:cNvPr>
          <p:cNvSpPr>
            <a:spLocks noGrp="1"/>
          </p:cNvSpPr>
          <p:nvPr>
            <p:ph type="title"/>
          </p:nvPr>
        </p:nvSpPr>
        <p:spPr/>
        <p:txBody>
          <a:bodyPr/>
          <a:lstStyle/>
          <a:p>
            <a:r>
              <a:rPr lang="tr-TR" dirty="0"/>
              <a:t>SÖZLEŞMELER</a:t>
            </a:r>
          </a:p>
        </p:txBody>
      </p:sp>
      <p:sp>
        <p:nvSpPr>
          <p:cNvPr id="5" name="İçerik Yer Tutucusu 4">
            <a:extLst>
              <a:ext uri="{FF2B5EF4-FFF2-40B4-BE49-F238E27FC236}">
                <a16:creationId xmlns:a16="http://schemas.microsoft.com/office/drawing/2014/main" id="{065EE4D6-4BE2-41CE-B303-043DFD5033FB}"/>
              </a:ext>
            </a:extLst>
          </p:cNvPr>
          <p:cNvSpPr>
            <a:spLocks noGrp="1"/>
          </p:cNvSpPr>
          <p:nvPr>
            <p:ph idx="1"/>
          </p:nvPr>
        </p:nvSpPr>
        <p:spPr/>
        <p:txBody>
          <a:bodyPr/>
          <a:lstStyle/>
          <a:p>
            <a:r>
              <a:rPr lang="tr-TR" b="1" dirty="0"/>
              <a:t>2) SÖZLÜ SÖZLEŞMELER (</a:t>
            </a:r>
            <a:r>
              <a:rPr lang="tr-TR" b="1" i="1" dirty="0"/>
              <a:t>VERBIS CONTRAHITUR</a:t>
            </a:r>
            <a:r>
              <a:rPr lang="tr-TR" b="1" dirty="0"/>
              <a:t>)</a:t>
            </a:r>
          </a:p>
          <a:p>
            <a:pPr algn="just"/>
            <a:r>
              <a:rPr lang="tr-TR" dirty="0"/>
              <a:t>Bu sözleşmelerin geçerli şekilde kurulmaları için tarafların rızalarının belirli sözlü şekle uygun olarak beyan edilmesi gerekmektedir. Sözlü ve resmi şekle uyulmaksızın yapılan sözleşmeler tamamlanmış sayılmazdı.</a:t>
            </a:r>
          </a:p>
          <a:p>
            <a:pPr algn="just"/>
            <a:r>
              <a:rPr lang="tr-TR" dirty="0"/>
              <a:t>Bu grubun içine giren en önemli sözleşme, uygulama bakımından geniş bir yer kaplayan </a:t>
            </a:r>
            <a:r>
              <a:rPr lang="tr-TR" b="1" i="1" dirty="0" err="1"/>
              <a:t>stipulatio</a:t>
            </a:r>
            <a:r>
              <a:rPr lang="tr-TR" dirty="0" err="1"/>
              <a:t>’dur</a:t>
            </a:r>
            <a:r>
              <a:rPr lang="tr-TR" dirty="0"/>
              <a:t>. </a:t>
            </a:r>
            <a:r>
              <a:rPr lang="tr-TR" i="1" dirty="0" err="1"/>
              <a:t>Stipulatio</a:t>
            </a:r>
            <a:r>
              <a:rPr lang="tr-TR" dirty="0" err="1"/>
              <a:t>’nun</a:t>
            </a:r>
            <a:r>
              <a:rPr lang="tr-TR" dirty="0"/>
              <a:t> yanı sıra </a:t>
            </a:r>
            <a:r>
              <a:rPr lang="tr-TR" dirty="0" err="1"/>
              <a:t>chiaz</a:t>
            </a:r>
            <a:r>
              <a:rPr lang="tr-TR" dirty="0"/>
              <a:t> vaadi (</a:t>
            </a:r>
            <a:r>
              <a:rPr lang="tr-TR" i="1" dirty="0" err="1"/>
              <a:t>dotis</a:t>
            </a:r>
            <a:r>
              <a:rPr lang="tr-TR" i="1" dirty="0"/>
              <a:t> </a:t>
            </a:r>
            <a:r>
              <a:rPr lang="tr-TR" i="1" dirty="0" err="1"/>
              <a:t>dictio</a:t>
            </a:r>
            <a:r>
              <a:rPr lang="tr-TR" dirty="0"/>
              <a:t>), </a:t>
            </a:r>
            <a:r>
              <a:rPr lang="tr-TR" dirty="0" err="1"/>
              <a:t>azadlıların</a:t>
            </a:r>
            <a:r>
              <a:rPr lang="tr-TR" dirty="0"/>
              <a:t> efendilerine karşı hizmet edeceklerine dair yeminler (</a:t>
            </a:r>
            <a:r>
              <a:rPr lang="tr-TR" i="1" dirty="0" err="1"/>
              <a:t>promissio</a:t>
            </a:r>
            <a:r>
              <a:rPr lang="tr-TR" i="1" dirty="0"/>
              <a:t> </a:t>
            </a:r>
            <a:r>
              <a:rPr lang="tr-TR" i="1" dirty="0" err="1"/>
              <a:t>iurata</a:t>
            </a:r>
            <a:r>
              <a:rPr lang="tr-TR" i="1" dirty="0"/>
              <a:t> </a:t>
            </a:r>
            <a:r>
              <a:rPr lang="tr-TR" i="1" dirty="0" err="1"/>
              <a:t>liberti</a:t>
            </a:r>
            <a:r>
              <a:rPr lang="tr-TR" dirty="0"/>
              <a:t>) de sözlü sözleşmeler grubunun içinde sayılmaktadır.</a:t>
            </a:r>
          </a:p>
          <a:p>
            <a:endParaRPr lang="tr-TR" b="1" dirty="0"/>
          </a:p>
        </p:txBody>
      </p:sp>
    </p:spTree>
    <p:extLst>
      <p:ext uri="{BB962C8B-B14F-4D97-AF65-F5344CB8AC3E}">
        <p14:creationId xmlns:p14="http://schemas.microsoft.com/office/powerpoint/2010/main" val="2348784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35B684E7-D8B1-459B-9C85-6CA90C471A2A}"/>
              </a:ext>
            </a:extLst>
          </p:cNvPr>
          <p:cNvSpPr>
            <a:spLocks noGrp="1"/>
          </p:cNvSpPr>
          <p:nvPr>
            <p:ph type="title"/>
          </p:nvPr>
        </p:nvSpPr>
        <p:spPr/>
        <p:txBody>
          <a:bodyPr/>
          <a:lstStyle/>
          <a:p>
            <a:r>
              <a:rPr lang="tr-TR" dirty="0"/>
              <a:t>SÖZLEŞMELER</a:t>
            </a:r>
          </a:p>
        </p:txBody>
      </p:sp>
      <p:sp>
        <p:nvSpPr>
          <p:cNvPr id="5" name="İçerik Yer Tutucusu 4">
            <a:extLst>
              <a:ext uri="{FF2B5EF4-FFF2-40B4-BE49-F238E27FC236}">
                <a16:creationId xmlns:a16="http://schemas.microsoft.com/office/drawing/2014/main" id="{065EE4D6-4BE2-41CE-B303-043DFD5033FB}"/>
              </a:ext>
            </a:extLst>
          </p:cNvPr>
          <p:cNvSpPr>
            <a:spLocks noGrp="1"/>
          </p:cNvSpPr>
          <p:nvPr>
            <p:ph idx="1"/>
          </p:nvPr>
        </p:nvSpPr>
        <p:spPr/>
        <p:txBody>
          <a:bodyPr/>
          <a:lstStyle/>
          <a:p>
            <a:r>
              <a:rPr lang="tr-TR" b="1" dirty="0"/>
              <a:t>3) YAZILI SÖZLEŞMELER (</a:t>
            </a:r>
            <a:r>
              <a:rPr lang="tr-TR" b="1" i="1" dirty="0"/>
              <a:t>LITTERIS CONTRAHITUR</a:t>
            </a:r>
            <a:r>
              <a:rPr lang="tr-TR" b="1" dirty="0"/>
              <a:t>)</a:t>
            </a:r>
          </a:p>
          <a:p>
            <a:r>
              <a:rPr lang="tr-TR" dirty="0"/>
              <a:t>Yazılı sözleşmeler yazılı şekil ile yapılması gereken sözleşmelerdir.</a:t>
            </a:r>
          </a:p>
          <a:p>
            <a:r>
              <a:rPr lang="tr-TR" dirty="0"/>
              <a:t>Aile babasının günlük hesap defterlerine birtakım kayıtları geçirmesiyle oluşturulan sözleşme </a:t>
            </a:r>
            <a:r>
              <a:rPr lang="tr-TR" i="1" dirty="0" err="1"/>
              <a:t>nomen</a:t>
            </a:r>
            <a:r>
              <a:rPr lang="tr-TR" i="1" dirty="0"/>
              <a:t> </a:t>
            </a:r>
            <a:r>
              <a:rPr lang="tr-TR" i="1" dirty="0" err="1"/>
              <a:t>transcriptitium</a:t>
            </a:r>
            <a:r>
              <a:rPr lang="tr-TR" dirty="0"/>
              <a:t> (alacağın deftere kaydı) yazılı sözleşmelerdendir.</a:t>
            </a:r>
          </a:p>
          <a:p>
            <a:pPr algn="just"/>
            <a:r>
              <a:rPr lang="tr-TR" dirty="0"/>
              <a:t>Roma Hukuku’nun yazılı sözleşmelerine dair bilgilerimiz sınırlıdır. Öyle ki, </a:t>
            </a:r>
            <a:r>
              <a:rPr lang="tr-TR" i="1" dirty="0"/>
              <a:t>Iustinianus</a:t>
            </a:r>
            <a:r>
              <a:rPr lang="tr-TR" dirty="0"/>
              <a:t> Devri kaynaklarında bu sözleşmelerden hiçbir şekilde bahsedilmemektedir.</a:t>
            </a:r>
          </a:p>
          <a:p>
            <a:endParaRPr lang="tr-TR" dirty="0"/>
          </a:p>
        </p:txBody>
      </p:sp>
    </p:spTree>
    <p:extLst>
      <p:ext uri="{BB962C8B-B14F-4D97-AF65-F5344CB8AC3E}">
        <p14:creationId xmlns:p14="http://schemas.microsoft.com/office/powerpoint/2010/main" val="62324847"/>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128</TotalTime>
  <Words>857</Words>
  <Application>Microsoft Office PowerPoint</Application>
  <PresentationFormat>Geniş ekran</PresentationFormat>
  <Paragraphs>47</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Calibri</vt:lpstr>
      <vt:lpstr>Calibri Light</vt:lpstr>
      <vt:lpstr>Geçmişe bakış</vt:lpstr>
      <vt:lpstr>Roma Hukuku (17. hafta)</vt:lpstr>
      <vt:lpstr>BORÇLARIN KAYNAKLARI</vt:lpstr>
      <vt:lpstr>BORÇLARIN KAYNAKLARI</vt:lpstr>
      <vt:lpstr>BORÇLARIN KAYNAKLARI</vt:lpstr>
      <vt:lpstr>BORÇLARIN KAYNAKLARI - SÖZLEŞMELER</vt:lpstr>
      <vt:lpstr>SÖZLEŞMELER</vt:lpstr>
      <vt:lpstr>SÖZLEŞMELER</vt:lpstr>
      <vt:lpstr>SÖZLEŞMELER</vt:lpstr>
      <vt:lpstr>SÖZLEŞMELER</vt:lpstr>
      <vt:lpstr>SÖZLEŞMELER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17</cp:revision>
  <dcterms:created xsi:type="dcterms:W3CDTF">2020-07-31T15:00:01Z</dcterms:created>
  <dcterms:modified xsi:type="dcterms:W3CDTF">2020-08-08T13:42:25Z</dcterms:modified>
</cp:coreProperties>
</file>