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86" r:id="rId2"/>
    <p:sldId id="287" r:id="rId3"/>
    <p:sldId id="288" r:id="rId4"/>
    <p:sldId id="289" r:id="rId5"/>
    <p:sldId id="290" r:id="rId6"/>
    <p:sldId id="291" r:id="rId7"/>
    <p:sldId id="292" r:id="rId8"/>
    <p:sldId id="293" r:id="rId9"/>
    <p:sldId id="294" r:id="rId10"/>
    <p:sldId id="266" r:id="rId11"/>
    <p:sldId id="295" r:id="rId12"/>
    <p:sldId id="29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9" r:id="rId23"/>
    <p:sldId id="280" r:id="rId24"/>
    <p:sldId id="281" r:id="rId25"/>
    <p:sldId id="282" r:id="rId26"/>
    <p:sldId id="283" r:id="rId27"/>
    <p:sldId id="284" r:id="rId2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1410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830CF9-0ACE-4C39-A3D6-3964299EE394}" type="datetimeFigureOut">
              <a:rPr lang="tr-TR" smtClean="0"/>
              <a:pPr/>
              <a:t>25.11.2019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1B6E83-B36F-418B-ADE5-1EFEC1ACEE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1090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01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27011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2065651-72CB-4640-94BE-106531301F77}" type="slidenum">
              <a:rPr lang="tr-TR" altLang="tr-TR">
                <a:latin typeface="Calibri" panose="020F0502020204030204" pitchFamily="34" charset="0"/>
              </a:rPr>
              <a:pPr eaLnBrk="1" hangingPunct="1"/>
              <a:t>16</a:t>
            </a:fld>
            <a:endParaRPr lang="tr-TR" altLang="tr-TR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85541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23166-A570-496C-8C9B-FC772A7B3299}" type="datetimeFigureOut">
              <a:rPr lang="tr-TR" smtClean="0"/>
              <a:pPr/>
              <a:t>25.11.2019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BBB-DCAF-469E-83F6-6520A40A38C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23166-A570-496C-8C9B-FC772A7B3299}" type="datetimeFigureOut">
              <a:rPr lang="tr-TR" smtClean="0"/>
              <a:pPr/>
              <a:t>25.11.2019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BBB-DCAF-469E-83F6-6520A40A38C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23166-A570-496C-8C9B-FC772A7B3299}" type="datetimeFigureOut">
              <a:rPr lang="tr-TR" smtClean="0"/>
              <a:pPr/>
              <a:t>25.11.2019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BBB-DCAF-469E-83F6-6520A40A38C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626" y="228600"/>
            <a:ext cx="854075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6" y="1600200"/>
            <a:ext cx="4194175" cy="2173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301626" y="3925890"/>
            <a:ext cx="4194175" cy="21732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8201" y="1600200"/>
            <a:ext cx="4194175" cy="4498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301626" y="6245225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DHF - ERZURUM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AHMET BERHAN YILMAZ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1" y="6245225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fld id="{00E0F678-4A4F-478A-8909-36753B52DB3A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103449160"/>
      </p:ext>
    </p:extLst>
  </p:cSld>
  <p:clrMapOvr>
    <a:masterClrMapping/>
  </p:clrMapOvr>
  <p:transition spd="slow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23166-A570-496C-8C9B-FC772A7B3299}" type="datetimeFigureOut">
              <a:rPr lang="tr-TR" smtClean="0"/>
              <a:pPr/>
              <a:t>25.11.2019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BBB-DCAF-469E-83F6-6520A40A38C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23166-A570-496C-8C9B-FC772A7B3299}" type="datetimeFigureOut">
              <a:rPr lang="tr-TR" smtClean="0"/>
              <a:pPr/>
              <a:t>25.11.2019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BBB-DCAF-469E-83F6-6520A40A38C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23166-A570-496C-8C9B-FC772A7B3299}" type="datetimeFigureOut">
              <a:rPr lang="tr-TR" smtClean="0"/>
              <a:pPr/>
              <a:t>25.11.2019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BBB-DCAF-469E-83F6-6520A40A38C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23166-A570-496C-8C9B-FC772A7B3299}" type="datetimeFigureOut">
              <a:rPr lang="tr-TR" smtClean="0"/>
              <a:pPr/>
              <a:t>25.11.2019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BBB-DCAF-469E-83F6-6520A40A38C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23166-A570-496C-8C9B-FC772A7B3299}" type="datetimeFigureOut">
              <a:rPr lang="tr-TR" smtClean="0"/>
              <a:pPr/>
              <a:t>25.11.2019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BBB-DCAF-469E-83F6-6520A40A38C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23166-A570-496C-8C9B-FC772A7B3299}" type="datetimeFigureOut">
              <a:rPr lang="tr-TR" smtClean="0"/>
              <a:pPr/>
              <a:t>25.11.2019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BBB-DCAF-469E-83F6-6520A40A38C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23166-A570-496C-8C9B-FC772A7B3299}" type="datetimeFigureOut">
              <a:rPr lang="tr-TR" smtClean="0"/>
              <a:pPr/>
              <a:t>25.11.2019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BBB-DCAF-469E-83F6-6520A40A38C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23166-A570-496C-8C9B-FC772A7B3299}" type="datetimeFigureOut">
              <a:rPr lang="tr-TR" smtClean="0"/>
              <a:pPr/>
              <a:t>25.11.2019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BBB-DCAF-469E-83F6-6520A40A38C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723166-A570-496C-8C9B-FC772A7B3299}" type="datetimeFigureOut">
              <a:rPr lang="tr-TR" smtClean="0"/>
              <a:pPr/>
              <a:t>25.11.2019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886BBB-DCAF-469E-83F6-6520A40A38C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://sitemaker.umich.edu/janhu/files/akamkar3ai.jpg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://jorthod.maneyjournals.org/content/vol30/issue4/images/large/Kind.f1c.jpeg" TargetMode="Externa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jdr.sagepub.com/content/vol84/issue7/images/large/SCULLY-2.jpeg" TargetMode="Externa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Kistler tümörler </a:t>
            </a:r>
            <a:r>
              <a:rPr lang="tr-TR" dirty="0" err="1" smtClean="0"/>
              <a:t>enflamatuar</a:t>
            </a:r>
            <a:r>
              <a:rPr lang="tr-TR" dirty="0" smtClean="0"/>
              <a:t> lezyonlar ve </a:t>
            </a:r>
            <a:r>
              <a:rPr lang="tr-TR" dirty="0" err="1" smtClean="0"/>
              <a:t>dental</a:t>
            </a:r>
            <a:r>
              <a:rPr lang="tr-TR" dirty="0" smtClean="0"/>
              <a:t> anomaliler</a:t>
            </a:r>
            <a:endParaRPr lang="tr-TR" dirty="0"/>
          </a:p>
        </p:txBody>
      </p:sp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036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052736"/>
            <a:ext cx="4283968" cy="5517232"/>
          </a:xfrm>
        </p:spPr>
        <p:txBody>
          <a:bodyPr>
            <a:normAutofit lnSpcReduction="10000"/>
          </a:bodyPr>
          <a:lstStyle/>
          <a:p>
            <a:r>
              <a:rPr lang="tr-TR" dirty="0" err="1" smtClean="0"/>
              <a:t>Odontojenik</a:t>
            </a:r>
            <a:r>
              <a:rPr lang="tr-TR" dirty="0" smtClean="0"/>
              <a:t>(diş kaynaklı) </a:t>
            </a:r>
            <a:r>
              <a:rPr lang="tr-TR" dirty="0" err="1" smtClean="0"/>
              <a:t>odontojenik</a:t>
            </a:r>
            <a:r>
              <a:rPr lang="tr-TR" dirty="0" smtClean="0"/>
              <a:t> olmayan olarak 2 ana başlıkta incelenebilir.</a:t>
            </a:r>
          </a:p>
          <a:p>
            <a:r>
              <a:rPr lang="tr-TR" dirty="0" err="1" smtClean="0"/>
              <a:t>Ameloblastoma</a:t>
            </a:r>
            <a:r>
              <a:rPr lang="tr-TR" dirty="0" smtClean="0"/>
              <a:t>, </a:t>
            </a:r>
            <a:r>
              <a:rPr lang="tr-TR" dirty="0" err="1" smtClean="0"/>
              <a:t>odontojenik</a:t>
            </a:r>
            <a:r>
              <a:rPr lang="tr-TR" dirty="0" smtClean="0"/>
              <a:t> </a:t>
            </a:r>
            <a:r>
              <a:rPr lang="tr-TR" dirty="0" err="1" smtClean="0"/>
              <a:t>miksoma,semento</a:t>
            </a:r>
            <a:r>
              <a:rPr lang="tr-TR" dirty="0" smtClean="0"/>
              <a:t> </a:t>
            </a:r>
            <a:r>
              <a:rPr lang="tr-TR" dirty="0" err="1" smtClean="0"/>
              <a:t>ossifying</a:t>
            </a:r>
            <a:r>
              <a:rPr lang="tr-TR" dirty="0" smtClean="0"/>
              <a:t> </a:t>
            </a:r>
            <a:r>
              <a:rPr lang="tr-TR" dirty="0" err="1" smtClean="0"/>
              <a:t>fibroma</a:t>
            </a:r>
            <a:r>
              <a:rPr lang="tr-TR" dirty="0" smtClean="0"/>
              <a:t>, </a:t>
            </a:r>
            <a:r>
              <a:rPr lang="tr-TR" dirty="0" err="1" smtClean="0"/>
              <a:t>fibroodontoma</a:t>
            </a:r>
            <a:r>
              <a:rPr lang="tr-TR" dirty="0" smtClean="0"/>
              <a:t> bazı </a:t>
            </a:r>
            <a:r>
              <a:rPr lang="tr-TR" dirty="0" err="1" smtClean="0"/>
              <a:t>benign</a:t>
            </a:r>
            <a:r>
              <a:rPr lang="tr-TR" dirty="0" smtClean="0"/>
              <a:t> </a:t>
            </a:r>
            <a:r>
              <a:rPr lang="tr-TR" dirty="0" err="1" smtClean="0"/>
              <a:t>odontojenik</a:t>
            </a:r>
            <a:r>
              <a:rPr lang="tr-TR" dirty="0" smtClean="0"/>
              <a:t> tümörlerdir.</a:t>
            </a:r>
          </a:p>
          <a:p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3982509"/>
            <a:ext cx="5238200" cy="27588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4" descr="F:\miksoma\miksoma foto\figure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6804" y="1145052"/>
            <a:ext cx="3744416" cy="2808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85163" y="3511549"/>
            <a:ext cx="8229600" cy="4525963"/>
          </a:xfrm>
        </p:spPr>
        <p:txBody>
          <a:bodyPr/>
          <a:lstStyle/>
          <a:p>
            <a:r>
              <a:rPr lang="tr-TR" dirty="0" err="1" smtClean="0"/>
              <a:t>Odontojenik</a:t>
            </a:r>
            <a:r>
              <a:rPr lang="tr-TR" dirty="0" smtClean="0"/>
              <a:t> olmayan </a:t>
            </a:r>
            <a:r>
              <a:rPr lang="tr-TR" dirty="0" err="1" smtClean="0"/>
              <a:t>benign</a:t>
            </a:r>
            <a:r>
              <a:rPr lang="tr-TR" dirty="0" smtClean="0"/>
              <a:t> tümörlerden bazıları </a:t>
            </a:r>
            <a:r>
              <a:rPr lang="tr-TR" dirty="0" err="1" smtClean="0"/>
              <a:t>ossifiye</a:t>
            </a:r>
            <a:r>
              <a:rPr lang="tr-TR" dirty="0" smtClean="0"/>
              <a:t> </a:t>
            </a:r>
            <a:r>
              <a:rPr lang="tr-TR" dirty="0" err="1" smtClean="0"/>
              <a:t>fibroma</a:t>
            </a:r>
            <a:r>
              <a:rPr lang="tr-TR" dirty="0" smtClean="0"/>
              <a:t>, </a:t>
            </a:r>
            <a:r>
              <a:rPr lang="tr-TR" dirty="0" err="1" smtClean="0"/>
              <a:t>fibröz</a:t>
            </a:r>
            <a:r>
              <a:rPr lang="tr-TR" dirty="0" smtClean="0"/>
              <a:t> </a:t>
            </a:r>
            <a:r>
              <a:rPr lang="tr-TR" dirty="0" err="1" smtClean="0"/>
              <a:t>displazi</a:t>
            </a:r>
            <a:r>
              <a:rPr lang="tr-TR" dirty="0" smtClean="0"/>
              <a:t>, </a:t>
            </a:r>
            <a:r>
              <a:rPr lang="tr-TR" dirty="0" err="1" smtClean="0"/>
              <a:t>osteoblastom</a:t>
            </a:r>
            <a:r>
              <a:rPr lang="tr-TR" dirty="0" smtClean="0"/>
              <a:t>, </a:t>
            </a:r>
            <a:r>
              <a:rPr lang="tr-TR" dirty="0" err="1" smtClean="0"/>
              <a:t>osteom</a:t>
            </a:r>
            <a:r>
              <a:rPr lang="tr-TR" dirty="0" smtClean="0"/>
              <a:t>, </a:t>
            </a:r>
            <a:r>
              <a:rPr lang="tr-TR" dirty="0" err="1" smtClean="0"/>
              <a:t>fibrom</a:t>
            </a:r>
            <a:r>
              <a:rPr lang="tr-TR" dirty="0" smtClean="0"/>
              <a:t>, </a:t>
            </a:r>
            <a:r>
              <a:rPr lang="tr-TR" dirty="0" err="1" smtClean="0"/>
              <a:t>hemanjiyom</a:t>
            </a:r>
            <a:r>
              <a:rPr lang="tr-TR" dirty="0" smtClean="0"/>
              <a:t> olarak sayılabilir. </a:t>
            </a:r>
          </a:p>
          <a:p>
            <a:r>
              <a:rPr lang="tr-TR" dirty="0" smtClean="0"/>
              <a:t>Çenenin </a:t>
            </a:r>
            <a:r>
              <a:rPr lang="tr-TR" dirty="0" err="1" smtClean="0"/>
              <a:t>malign</a:t>
            </a:r>
            <a:r>
              <a:rPr lang="tr-TR" dirty="0" smtClean="0"/>
              <a:t> tümörleri; </a:t>
            </a:r>
            <a:r>
              <a:rPr lang="tr-TR" dirty="0" err="1" smtClean="0"/>
              <a:t>osteosarkom</a:t>
            </a:r>
            <a:r>
              <a:rPr lang="tr-TR" dirty="0" smtClean="0"/>
              <a:t>, yassı hücreli </a:t>
            </a:r>
            <a:r>
              <a:rPr lang="tr-TR" dirty="0" err="1" smtClean="0"/>
              <a:t>karsinom</a:t>
            </a:r>
            <a:r>
              <a:rPr lang="tr-TR" dirty="0" smtClean="0"/>
              <a:t> veya </a:t>
            </a:r>
            <a:r>
              <a:rPr lang="tr-TR" dirty="0" err="1" smtClean="0"/>
              <a:t>lenfoma</a:t>
            </a:r>
            <a:r>
              <a:rPr lang="tr-TR" dirty="0" smtClean="0"/>
              <a:t> olabilir. </a:t>
            </a:r>
            <a:endParaRPr lang="tr-TR" dirty="0"/>
          </a:p>
        </p:txBody>
      </p:sp>
      <p:pic>
        <p:nvPicPr>
          <p:cNvPr id="4" name="Picture 2" descr="C:\Users\toshıba\Downloads\IMG_312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40" r="34706"/>
          <a:stretch/>
        </p:blipFill>
        <p:spPr bwMode="auto">
          <a:xfrm>
            <a:off x="611560" y="238571"/>
            <a:ext cx="2880320" cy="321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User\Downloads\IMG_009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97" b="13016"/>
          <a:stretch/>
        </p:blipFill>
        <p:spPr bwMode="auto">
          <a:xfrm>
            <a:off x="4283968" y="477647"/>
            <a:ext cx="2968213" cy="2738177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66211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Dental</a:t>
            </a:r>
            <a:r>
              <a:rPr lang="tr-TR" dirty="0" smtClean="0"/>
              <a:t> anomaliler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361074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400" b="1" dirty="0" smtClean="0"/>
              <a:t>1. Boyutsal anomaliler</a:t>
            </a:r>
          </a:p>
          <a:p>
            <a:r>
              <a:rPr lang="tr-TR" sz="2400" dirty="0" err="1"/>
              <a:t>Mikrodonti</a:t>
            </a:r>
            <a:endParaRPr lang="tr-TR" sz="2400" dirty="0"/>
          </a:p>
          <a:p>
            <a:r>
              <a:rPr lang="tr-TR" sz="2400" dirty="0" err="1"/>
              <a:t>Makrodonti</a:t>
            </a:r>
            <a:endParaRPr lang="tr-TR" sz="2400" dirty="0"/>
          </a:p>
          <a:p>
            <a:pPr marL="0" indent="0">
              <a:buNone/>
            </a:pPr>
            <a:r>
              <a:rPr lang="tr-TR" sz="2400" b="1" dirty="0" smtClean="0"/>
              <a:t>2. Şekil anomalileri</a:t>
            </a:r>
          </a:p>
          <a:p>
            <a:r>
              <a:rPr lang="tr-TR" sz="2400" dirty="0" err="1"/>
              <a:t>Geminasyon</a:t>
            </a:r>
            <a:endParaRPr lang="tr-TR" sz="2400" dirty="0"/>
          </a:p>
          <a:p>
            <a:r>
              <a:rPr lang="tr-TR" sz="2400" dirty="0"/>
              <a:t>Füzyon</a:t>
            </a:r>
          </a:p>
          <a:p>
            <a:r>
              <a:rPr lang="tr-TR" sz="2400" dirty="0" err="1"/>
              <a:t>Konkresens</a:t>
            </a:r>
            <a:endParaRPr lang="tr-TR" sz="2400" dirty="0"/>
          </a:p>
          <a:p>
            <a:r>
              <a:rPr lang="tr-TR" sz="2400" dirty="0" err="1"/>
              <a:t>Dilaserasyon</a:t>
            </a:r>
            <a:endParaRPr lang="tr-TR" sz="2400" dirty="0"/>
          </a:p>
          <a:p>
            <a:r>
              <a:rPr lang="tr-TR" sz="2400" dirty="0" err="1"/>
              <a:t>Dens</a:t>
            </a:r>
            <a:r>
              <a:rPr lang="tr-TR" sz="2400" dirty="0"/>
              <a:t> </a:t>
            </a:r>
            <a:r>
              <a:rPr lang="tr-TR" sz="2400" dirty="0" err="1"/>
              <a:t>invaginatus</a:t>
            </a:r>
            <a:endParaRPr lang="tr-TR" sz="2400" dirty="0"/>
          </a:p>
          <a:p>
            <a:r>
              <a:rPr lang="tr-TR" sz="2400" dirty="0" err="1"/>
              <a:t>Dens</a:t>
            </a:r>
            <a:r>
              <a:rPr lang="tr-TR" sz="2400" dirty="0"/>
              <a:t> </a:t>
            </a:r>
            <a:r>
              <a:rPr lang="tr-TR" sz="2400" dirty="0" err="1"/>
              <a:t>evaginatus</a:t>
            </a:r>
            <a:endParaRPr lang="tr-TR" sz="2400" dirty="0"/>
          </a:p>
          <a:p>
            <a:r>
              <a:rPr lang="tr-TR" sz="2400" dirty="0" err="1"/>
              <a:t>Taurodontizm</a:t>
            </a:r>
            <a:endParaRPr lang="tr-TR" sz="2400" dirty="0"/>
          </a:p>
          <a:p>
            <a:pPr marL="0" indent="0">
              <a:buNone/>
            </a:pPr>
            <a:endParaRPr lang="tr-TR" sz="2400" dirty="0" smtClean="0"/>
          </a:p>
        </p:txBody>
      </p:sp>
      <p:sp>
        <p:nvSpPr>
          <p:cNvPr id="4" name="Metin kutusu 3"/>
          <p:cNvSpPr txBox="1"/>
          <p:nvPr/>
        </p:nvSpPr>
        <p:spPr>
          <a:xfrm>
            <a:off x="4427984" y="1556792"/>
            <a:ext cx="4202625" cy="60016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smtClean="0"/>
              <a:t>3. Sayısal anomaliler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err="1" smtClean="0"/>
              <a:t>Anadonti</a:t>
            </a:r>
            <a:endParaRPr lang="tr-T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err="1"/>
              <a:t>Hiperdonti</a:t>
            </a:r>
            <a:endParaRPr lang="tr-T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/>
              <a:t>Gömülü kalma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err="1" smtClean="0"/>
              <a:t>Sürnümerer</a:t>
            </a:r>
            <a:r>
              <a:rPr lang="tr-TR" sz="2400" dirty="0"/>
              <a:t> </a:t>
            </a:r>
            <a:r>
              <a:rPr lang="tr-TR" sz="2400" dirty="0" smtClean="0"/>
              <a:t>kök</a:t>
            </a:r>
          </a:p>
          <a:p>
            <a:r>
              <a:rPr lang="tr-TR" sz="2400" b="1" dirty="0" smtClean="0"/>
              <a:t>4. Mine-</a:t>
            </a:r>
            <a:r>
              <a:rPr lang="tr-TR" sz="2400" b="1" dirty="0" err="1" smtClean="0"/>
              <a:t>dentin</a:t>
            </a:r>
            <a:r>
              <a:rPr lang="tr-TR" sz="2400" b="1" dirty="0" smtClean="0"/>
              <a:t>-</a:t>
            </a:r>
            <a:r>
              <a:rPr lang="tr-TR" sz="2400" b="1" dirty="0" err="1" smtClean="0"/>
              <a:t>pulpa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defektleri</a:t>
            </a:r>
            <a:endParaRPr lang="tr-TR" sz="24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err="1" smtClean="0"/>
              <a:t>Amelogenezis</a:t>
            </a:r>
            <a:r>
              <a:rPr lang="tr-TR" sz="2400" dirty="0" smtClean="0"/>
              <a:t> </a:t>
            </a:r>
            <a:r>
              <a:rPr lang="tr-TR" sz="2400" dirty="0" err="1" smtClean="0"/>
              <a:t>imperfekta</a:t>
            </a:r>
            <a:endParaRPr lang="tr-TR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err="1" smtClean="0"/>
              <a:t>Dentinogenezis</a:t>
            </a:r>
            <a:r>
              <a:rPr lang="tr-TR" sz="2400" dirty="0" smtClean="0"/>
              <a:t> </a:t>
            </a:r>
            <a:r>
              <a:rPr lang="tr-TR" sz="2400" dirty="0" err="1" smtClean="0"/>
              <a:t>imperfekta</a:t>
            </a:r>
            <a:endParaRPr lang="tr-TR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err="1" smtClean="0"/>
              <a:t>Dentin</a:t>
            </a:r>
            <a:r>
              <a:rPr lang="tr-TR" sz="2400" dirty="0" smtClean="0"/>
              <a:t> </a:t>
            </a:r>
            <a:r>
              <a:rPr lang="tr-TR" sz="2400" dirty="0" err="1" smtClean="0"/>
              <a:t>displazisi</a:t>
            </a:r>
            <a:endParaRPr lang="tr-TR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err="1" smtClean="0"/>
              <a:t>Pulpa</a:t>
            </a:r>
            <a:r>
              <a:rPr lang="tr-TR" sz="2400" dirty="0" smtClean="0"/>
              <a:t> kalsifikasyonu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err="1" smtClean="0"/>
              <a:t>Rezorbsiyon</a:t>
            </a:r>
            <a:r>
              <a:rPr lang="tr-TR" sz="2400" dirty="0" smtClean="0"/>
              <a:t> </a:t>
            </a:r>
          </a:p>
          <a:p>
            <a:r>
              <a:rPr lang="tr-TR" sz="2400" b="1" dirty="0" smtClean="0"/>
              <a:t>5. Renk değişiklikleri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/>
              <a:t>Dış ve iç renklenmeler</a:t>
            </a:r>
            <a:endParaRPr lang="tr-TR" sz="2400" dirty="0"/>
          </a:p>
          <a:p>
            <a:endParaRPr lang="tr-T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9463283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Yer Tutucusu"/>
          <p:cNvSpPr>
            <a:spLocks noGrp="1"/>
          </p:cNvSpPr>
          <p:nvPr>
            <p:ph type="body" sz="half" idx="3"/>
          </p:nvPr>
        </p:nvSpPr>
        <p:spPr>
          <a:xfrm>
            <a:off x="1" y="0"/>
            <a:ext cx="4597758" cy="6858000"/>
          </a:xfrm>
        </p:spPr>
        <p:txBody>
          <a:bodyPr/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>
                <a:latin typeface="Calibri" pitchFamily="34" charset="0"/>
              </a:rPr>
              <a:t>BOYUT ANOMALİLERİ</a:t>
            </a:r>
          </a:p>
          <a:p>
            <a:pPr>
              <a:buNone/>
            </a:pPr>
            <a:r>
              <a:rPr lang="tr-TR" dirty="0" smtClean="0">
                <a:latin typeface="Calibri" pitchFamily="34" charset="0"/>
              </a:rPr>
              <a:t> </a:t>
            </a:r>
          </a:p>
          <a:p>
            <a:pPr>
              <a:buNone/>
            </a:pPr>
            <a:r>
              <a:rPr lang="tr-TR" b="1" u="sng" dirty="0" err="1" smtClean="0">
                <a:latin typeface="Calibri" pitchFamily="34" charset="0"/>
              </a:rPr>
              <a:t>Makrodonti</a:t>
            </a:r>
            <a:r>
              <a:rPr lang="tr-TR" b="1" u="sng" dirty="0" smtClean="0">
                <a:latin typeface="Calibri" pitchFamily="34" charset="0"/>
              </a:rPr>
              <a:t>: </a:t>
            </a:r>
            <a:r>
              <a:rPr lang="tr-TR" altLang="tr-TR" dirty="0" err="1" smtClean="0">
                <a:latin typeface="Calibri" pitchFamily="34" charset="0"/>
              </a:rPr>
              <a:t>Hipofizer</a:t>
            </a:r>
            <a:r>
              <a:rPr lang="tr-TR" altLang="tr-TR" dirty="0" smtClean="0">
                <a:latin typeface="Calibri" pitchFamily="34" charset="0"/>
              </a:rPr>
              <a:t> devlik ve vücudun aşırı büyümesi durumunun dışında seyrek görülür, tüm dişleri ilgilendirir </a:t>
            </a:r>
            <a:r>
              <a:rPr lang="tr-TR" altLang="tr-TR" dirty="0" err="1" smtClean="0">
                <a:latin typeface="Calibri" pitchFamily="34" charset="0"/>
              </a:rPr>
              <a:t>Geminasyon</a:t>
            </a:r>
            <a:r>
              <a:rPr lang="tr-TR" altLang="tr-TR" dirty="0" smtClean="0">
                <a:latin typeface="Calibri" pitchFamily="34" charset="0"/>
              </a:rPr>
              <a:t> ve füzyondan ayırt edilmelidir</a:t>
            </a:r>
            <a:endParaRPr lang="tr-TR" dirty="0" smtClean="0">
              <a:latin typeface="Calibri" pitchFamily="34" charset="0"/>
            </a:endParaRPr>
          </a:p>
          <a:p>
            <a:pPr>
              <a:buNone/>
            </a:pPr>
            <a:endParaRPr lang="tr-TR" dirty="0" smtClean="0">
              <a:latin typeface="Comic Sans MS" pitchFamily="66" charset="0"/>
            </a:endParaRPr>
          </a:p>
          <a:p>
            <a:endParaRPr lang="tr-TR" dirty="0"/>
          </a:p>
        </p:txBody>
      </p:sp>
      <p:sp>
        <p:nvSpPr>
          <p:cNvPr id="7" name="6 Metin kutusu"/>
          <p:cNvSpPr txBox="1"/>
          <p:nvPr/>
        </p:nvSpPr>
        <p:spPr>
          <a:xfrm>
            <a:off x="4752304" y="1"/>
            <a:ext cx="4391696" cy="100335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 </a:t>
            </a:r>
          </a:p>
          <a:p>
            <a:pPr>
              <a:buNone/>
            </a:pPr>
            <a:endParaRPr lang="tr-TR" dirty="0" smtClean="0">
              <a:latin typeface="Comic Sans MS" pitchFamily="66" charset="0"/>
            </a:endParaRPr>
          </a:p>
          <a:p>
            <a:pPr>
              <a:buNone/>
            </a:pPr>
            <a:endParaRPr lang="tr-TR" sz="2800" dirty="0" smtClean="0">
              <a:latin typeface="Comic Sans MS" pitchFamily="66" charset="0"/>
            </a:endParaRPr>
          </a:p>
          <a:p>
            <a:pPr>
              <a:buNone/>
            </a:pPr>
            <a:endParaRPr lang="tr-TR" sz="28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sz="2800" b="1" u="sng" dirty="0" err="1" smtClean="0">
                <a:latin typeface="Calibri" pitchFamily="34" charset="0"/>
              </a:rPr>
              <a:t>Mikrodonti</a:t>
            </a:r>
            <a:r>
              <a:rPr lang="tr-TR" sz="2800" dirty="0" smtClean="0">
                <a:latin typeface="Calibri" pitchFamily="34" charset="0"/>
              </a:rPr>
              <a:t> :En sık görülen boyut anomalisidir. Her diş kavsinin son dişini kapsar. </a:t>
            </a:r>
            <a:r>
              <a:rPr lang="tr-TR" sz="2800" dirty="0" err="1" smtClean="0">
                <a:latin typeface="Calibri" pitchFamily="34" charset="0"/>
              </a:rPr>
              <a:t>Hipopituarizm</a:t>
            </a:r>
            <a:r>
              <a:rPr lang="tr-TR" sz="2800" dirty="0" smtClean="0">
                <a:latin typeface="Calibri" pitchFamily="34" charset="0"/>
              </a:rPr>
              <a:t>,</a:t>
            </a:r>
            <a:r>
              <a:rPr lang="tr-TR" sz="2800" dirty="0" err="1" smtClean="0">
                <a:latin typeface="Calibri" pitchFamily="34" charset="0"/>
              </a:rPr>
              <a:t>sfiliz</a:t>
            </a:r>
            <a:r>
              <a:rPr lang="tr-TR" sz="2800" dirty="0" smtClean="0">
                <a:latin typeface="Calibri" pitchFamily="34" charset="0"/>
              </a:rPr>
              <a:t>,</a:t>
            </a:r>
            <a:r>
              <a:rPr lang="tr-TR" sz="2800" dirty="0" err="1" smtClean="0">
                <a:latin typeface="Calibri" pitchFamily="34" charset="0"/>
              </a:rPr>
              <a:t>down</a:t>
            </a:r>
            <a:r>
              <a:rPr lang="tr-TR" sz="2800" dirty="0" smtClean="0">
                <a:latin typeface="Calibri" pitchFamily="34" charset="0"/>
              </a:rPr>
              <a:t> sendromunda görülebilir.</a:t>
            </a:r>
          </a:p>
          <a:p>
            <a:pPr>
              <a:buNone/>
            </a:pPr>
            <a:endParaRPr lang="tr-TR" dirty="0" smtClean="0">
              <a:latin typeface="Comic Sans MS" pitchFamily="66" charset="0"/>
            </a:endParaRPr>
          </a:p>
          <a:p>
            <a:pPr>
              <a:buNone/>
            </a:pPr>
            <a:endParaRPr lang="tr-TR" dirty="0" smtClean="0">
              <a:latin typeface="Comic Sans MS" pitchFamily="66" charset="0"/>
            </a:endParaRPr>
          </a:p>
          <a:p>
            <a:pPr>
              <a:buNone/>
            </a:pPr>
            <a:endParaRPr lang="tr-TR" dirty="0" smtClean="0">
              <a:latin typeface="Comic Sans MS" pitchFamily="66" charset="0"/>
            </a:endParaRPr>
          </a:p>
          <a:p>
            <a:pPr>
              <a:buNone/>
            </a:pPr>
            <a:endParaRPr lang="tr-TR" dirty="0" smtClean="0">
              <a:latin typeface="Comic Sans MS" pitchFamily="66" charset="0"/>
            </a:endParaRPr>
          </a:p>
          <a:p>
            <a:pPr>
              <a:buNone/>
            </a:pPr>
            <a:endParaRPr lang="tr-TR" dirty="0" smtClean="0">
              <a:latin typeface="Comic Sans MS" pitchFamily="66" charset="0"/>
            </a:endParaRPr>
          </a:p>
          <a:p>
            <a:pPr>
              <a:buNone/>
            </a:pPr>
            <a:endParaRPr lang="tr-TR" dirty="0" smtClean="0">
              <a:latin typeface="Comic Sans MS" pitchFamily="66" charset="0"/>
            </a:endParaRPr>
          </a:p>
          <a:p>
            <a:pPr>
              <a:buNone/>
            </a:pPr>
            <a:endParaRPr lang="tr-TR" dirty="0" smtClean="0">
              <a:latin typeface="Comic Sans MS" pitchFamily="66" charset="0"/>
            </a:endParaRPr>
          </a:p>
          <a:p>
            <a:pPr>
              <a:buNone/>
            </a:pPr>
            <a:endParaRPr lang="tr-TR" dirty="0" smtClean="0">
              <a:latin typeface="Comic Sans MS" pitchFamily="66" charset="0"/>
            </a:endParaRPr>
          </a:p>
          <a:p>
            <a:pPr>
              <a:buNone/>
            </a:pPr>
            <a:endParaRPr lang="tr-TR" dirty="0" smtClean="0">
              <a:latin typeface="Comic Sans MS" pitchFamily="66" charset="0"/>
            </a:endParaRPr>
          </a:p>
          <a:p>
            <a:pPr>
              <a:buNone/>
            </a:pPr>
            <a:endParaRPr lang="tr-TR" dirty="0" smtClean="0">
              <a:latin typeface="Comic Sans MS" pitchFamily="66" charset="0"/>
            </a:endParaRPr>
          </a:p>
          <a:p>
            <a:pPr>
              <a:buNone/>
            </a:pPr>
            <a:endParaRPr lang="tr-TR" dirty="0" smtClean="0">
              <a:latin typeface="Comic Sans MS" pitchFamily="66" charset="0"/>
            </a:endParaRPr>
          </a:p>
          <a:p>
            <a:pPr>
              <a:buNone/>
            </a:pPr>
            <a:endParaRPr lang="tr-TR" dirty="0" smtClean="0">
              <a:latin typeface="Comic Sans MS" pitchFamily="66" charset="0"/>
            </a:endParaRPr>
          </a:p>
          <a:p>
            <a:pPr>
              <a:buNone/>
            </a:pPr>
            <a:endParaRPr lang="tr-TR" dirty="0" smtClean="0">
              <a:latin typeface="Comic Sans MS" pitchFamily="66" charset="0"/>
            </a:endParaRPr>
          </a:p>
          <a:p>
            <a:pPr>
              <a:buNone/>
            </a:pPr>
            <a:endParaRPr lang="tr-TR" dirty="0" smtClean="0">
              <a:latin typeface="Comic Sans MS" pitchFamily="66" charset="0"/>
            </a:endParaRPr>
          </a:p>
          <a:p>
            <a:pPr>
              <a:buNone/>
            </a:pPr>
            <a:endParaRPr lang="tr-TR" dirty="0" smtClean="0">
              <a:latin typeface="Comic Sans MS" pitchFamily="66" charset="0"/>
            </a:endParaRPr>
          </a:p>
          <a:p>
            <a:pPr>
              <a:buNone/>
            </a:pPr>
            <a:endParaRPr lang="tr-TR" dirty="0" smtClean="0">
              <a:latin typeface="Comic Sans MS" pitchFamily="66" charset="0"/>
            </a:endParaRPr>
          </a:p>
          <a:p>
            <a:pPr>
              <a:buNone/>
            </a:pPr>
            <a:endParaRPr lang="tr-TR" dirty="0" smtClean="0">
              <a:latin typeface="Comic Sans MS" pitchFamily="66" charset="0"/>
            </a:endParaRPr>
          </a:p>
          <a:p>
            <a:pPr>
              <a:buNone/>
            </a:pPr>
            <a:endParaRPr lang="tr-TR" dirty="0" smtClean="0">
              <a:latin typeface="Comic Sans MS" pitchFamily="66" charset="0"/>
            </a:endParaRPr>
          </a:p>
          <a:p>
            <a:pPr>
              <a:buNone/>
            </a:pPr>
            <a:endParaRPr lang="tr-TR" dirty="0" smtClean="0">
              <a:latin typeface="Comic Sans MS" pitchFamily="66" charset="0"/>
            </a:endParaRPr>
          </a:p>
          <a:p>
            <a:pPr>
              <a:buNone/>
            </a:pPr>
            <a:endParaRPr lang="tr-TR" dirty="0" smtClean="0">
              <a:latin typeface="Comic Sans MS" pitchFamily="66" charset="0"/>
            </a:endParaRPr>
          </a:p>
          <a:p>
            <a:pPr>
              <a:buNone/>
            </a:pPr>
            <a:endParaRPr lang="tr-TR" dirty="0" smtClean="0">
              <a:latin typeface="Comic Sans MS" pitchFamily="66" charset="0"/>
            </a:endParaRPr>
          </a:p>
          <a:p>
            <a:pPr>
              <a:buNone/>
            </a:pPr>
            <a:endParaRPr lang="tr-TR" dirty="0" smtClean="0">
              <a:latin typeface="Comic Sans MS" pitchFamily="66" charset="0"/>
            </a:endParaRPr>
          </a:p>
          <a:p>
            <a:pPr>
              <a:buNone/>
            </a:pPr>
            <a:endParaRPr lang="tr-TR" dirty="0" smtClean="0">
              <a:latin typeface="Comic Sans MS" pitchFamily="66" charset="0"/>
            </a:endParaRPr>
          </a:p>
        </p:txBody>
      </p:sp>
      <p:pic>
        <p:nvPicPr>
          <p:cNvPr id="8" name="Picture 2" descr="C:\Users\acer\Desktop\F10-07-0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0941" y="4370769"/>
            <a:ext cx="3571875" cy="1457325"/>
          </a:xfrm>
          <a:prstGeom prst="rect">
            <a:avLst/>
          </a:prstGeom>
          <a:noFill/>
        </p:spPr>
      </p:pic>
      <p:pic>
        <p:nvPicPr>
          <p:cNvPr id="2051" name="Picture 3" descr="C:\Users\acer\Desktop\Adsız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522" y="3727450"/>
            <a:ext cx="3829050" cy="25146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1979D9F-C52B-4D76-B84E-950DBBAE9EE2}" type="slidenum">
              <a:rPr lang="tr-TR" altLang="tr-TR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14</a:t>
            </a:fld>
            <a:endParaRPr lang="tr-TR" altLang="tr-TR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54979" name="6 Dikdörtgen"/>
          <p:cNvSpPr>
            <a:spLocks noChangeArrowheads="1"/>
          </p:cNvSpPr>
          <p:nvPr/>
        </p:nvSpPr>
        <p:spPr bwMode="auto">
          <a:xfrm>
            <a:off x="1259632" y="285751"/>
            <a:ext cx="6527057" cy="427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 altLang="tr-TR" sz="2800" b="1" dirty="0" smtClean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eaLnBrk="1" hangingPunct="1"/>
            <a:r>
              <a:rPr lang="tr-TR" altLang="tr-TR" sz="2800" b="1" dirty="0" err="1" smtClean="0">
                <a:latin typeface="Calibri" pitchFamily="34" charset="0"/>
              </a:rPr>
              <a:t>Geminasyon</a:t>
            </a:r>
            <a:r>
              <a:rPr lang="tr-TR" altLang="tr-TR" sz="2800" b="1" dirty="0">
                <a:latin typeface="Calibri" pitchFamily="34" charset="0"/>
              </a:rPr>
              <a:t>, Füzyon ve </a:t>
            </a:r>
            <a:r>
              <a:rPr lang="tr-TR" altLang="tr-TR" sz="2800" b="1" dirty="0" err="1">
                <a:latin typeface="Calibri" pitchFamily="34" charset="0"/>
              </a:rPr>
              <a:t>Kongresens</a:t>
            </a:r>
            <a:endParaRPr lang="tr-TR" altLang="tr-TR" sz="2800" b="1" dirty="0">
              <a:latin typeface="Calibri" pitchFamily="34" charset="0"/>
            </a:endParaRPr>
          </a:p>
          <a:p>
            <a:pPr eaLnBrk="1" hangingPunct="1"/>
            <a:endParaRPr lang="tr-TR" altLang="tr-TR" sz="2400" b="1" dirty="0">
              <a:latin typeface="Calibri" pitchFamily="34" charset="0"/>
            </a:endParaRPr>
          </a:p>
          <a:p>
            <a:pPr eaLnBrk="1" hangingPunct="1"/>
            <a:r>
              <a:rPr lang="tr-TR" altLang="tr-TR" sz="2400" b="1" dirty="0" err="1">
                <a:latin typeface="Calibri" pitchFamily="34" charset="0"/>
              </a:rPr>
              <a:t>Geminasyon</a:t>
            </a:r>
            <a:r>
              <a:rPr lang="tr-TR" altLang="tr-TR" sz="2400" b="1" dirty="0">
                <a:latin typeface="Calibri" pitchFamily="34" charset="0"/>
              </a:rPr>
              <a:t>;</a:t>
            </a:r>
            <a:r>
              <a:rPr lang="tr-TR" altLang="tr-TR" sz="2400" dirty="0">
                <a:latin typeface="Calibri" pitchFamily="34" charset="0"/>
              </a:rPr>
              <a:t> Bir </a:t>
            </a:r>
            <a:r>
              <a:rPr lang="tr-TR" altLang="tr-TR" sz="2400" dirty="0" smtClean="0">
                <a:latin typeface="Calibri" pitchFamily="34" charset="0"/>
              </a:rPr>
              <a:t>diş tomurcuğundan tek kök oluşumu ile beraber 2 diş kronu oluşmasıdır.</a:t>
            </a:r>
            <a:endParaRPr lang="tr-TR" altLang="tr-TR" sz="2400" dirty="0">
              <a:latin typeface="Calibri" pitchFamily="34" charset="0"/>
            </a:endParaRPr>
          </a:p>
          <a:p>
            <a:pPr eaLnBrk="1" hangingPunct="1"/>
            <a:endParaRPr lang="tr-TR" altLang="tr-TR" sz="2400" dirty="0">
              <a:latin typeface="Calibri" pitchFamily="34" charset="0"/>
            </a:endParaRPr>
          </a:p>
          <a:p>
            <a:pPr eaLnBrk="1" hangingPunct="1"/>
            <a:r>
              <a:rPr lang="tr-TR" altLang="tr-TR" sz="2400" b="1" dirty="0">
                <a:latin typeface="Calibri" pitchFamily="34" charset="0"/>
              </a:rPr>
              <a:t>Füzyon;</a:t>
            </a:r>
            <a:r>
              <a:rPr lang="tr-TR" altLang="tr-TR" sz="2400" dirty="0">
                <a:latin typeface="Calibri" pitchFamily="34" charset="0"/>
              </a:rPr>
              <a:t> </a:t>
            </a:r>
            <a:r>
              <a:rPr lang="tr-TR" altLang="tr-TR" sz="2400" dirty="0" smtClean="0">
                <a:latin typeface="Calibri" pitchFamily="34" charset="0"/>
              </a:rPr>
              <a:t>İki ayrı diş germinin gelişim </a:t>
            </a:r>
            <a:r>
              <a:rPr lang="tr-TR" altLang="tr-TR" sz="2400" dirty="0">
                <a:latin typeface="Calibri" pitchFamily="34" charset="0"/>
              </a:rPr>
              <a:t>sırasında </a:t>
            </a:r>
            <a:r>
              <a:rPr lang="tr-TR" altLang="tr-TR" sz="2400" dirty="0" smtClean="0">
                <a:latin typeface="Calibri" pitchFamily="34" charset="0"/>
              </a:rPr>
              <a:t>birleşmesidir</a:t>
            </a:r>
            <a:endParaRPr lang="tr-TR" altLang="tr-TR" sz="2400" dirty="0">
              <a:latin typeface="Calibri" pitchFamily="34" charset="0"/>
            </a:endParaRPr>
          </a:p>
          <a:p>
            <a:pPr eaLnBrk="1" hangingPunct="1"/>
            <a:endParaRPr lang="tr-TR" altLang="tr-TR" sz="2400" dirty="0">
              <a:latin typeface="Calibri" pitchFamily="34" charset="0"/>
            </a:endParaRPr>
          </a:p>
          <a:p>
            <a:pPr eaLnBrk="1" hangingPunct="1"/>
            <a:r>
              <a:rPr lang="tr-TR" altLang="tr-TR" sz="2400" b="1" dirty="0" err="1" smtClean="0">
                <a:latin typeface="Calibri" pitchFamily="34" charset="0"/>
              </a:rPr>
              <a:t>Konkresens</a:t>
            </a:r>
            <a:r>
              <a:rPr lang="tr-TR" altLang="tr-TR" sz="2400" b="1" dirty="0">
                <a:latin typeface="Calibri" pitchFamily="34" charset="0"/>
              </a:rPr>
              <a:t>;</a:t>
            </a:r>
            <a:r>
              <a:rPr lang="tr-TR" altLang="tr-TR" sz="2400" dirty="0">
                <a:latin typeface="Calibri" pitchFamily="34" charset="0"/>
              </a:rPr>
              <a:t> </a:t>
            </a:r>
            <a:r>
              <a:rPr lang="tr-TR" altLang="tr-TR" sz="2400" dirty="0" smtClean="0">
                <a:latin typeface="Calibri" pitchFamily="34" charset="0"/>
              </a:rPr>
              <a:t>Gelişimi tamamlanmış 2 dişin köklerinin kaynaşması durumudur.</a:t>
            </a:r>
            <a:endParaRPr lang="en-GB" altLang="tr-TR" sz="2400" dirty="0">
              <a:latin typeface="Calibri" pitchFamily="34" charset="0"/>
            </a:endParaRPr>
          </a:p>
        </p:txBody>
      </p:sp>
      <p:pic>
        <p:nvPicPr>
          <p:cNvPr id="254980" name="Picture 2" descr="http://www1.umn.edu/dental/courses/dent_5501/images/anat24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8" y="4581128"/>
            <a:ext cx="3491880" cy="216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4981" name="Picture 4" descr="http://www.silverstardental.com/images/clip_image006_0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437112"/>
            <a:ext cx="2915467" cy="2344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4982" name="10 Metin kutusu"/>
          <p:cNvSpPr txBox="1">
            <a:spLocks noChangeArrowheads="1"/>
          </p:cNvSpPr>
          <p:nvPr/>
        </p:nvSpPr>
        <p:spPr bwMode="auto">
          <a:xfrm>
            <a:off x="1259632" y="6488668"/>
            <a:ext cx="194421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dirty="0">
                <a:latin typeface="Calibri" pitchFamily="34" charset="0"/>
              </a:rPr>
              <a:t>GEMİNASYON</a:t>
            </a:r>
            <a:endParaRPr lang="en-GB" altLang="tr-TR" dirty="0">
              <a:latin typeface="Calibri" pitchFamily="34" charset="0"/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2327857" y="180303"/>
            <a:ext cx="4704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>
                <a:latin typeface="Calibri" pitchFamily="34" charset="0"/>
              </a:rPr>
              <a:t>BİÇİM ANOMALİLERİ</a:t>
            </a:r>
            <a:endParaRPr lang="tr-TR" sz="28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181161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8387268-14A6-4FE0-B990-50182D2DCE57}" type="slidenum">
              <a:rPr lang="tr-TR" altLang="tr-TR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15</a:t>
            </a:fld>
            <a:endParaRPr lang="tr-TR" altLang="tr-TR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256003" name="Picture 2" descr="http://wpcontent.answers.com/wikipedia/commons/thumb/a/aa/Milk.teeth.fusion.jpg/180px-Milk.teeth.fusi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352692" cy="250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04" name="Picture 4" descr="http://content.answers.com/main/content/img/elsevier/dental/f0261-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-1"/>
            <a:ext cx="2771800" cy="257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05" name="8 Metin kutusu"/>
          <p:cNvSpPr txBox="1">
            <a:spLocks noChangeArrowheads="1"/>
          </p:cNvSpPr>
          <p:nvPr/>
        </p:nvSpPr>
        <p:spPr bwMode="auto">
          <a:xfrm>
            <a:off x="3779912" y="2348880"/>
            <a:ext cx="155183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3200" dirty="0">
                <a:latin typeface="Calibri" pitchFamily="34" charset="0"/>
              </a:rPr>
              <a:t>FÜZYON</a:t>
            </a:r>
            <a:endParaRPr lang="en-GB" altLang="tr-TR" sz="3200" dirty="0">
              <a:latin typeface="Calibri" pitchFamily="34" charset="0"/>
            </a:endParaRPr>
          </a:p>
        </p:txBody>
      </p:sp>
      <p:pic>
        <p:nvPicPr>
          <p:cNvPr id="256006" name="Picture 6" descr="http://4.bp.blogspot.com/_zu5xVd55_XI/SiNWb18vwOI/AAAAAAAADp8/HhL_bLrFT1I/s400/geminatio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29732"/>
            <a:ext cx="2483768" cy="383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07" name="Picture 8" descr="http://www.dentalmedsoft.com/SampleCases/images/Photos/JG02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5835" y="2564904"/>
            <a:ext cx="3318165" cy="3797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08" name="7 Dikdörtgen"/>
          <p:cNvSpPr>
            <a:spLocks noChangeArrowheads="1"/>
          </p:cNvSpPr>
          <p:nvPr/>
        </p:nvSpPr>
        <p:spPr bwMode="auto">
          <a:xfrm>
            <a:off x="1619672" y="6396335"/>
            <a:ext cx="46267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400" dirty="0">
                <a:latin typeface="Calibri" pitchFamily="34" charset="0"/>
              </a:rPr>
              <a:t>Gelişim sırasında iki dişin birleşmesi</a:t>
            </a:r>
          </a:p>
        </p:txBody>
      </p:sp>
    </p:spTree>
    <p:extLst>
      <p:ext uri="{BB962C8B-B14F-4D97-AF65-F5344CB8AC3E}">
        <p14:creationId xmlns:p14="http://schemas.microsoft.com/office/powerpoint/2010/main" val="323643805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FBA9B7E-33CB-4D97-B866-45E38B4C330D}" type="slidenum">
              <a:rPr lang="tr-TR" altLang="tr-TR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16</a:t>
            </a:fld>
            <a:endParaRPr lang="tr-TR" altLang="tr-TR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257027" name="Picture 2" descr="http://img.tfd.com/mosby/500051-fx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05187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7028" name="7 Metin kutusu"/>
          <p:cNvSpPr txBox="1">
            <a:spLocks noChangeArrowheads="1"/>
          </p:cNvSpPr>
          <p:nvPr/>
        </p:nvSpPr>
        <p:spPr bwMode="auto">
          <a:xfrm>
            <a:off x="5220072" y="2132856"/>
            <a:ext cx="239097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3200" dirty="0">
                <a:latin typeface="Calibri" panose="020F0502020204030204" pitchFamily="34" charset="0"/>
              </a:rPr>
              <a:t>KONKRESENS</a:t>
            </a:r>
            <a:endParaRPr lang="en-GB" altLang="tr-TR" sz="3200" dirty="0">
              <a:latin typeface="Calibri" panose="020F0502020204030204" pitchFamily="34" charset="0"/>
            </a:endParaRPr>
          </a:p>
        </p:txBody>
      </p:sp>
      <p:sp>
        <p:nvSpPr>
          <p:cNvPr id="257030" name="6 Dikdörtgen"/>
          <p:cNvSpPr>
            <a:spLocks noChangeArrowheads="1"/>
          </p:cNvSpPr>
          <p:nvPr/>
        </p:nvSpPr>
        <p:spPr bwMode="auto">
          <a:xfrm>
            <a:off x="4355977" y="5373216"/>
            <a:ext cx="478802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3200" dirty="0" err="1">
                <a:latin typeface="Calibri" pitchFamily="34" charset="0"/>
              </a:rPr>
              <a:t>yanlızca</a:t>
            </a:r>
            <a:r>
              <a:rPr lang="tr-TR" altLang="tr-TR" sz="3200" dirty="0">
                <a:latin typeface="Calibri" pitchFamily="34" charset="0"/>
              </a:rPr>
              <a:t> </a:t>
            </a:r>
            <a:r>
              <a:rPr lang="tr-TR" altLang="tr-TR" sz="3200" dirty="0" err="1">
                <a:latin typeface="Calibri" pitchFamily="34" charset="0"/>
              </a:rPr>
              <a:t>sementlerinde</a:t>
            </a:r>
            <a:r>
              <a:rPr lang="tr-TR" altLang="tr-TR" sz="3200" dirty="0">
                <a:latin typeface="Calibri" pitchFamily="34" charset="0"/>
              </a:rPr>
              <a:t> </a:t>
            </a:r>
          </a:p>
          <a:p>
            <a:pPr eaLnBrk="1" hangingPunct="1"/>
            <a:r>
              <a:rPr lang="tr-TR" altLang="tr-TR" sz="3200" dirty="0">
                <a:latin typeface="Calibri" pitchFamily="34" charset="0"/>
              </a:rPr>
              <a:t>gelişen füzyon</a:t>
            </a:r>
          </a:p>
        </p:txBody>
      </p:sp>
    </p:spTree>
    <p:extLst>
      <p:ext uri="{BB962C8B-B14F-4D97-AF65-F5344CB8AC3E}">
        <p14:creationId xmlns:p14="http://schemas.microsoft.com/office/powerpoint/2010/main" val="215269615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D132D80-0CF6-435A-9A39-8C37A27A6D83}" type="slidenum">
              <a:rPr lang="tr-TR" altLang="tr-TR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17</a:t>
            </a:fld>
            <a:endParaRPr lang="tr-TR" altLang="tr-TR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58051" name="6 Metin kutusu"/>
          <p:cNvSpPr txBox="1">
            <a:spLocks noChangeArrowheads="1"/>
          </p:cNvSpPr>
          <p:nvPr/>
        </p:nvSpPr>
        <p:spPr bwMode="auto">
          <a:xfrm>
            <a:off x="0" y="0"/>
            <a:ext cx="10065091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3200" b="1" dirty="0">
                <a:latin typeface="Calibri" pitchFamily="34" charset="0"/>
              </a:rPr>
              <a:t>DİLASERASYON</a:t>
            </a:r>
          </a:p>
          <a:p>
            <a:pPr eaLnBrk="1" hangingPunct="1"/>
            <a:endParaRPr lang="tr-TR" altLang="tr-TR" sz="2000" b="1" dirty="0">
              <a:latin typeface="Comic Sans MS" panose="030F0702030302020204" pitchFamily="66" charset="0"/>
            </a:endParaRPr>
          </a:p>
          <a:p>
            <a:pPr eaLnBrk="1" hangingPunct="1"/>
            <a:r>
              <a:rPr lang="tr-TR" altLang="tr-TR" sz="2400" dirty="0">
                <a:latin typeface="Comic Sans MS" panose="030F0702030302020204" pitchFamily="66" charset="0"/>
              </a:rPr>
              <a:t>Diş kökünün fark edilebilir bir kıvrılma ve kavis almasıdır</a:t>
            </a:r>
            <a:r>
              <a:rPr lang="tr-TR" altLang="tr-TR" sz="2000" dirty="0">
                <a:latin typeface="Comic Sans MS" panose="030F0702030302020204" pitchFamily="66" charset="0"/>
              </a:rPr>
              <a:t>.</a:t>
            </a:r>
            <a:endParaRPr lang="en-GB" altLang="tr-TR" sz="2000" dirty="0">
              <a:latin typeface="Comic Sans MS" panose="030F0702030302020204" pitchFamily="66" charset="0"/>
            </a:endParaRPr>
          </a:p>
        </p:txBody>
      </p:sp>
      <p:pic>
        <p:nvPicPr>
          <p:cNvPr id="258052" name="Picture 2" descr="http://img.tfd.com/mosby/thumbs/500063-fx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28800"/>
            <a:ext cx="2555776" cy="4308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8053" name="Picture 6" descr="http://www.oralhealthjournal.com/common_scripts/xtq_images/147392-10208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628800"/>
            <a:ext cx="4246759" cy="4278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239231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42453" y="309093"/>
            <a:ext cx="8540750" cy="1143000"/>
          </a:xfrm>
        </p:spPr>
        <p:txBody>
          <a:bodyPr>
            <a:normAutofit fontScale="90000"/>
          </a:bodyPr>
          <a:lstStyle/>
          <a:p>
            <a:r>
              <a:rPr lang="tr-TR" sz="3600" dirty="0" smtClean="0">
                <a:latin typeface="Calibri" pitchFamily="34" charset="0"/>
              </a:rPr>
              <a:t>BİÇİM ANOMALİLERİ</a:t>
            </a:r>
            <a:r>
              <a:rPr lang="tr-TR" dirty="0" smtClean="0">
                <a:latin typeface="Comic Sans MS" pitchFamily="66" charset="0"/>
              </a:rPr>
              <a:t/>
            </a:r>
            <a:br>
              <a:rPr lang="tr-TR" dirty="0" smtClean="0">
                <a:latin typeface="Comic Sans MS" pitchFamily="66" charset="0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95375" y="1020651"/>
            <a:ext cx="4194175" cy="2173288"/>
          </a:xfrm>
        </p:spPr>
        <p:txBody>
          <a:bodyPr/>
          <a:lstStyle/>
          <a:p>
            <a:pPr>
              <a:buNone/>
            </a:pPr>
            <a:r>
              <a:rPr lang="tr-TR" dirty="0" smtClean="0">
                <a:latin typeface="Calibri" pitchFamily="34" charset="0"/>
              </a:rPr>
              <a:t>   </a:t>
            </a:r>
            <a:r>
              <a:rPr lang="tr-TR" dirty="0" err="1" smtClean="0">
                <a:latin typeface="Calibri" pitchFamily="34" charset="0"/>
              </a:rPr>
              <a:t>Carabelli</a:t>
            </a:r>
            <a:r>
              <a:rPr lang="tr-TR" dirty="0" smtClean="0">
                <a:latin typeface="Calibri" pitchFamily="34" charset="0"/>
              </a:rPr>
              <a:t> </a:t>
            </a:r>
            <a:r>
              <a:rPr lang="tr-TR" dirty="0" err="1" smtClean="0">
                <a:latin typeface="Calibri" pitchFamily="34" charset="0"/>
              </a:rPr>
              <a:t>Tüberkülü</a:t>
            </a:r>
            <a:endParaRPr lang="tr-TR" dirty="0">
              <a:latin typeface="Calibri" pitchFamily="34" charset="0"/>
            </a:endParaRP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2483768" y="3284984"/>
            <a:ext cx="3960440" cy="2186689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      </a:t>
            </a:r>
            <a:r>
              <a:rPr lang="tr-TR" dirty="0" err="1" smtClean="0">
                <a:latin typeface="Calibri" pitchFamily="34" charset="0"/>
              </a:rPr>
              <a:t>Talon</a:t>
            </a:r>
            <a:r>
              <a:rPr lang="tr-TR" dirty="0" smtClean="0">
                <a:latin typeface="Calibri" pitchFamily="34" charset="0"/>
              </a:rPr>
              <a:t> </a:t>
            </a:r>
            <a:r>
              <a:rPr lang="tr-TR" dirty="0" err="1" smtClean="0">
                <a:latin typeface="Calibri" pitchFamily="34" charset="0"/>
              </a:rPr>
              <a:t>Tüberkülü</a:t>
            </a:r>
            <a:endParaRPr lang="tr-TR" dirty="0">
              <a:latin typeface="Calibri" pitchFamily="34" charset="0"/>
            </a:endParaRPr>
          </a:p>
        </p:txBody>
      </p:sp>
      <p:sp>
        <p:nvSpPr>
          <p:cNvPr id="5" name="4 Metin Yer Tutucusu"/>
          <p:cNvSpPr>
            <a:spLocks noGrp="1"/>
          </p:cNvSpPr>
          <p:nvPr>
            <p:ph type="body" sz="half" idx="3"/>
          </p:nvPr>
        </p:nvSpPr>
        <p:spPr>
          <a:xfrm>
            <a:off x="6012160" y="980729"/>
            <a:ext cx="4617159" cy="4526020"/>
          </a:xfrm>
        </p:spPr>
        <p:txBody>
          <a:bodyPr/>
          <a:lstStyle/>
          <a:p>
            <a:pPr>
              <a:buNone/>
            </a:pPr>
            <a:r>
              <a:rPr lang="tr-TR" dirty="0" err="1" smtClean="0">
                <a:latin typeface="Calibri" pitchFamily="34" charset="0"/>
              </a:rPr>
              <a:t>Bolk</a:t>
            </a:r>
            <a:r>
              <a:rPr lang="tr-TR" dirty="0" smtClean="0">
                <a:latin typeface="Calibri" pitchFamily="34" charset="0"/>
              </a:rPr>
              <a:t> </a:t>
            </a:r>
            <a:r>
              <a:rPr lang="tr-TR" dirty="0" err="1" smtClean="0">
                <a:latin typeface="Calibri" pitchFamily="34" charset="0"/>
              </a:rPr>
              <a:t>Tüberkülü</a:t>
            </a:r>
            <a:endParaRPr lang="tr-TR" dirty="0">
              <a:latin typeface="Calibri" pitchFamily="34" charset="0"/>
            </a:endParaRPr>
          </a:p>
        </p:txBody>
      </p:sp>
      <p:pic>
        <p:nvPicPr>
          <p:cNvPr id="3074" name="Picture 2" descr="C:\Users\acer\Desktop\indi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582226" y="1748841"/>
            <a:ext cx="2467892" cy="2221103"/>
          </a:xfrm>
          <a:prstGeom prst="rect">
            <a:avLst/>
          </a:prstGeom>
          <a:noFill/>
        </p:spPr>
      </p:pic>
      <p:pic>
        <p:nvPicPr>
          <p:cNvPr id="3075" name="Picture 3" descr="C:\Users\acer\Desktop\indir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3861048"/>
            <a:ext cx="3012400" cy="2996952"/>
          </a:xfrm>
          <a:prstGeom prst="rect">
            <a:avLst/>
          </a:prstGeom>
          <a:noFill/>
        </p:spPr>
      </p:pic>
      <p:pic>
        <p:nvPicPr>
          <p:cNvPr id="3076" name="Picture 4" descr="C:\Users\acer\Desktop\image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52592" y="1704172"/>
            <a:ext cx="2738672" cy="242994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930" name="Picture 6" descr="http://www.bvs.sld.cu/revistas/mciego/vol13_supl1_07/pics/img17_c1v13_supl1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0"/>
            <a:ext cx="2445544" cy="288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CF20B79-5C15-413D-BA39-01C16A6ADB7E}" type="slidenum">
              <a:rPr lang="tr-TR" altLang="tr-TR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19</a:t>
            </a:fld>
            <a:endParaRPr lang="tr-TR" altLang="tr-TR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52932" name="6 Metin kutusu"/>
          <p:cNvSpPr txBox="1">
            <a:spLocks noChangeArrowheads="1"/>
          </p:cNvSpPr>
          <p:nvPr/>
        </p:nvSpPr>
        <p:spPr bwMode="auto">
          <a:xfrm>
            <a:off x="0" y="0"/>
            <a:ext cx="5436096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err="1">
                <a:latin typeface="Calibri" pitchFamily="34" charset="0"/>
              </a:rPr>
              <a:t>Dens</a:t>
            </a:r>
            <a:r>
              <a:rPr lang="tr-TR" altLang="tr-TR" sz="2800" b="1" dirty="0">
                <a:latin typeface="Calibri" pitchFamily="34" charset="0"/>
              </a:rPr>
              <a:t> in </a:t>
            </a:r>
            <a:r>
              <a:rPr lang="tr-TR" altLang="tr-TR" sz="2800" b="1" dirty="0" err="1">
                <a:latin typeface="Calibri" pitchFamily="34" charset="0"/>
              </a:rPr>
              <a:t>Dente</a:t>
            </a:r>
            <a:r>
              <a:rPr lang="tr-TR" altLang="tr-TR" sz="2800" b="1" dirty="0">
                <a:latin typeface="Calibri" pitchFamily="34" charset="0"/>
              </a:rPr>
              <a:t> ( </a:t>
            </a:r>
            <a:r>
              <a:rPr lang="tr-TR" altLang="tr-TR" sz="2800" b="1" dirty="0" err="1">
                <a:latin typeface="Calibri" pitchFamily="34" charset="0"/>
              </a:rPr>
              <a:t>Dens</a:t>
            </a:r>
            <a:r>
              <a:rPr lang="tr-TR" altLang="tr-TR" sz="2800" b="1" dirty="0">
                <a:latin typeface="Calibri" pitchFamily="34" charset="0"/>
              </a:rPr>
              <a:t> </a:t>
            </a:r>
            <a:r>
              <a:rPr lang="tr-TR" altLang="tr-TR" sz="2800" b="1" dirty="0" err="1">
                <a:latin typeface="Calibri" pitchFamily="34" charset="0"/>
              </a:rPr>
              <a:t>İnvaginatus</a:t>
            </a:r>
            <a:r>
              <a:rPr lang="tr-TR" altLang="tr-TR" sz="2800" b="1" dirty="0">
                <a:latin typeface="Calibri" pitchFamily="34" charset="0"/>
              </a:rPr>
              <a:t> )</a:t>
            </a:r>
          </a:p>
          <a:p>
            <a:pPr eaLnBrk="1" hangingPunct="1"/>
            <a:endParaRPr lang="tr-TR" altLang="tr-TR" sz="2400" b="1" dirty="0">
              <a:latin typeface="Calibri" pitchFamily="34" charset="0"/>
            </a:endParaRPr>
          </a:p>
          <a:p>
            <a:pPr eaLnBrk="1" hangingPunct="1"/>
            <a:r>
              <a:rPr lang="tr-TR" altLang="tr-TR" sz="2400" dirty="0">
                <a:latin typeface="Calibri" pitchFamily="34" charset="0"/>
              </a:rPr>
              <a:t>Genelde üst </a:t>
            </a:r>
            <a:r>
              <a:rPr lang="tr-TR" altLang="tr-TR" sz="2400" dirty="0" err="1">
                <a:latin typeface="Calibri" pitchFamily="34" charset="0"/>
              </a:rPr>
              <a:t>lateralde</a:t>
            </a:r>
            <a:r>
              <a:rPr lang="tr-TR" altLang="tr-TR" sz="2400" dirty="0">
                <a:latin typeface="Calibri" pitchFamily="34" charset="0"/>
              </a:rPr>
              <a:t> bazen de her dişte görülen, minenin kronun içine gelişimsel </a:t>
            </a:r>
            <a:r>
              <a:rPr lang="tr-TR" altLang="tr-TR" sz="2400" dirty="0" err="1">
                <a:latin typeface="Calibri" pitchFamily="34" charset="0"/>
              </a:rPr>
              <a:t>invaginasyonudur</a:t>
            </a:r>
            <a:endParaRPr lang="en-GB" altLang="tr-TR" sz="2400" dirty="0">
              <a:latin typeface="Calibri" pitchFamily="34" charset="0"/>
            </a:endParaRPr>
          </a:p>
        </p:txBody>
      </p:sp>
      <p:pic>
        <p:nvPicPr>
          <p:cNvPr id="252933" name="Picture 2" descr="http://img.tfd.com/mosby/thumbs/500063-fx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068960"/>
            <a:ext cx="4548887" cy="37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2934" name="Picture 4" descr="http://dentalproductsreport.com/uploads/picture/upload/2560/dense-in-dent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955925"/>
            <a:ext cx="2357438" cy="390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142190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Kistler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Odontojenik</a:t>
            </a:r>
            <a:endParaRPr lang="tr-TR" dirty="0" smtClean="0"/>
          </a:p>
          <a:p>
            <a:r>
              <a:rPr lang="tr-TR" dirty="0" err="1" smtClean="0"/>
              <a:t>Odontojenik</a:t>
            </a:r>
            <a:r>
              <a:rPr lang="tr-TR" dirty="0" smtClean="0"/>
              <a:t> olmayan</a:t>
            </a:r>
          </a:p>
          <a:p>
            <a:r>
              <a:rPr lang="tr-TR" dirty="0" err="1" smtClean="0"/>
              <a:t>Psödokistler</a:t>
            </a:r>
            <a:endParaRPr lang="tr-TR" dirty="0" smtClean="0"/>
          </a:p>
          <a:p>
            <a:r>
              <a:rPr lang="tr-TR" dirty="0" smtClean="0"/>
              <a:t>Yumuşak doku kistleri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731305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78E334E-57CF-4AE0-873B-7642D0CE2468}" type="slidenum">
              <a:rPr lang="tr-TR" altLang="tr-TR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20</a:t>
            </a:fld>
            <a:endParaRPr lang="tr-TR" altLang="tr-TR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62148" name="6 Metin kutusu"/>
          <p:cNvSpPr txBox="1">
            <a:spLocks noChangeArrowheads="1"/>
          </p:cNvSpPr>
          <p:nvPr/>
        </p:nvSpPr>
        <p:spPr bwMode="auto">
          <a:xfrm>
            <a:off x="0" y="692696"/>
            <a:ext cx="6643688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400" b="1" dirty="0">
                <a:latin typeface="Calibri" pitchFamily="34" charset="0"/>
              </a:rPr>
              <a:t>AMELOGENESİS İMPERFEKTA  -</a:t>
            </a:r>
            <a:r>
              <a:rPr lang="tr-TR" altLang="tr-TR" sz="2400" dirty="0">
                <a:latin typeface="Calibri" pitchFamily="34" charset="0"/>
              </a:rPr>
              <a:t>“Kalıtsal kahverengi diş “ </a:t>
            </a:r>
            <a:endParaRPr lang="tr-TR" altLang="tr-TR" sz="2400" b="1" dirty="0">
              <a:latin typeface="Calibri" pitchFamily="34" charset="0"/>
            </a:endParaRP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tr-TR" altLang="tr-TR" sz="2400" dirty="0">
                <a:latin typeface="Calibri" pitchFamily="34" charset="0"/>
              </a:rPr>
              <a:t>Geçici ve daimi tüm dişlerin minelerini içerir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tr-TR" altLang="tr-TR" sz="2400" dirty="0">
                <a:latin typeface="Calibri" pitchFamily="34" charset="0"/>
              </a:rPr>
              <a:t>Mine yokluğunda açıkta kalan </a:t>
            </a:r>
            <a:r>
              <a:rPr lang="tr-TR" altLang="tr-TR" sz="2400" dirty="0" err="1">
                <a:latin typeface="Calibri" pitchFamily="34" charset="0"/>
              </a:rPr>
              <a:t>dentin</a:t>
            </a:r>
            <a:r>
              <a:rPr lang="tr-TR" altLang="tr-TR" sz="2400" dirty="0">
                <a:latin typeface="Calibri" pitchFamily="34" charset="0"/>
              </a:rPr>
              <a:t> kahverengidir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tr-TR" altLang="tr-TR" sz="2400" dirty="0">
                <a:latin typeface="Calibri" pitchFamily="34" charset="0"/>
              </a:rPr>
              <a:t>Dişlerin belirleyici özelliği konturu, rengi ve </a:t>
            </a:r>
            <a:r>
              <a:rPr lang="tr-TR" altLang="tr-TR" sz="2400" dirty="0" err="1">
                <a:latin typeface="Calibri" pitchFamily="34" charset="0"/>
              </a:rPr>
              <a:t>kontakt</a:t>
            </a:r>
            <a:r>
              <a:rPr lang="tr-TR" altLang="tr-TR" sz="2400" dirty="0">
                <a:latin typeface="Calibri" pitchFamily="34" charset="0"/>
              </a:rPr>
              <a:t> eksikliğidir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tr-TR" altLang="tr-TR" sz="2400" dirty="0" err="1">
                <a:latin typeface="Calibri" pitchFamily="34" charset="0"/>
              </a:rPr>
              <a:t>Otozomal</a:t>
            </a:r>
            <a:r>
              <a:rPr lang="tr-TR" altLang="tr-TR" sz="2400" dirty="0">
                <a:latin typeface="Calibri" pitchFamily="34" charset="0"/>
              </a:rPr>
              <a:t> dominant </a:t>
            </a:r>
            <a:r>
              <a:rPr lang="tr-TR" altLang="tr-TR" sz="2400" dirty="0" smtClean="0">
                <a:latin typeface="Calibri" pitchFamily="34" charset="0"/>
              </a:rPr>
              <a:t>karakterdedir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tr-TR" altLang="tr-TR" sz="2400" dirty="0" err="1" smtClean="0">
                <a:latin typeface="Calibri" pitchFamily="34" charset="0"/>
              </a:rPr>
              <a:t>Hipoplastik</a:t>
            </a:r>
            <a:r>
              <a:rPr lang="tr-TR" altLang="tr-TR" sz="2400" dirty="0" smtClean="0">
                <a:latin typeface="Calibri" pitchFamily="34" charset="0"/>
              </a:rPr>
              <a:t>,</a:t>
            </a:r>
            <a:r>
              <a:rPr lang="tr-TR" altLang="tr-TR" sz="2400" dirty="0" err="1" smtClean="0">
                <a:latin typeface="Calibri" pitchFamily="34" charset="0"/>
              </a:rPr>
              <a:t>hipokalsifiye</a:t>
            </a:r>
            <a:r>
              <a:rPr lang="tr-TR" altLang="tr-TR" sz="2400" dirty="0" smtClean="0">
                <a:latin typeface="Calibri" pitchFamily="34" charset="0"/>
              </a:rPr>
              <a:t> ve </a:t>
            </a:r>
            <a:r>
              <a:rPr lang="tr-TR" altLang="tr-TR" sz="2400" dirty="0" err="1" smtClean="0">
                <a:latin typeface="Calibri" pitchFamily="34" charset="0"/>
              </a:rPr>
              <a:t>hipomatür</a:t>
            </a:r>
            <a:r>
              <a:rPr lang="tr-TR" altLang="tr-TR" sz="2400" dirty="0" smtClean="0">
                <a:latin typeface="Calibri" pitchFamily="34" charset="0"/>
              </a:rPr>
              <a:t> </a:t>
            </a:r>
            <a:r>
              <a:rPr lang="tr-TR" altLang="tr-TR" sz="2400" dirty="0" smtClean="0">
                <a:latin typeface="Comic Sans MS" panose="030F0702030302020204" pitchFamily="66" charset="0"/>
              </a:rPr>
              <a:t>tipleri vardır.</a:t>
            </a:r>
            <a:endParaRPr lang="en-GB" altLang="tr-TR" sz="2400" dirty="0">
              <a:latin typeface="Comic Sans MS" panose="030F0702030302020204" pitchFamily="66" charset="0"/>
            </a:endParaRPr>
          </a:p>
        </p:txBody>
      </p:sp>
      <p:pic>
        <p:nvPicPr>
          <p:cNvPr id="262149" name="Picture 2" descr="Tam boyutlu görseli göst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0720" y="4494727"/>
            <a:ext cx="3403280" cy="2363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2150" name="Picture 4" descr="http://ndt.oxfordjournals.org/content/vol21/issue10/images/large/gfl328f1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00563"/>
            <a:ext cx="3375422" cy="235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Dikdörtgen"/>
          <p:cNvSpPr/>
          <p:nvPr/>
        </p:nvSpPr>
        <p:spPr>
          <a:xfrm>
            <a:off x="1043608" y="0"/>
            <a:ext cx="63460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000" dirty="0" smtClean="0">
                <a:latin typeface="Calibri" pitchFamily="34" charset="0"/>
              </a:rPr>
              <a:t>DOKU ANOMALİLERİ</a:t>
            </a:r>
            <a:endParaRPr lang="tr-TR" sz="40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101701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E0C67EE-30F8-48BB-9166-EA161DF3B581}" type="slidenum">
              <a:rPr lang="tr-TR" altLang="tr-TR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21</a:t>
            </a:fld>
            <a:endParaRPr lang="tr-TR" altLang="tr-TR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63171" name="6 Metin kutusu"/>
          <p:cNvSpPr txBox="1">
            <a:spLocks noChangeArrowheads="1"/>
          </p:cNvSpPr>
          <p:nvPr/>
        </p:nvSpPr>
        <p:spPr bwMode="auto">
          <a:xfrm>
            <a:off x="1" y="1"/>
            <a:ext cx="6084167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400" b="1" dirty="0">
                <a:latin typeface="+mn-lt"/>
              </a:rPr>
              <a:t>DENTİNOGENESİS </a:t>
            </a:r>
            <a:r>
              <a:rPr lang="tr-TR" altLang="tr-TR" sz="2400" b="1" dirty="0" smtClean="0">
                <a:latin typeface="+mn-lt"/>
              </a:rPr>
              <a:t>İMPERFEKTA</a:t>
            </a:r>
            <a:endParaRPr lang="tr-TR" altLang="tr-TR" sz="2200" dirty="0">
              <a:latin typeface="+mn-lt"/>
            </a:endParaRPr>
          </a:p>
          <a:p>
            <a:pPr eaLnBrk="1" hangingPunct="1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tr-TR" altLang="tr-TR" sz="2400" dirty="0" err="1" smtClean="0">
                <a:latin typeface="+mn-lt"/>
              </a:rPr>
              <a:t>Otozomal</a:t>
            </a:r>
            <a:r>
              <a:rPr lang="tr-TR" altLang="tr-TR" sz="2400" dirty="0" smtClean="0">
                <a:latin typeface="+mn-lt"/>
              </a:rPr>
              <a:t> dominant geçişlidir </a:t>
            </a:r>
          </a:p>
          <a:p>
            <a:pPr eaLnBrk="1" hangingPunct="1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tr-TR" altLang="tr-TR" sz="2400" dirty="0" smtClean="0">
                <a:latin typeface="+mn-lt"/>
              </a:rPr>
              <a:t> </a:t>
            </a:r>
            <a:r>
              <a:rPr lang="tr-TR" altLang="tr-TR" sz="2400" dirty="0" err="1" smtClean="0">
                <a:latin typeface="+mn-lt"/>
              </a:rPr>
              <a:t>Dentin</a:t>
            </a:r>
            <a:r>
              <a:rPr lang="tr-TR" altLang="tr-TR" sz="2400" dirty="0" smtClean="0">
                <a:latin typeface="+mn-lt"/>
              </a:rPr>
              <a:t> yapımındaki bozukluk ile birlikte, bazen kemik yapısında da bozukluk görülebilir</a:t>
            </a:r>
          </a:p>
          <a:p>
            <a:pPr eaLnBrk="1" hangingPunct="1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tr-TR" altLang="tr-TR" sz="2400" dirty="0" smtClean="0">
                <a:latin typeface="+mn-lt"/>
              </a:rPr>
              <a:t>Hem </a:t>
            </a:r>
            <a:r>
              <a:rPr lang="tr-TR" altLang="tr-TR" sz="2400" dirty="0">
                <a:latin typeface="+mn-lt"/>
              </a:rPr>
              <a:t>geçici hem de daimi dişler </a:t>
            </a:r>
            <a:r>
              <a:rPr lang="tr-TR" altLang="tr-TR" sz="2400" dirty="0" smtClean="0">
                <a:latin typeface="+mn-lt"/>
              </a:rPr>
              <a:t>etkilenir</a:t>
            </a:r>
          </a:p>
          <a:p>
            <a:pPr eaLnBrk="1" hangingPunct="1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tr-TR" altLang="tr-TR" sz="2400" dirty="0" smtClean="0">
                <a:latin typeface="+mn-lt"/>
              </a:rPr>
              <a:t>3 tipi vardır.</a:t>
            </a:r>
            <a:r>
              <a:rPr lang="tr-TR" altLang="tr-TR" sz="2400" dirty="0" err="1" smtClean="0">
                <a:latin typeface="+mn-lt"/>
              </a:rPr>
              <a:t>Osteogenesis</a:t>
            </a:r>
            <a:r>
              <a:rPr lang="tr-TR" altLang="tr-TR" sz="2400" dirty="0" smtClean="0">
                <a:latin typeface="+mn-lt"/>
              </a:rPr>
              <a:t> </a:t>
            </a:r>
            <a:r>
              <a:rPr lang="tr-TR" altLang="tr-TR" sz="2400" dirty="0" err="1" smtClean="0">
                <a:latin typeface="+mn-lt"/>
              </a:rPr>
              <a:t>imperfekta</a:t>
            </a:r>
            <a:r>
              <a:rPr lang="tr-TR" altLang="tr-TR" sz="2400" dirty="0" smtClean="0">
                <a:latin typeface="+mn-lt"/>
              </a:rPr>
              <a:t> ile görülen,izole formu ve </a:t>
            </a:r>
            <a:r>
              <a:rPr lang="tr-TR" altLang="tr-TR" sz="2400" dirty="0" err="1" smtClean="0">
                <a:latin typeface="+mn-lt"/>
              </a:rPr>
              <a:t>brandywine</a:t>
            </a:r>
            <a:r>
              <a:rPr lang="tr-TR" altLang="tr-TR" sz="2400" dirty="0" smtClean="0">
                <a:latin typeface="+mn-lt"/>
              </a:rPr>
              <a:t> formudur.</a:t>
            </a:r>
            <a:endParaRPr lang="tr-TR" altLang="tr-TR" sz="2400" dirty="0">
              <a:latin typeface="+mn-lt"/>
            </a:endParaRPr>
          </a:p>
        </p:txBody>
      </p:sp>
      <p:pic>
        <p:nvPicPr>
          <p:cNvPr id="263172" name="Picture 6" descr="http://jorthod.maneyjournals.org/content/vol30/issue4/images/large/Kind.f1c.jpe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348416"/>
            <a:ext cx="5076056" cy="3509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504733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7CCDD67-34F6-439D-B11D-C6BFF9DBF5FB}" type="slidenum">
              <a:rPr lang="tr-TR" altLang="tr-TR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22</a:t>
            </a:fld>
            <a:endParaRPr lang="tr-TR" altLang="tr-TR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68291" name="6 Metin kutusu"/>
          <p:cNvSpPr txBox="1">
            <a:spLocks noChangeArrowheads="1"/>
          </p:cNvSpPr>
          <p:nvPr/>
        </p:nvSpPr>
        <p:spPr bwMode="auto">
          <a:xfrm>
            <a:off x="0" y="0"/>
            <a:ext cx="695735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3200" dirty="0">
                <a:latin typeface="+mn-lt"/>
              </a:rPr>
              <a:t>DİŞLERDE GÖRÜLEN RENK ANOMALİLERİ</a:t>
            </a:r>
            <a:endParaRPr lang="en-GB" altLang="tr-TR" sz="3200" dirty="0">
              <a:latin typeface="+mn-lt"/>
            </a:endParaRPr>
          </a:p>
        </p:txBody>
      </p:sp>
      <p:sp>
        <p:nvSpPr>
          <p:cNvPr id="268292" name="8 Metin kutusu"/>
          <p:cNvSpPr txBox="1">
            <a:spLocks noChangeArrowheads="1"/>
          </p:cNvSpPr>
          <p:nvPr/>
        </p:nvSpPr>
        <p:spPr bwMode="auto">
          <a:xfrm>
            <a:off x="0" y="548680"/>
            <a:ext cx="6643688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b="1" dirty="0">
                <a:latin typeface="+mn-lt"/>
              </a:rPr>
              <a:t>ERİTROBLASTOZİS FÖTALİS</a:t>
            </a:r>
          </a:p>
          <a:p>
            <a:pPr eaLnBrk="1" hangingPunct="1"/>
            <a:r>
              <a:rPr lang="tr-TR" altLang="tr-TR" dirty="0">
                <a:latin typeface="+mn-lt"/>
              </a:rPr>
              <a:t>Diş gelişimi ile paralel zamanda oluşan herhangi bir şiddetli ya da uzun süreli sarılık, </a:t>
            </a:r>
            <a:r>
              <a:rPr lang="tr-TR" altLang="tr-TR" dirty="0" err="1">
                <a:latin typeface="+mn-lt"/>
              </a:rPr>
              <a:t>kalsifiye</a:t>
            </a:r>
            <a:r>
              <a:rPr lang="tr-TR" altLang="tr-TR" dirty="0">
                <a:latin typeface="+mn-lt"/>
              </a:rPr>
              <a:t> diş bölümlerinde yeşil lekelere yol </a:t>
            </a:r>
            <a:r>
              <a:rPr lang="tr-TR" altLang="tr-TR" dirty="0" smtClean="0">
                <a:latin typeface="+mn-lt"/>
              </a:rPr>
              <a:t>açabilir </a:t>
            </a:r>
          </a:p>
          <a:p>
            <a:pPr eaLnBrk="1" hangingPunct="1"/>
            <a:r>
              <a:rPr lang="tr-TR" altLang="tr-TR" dirty="0" err="1" smtClean="0">
                <a:latin typeface="+mn-lt"/>
              </a:rPr>
              <a:t>Eritroblastozis</a:t>
            </a:r>
            <a:r>
              <a:rPr lang="tr-TR" altLang="tr-TR" dirty="0" smtClean="0">
                <a:latin typeface="+mn-lt"/>
              </a:rPr>
              <a:t> </a:t>
            </a:r>
            <a:r>
              <a:rPr lang="tr-TR" altLang="tr-TR" dirty="0" err="1">
                <a:latin typeface="+mn-lt"/>
              </a:rPr>
              <a:t>fötalisin</a:t>
            </a:r>
            <a:r>
              <a:rPr lang="tr-TR" altLang="tr-TR" dirty="0">
                <a:latin typeface="+mn-lt"/>
              </a:rPr>
              <a:t> mavi ya da yeşil renkteki süt dişleri, </a:t>
            </a:r>
            <a:r>
              <a:rPr lang="tr-TR" altLang="tr-TR" dirty="0" err="1">
                <a:latin typeface="+mn-lt"/>
              </a:rPr>
              <a:t>Rh</a:t>
            </a:r>
            <a:r>
              <a:rPr lang="tr-TR" altLang="tr-TR" dirty="0">
                <a:latin typeface="+mn-lt"/>
              </a:rPr>
              <a:t> faktörü sebebiyle anne-çocuk uyuşmazlığında görülen </a:t>
            </a:r>
            <a:r>
              <a:rPr lang="tr-TR" altLang="tr-TR" dirty="0" err="1">
                <a:latin typeface="+mn-lt"/>
              </a:rPr>
              <a:t>hemolitik</a:t>
            </a:r>
            <a:r>
              <a:rPr lang="tr-TR" altLang="tr-TR" dirty="0">
                <a:latin typeface="+mn-lt"/>
              </a:rPr>
              <a:t> sarılığın </a:t>
            </a:r>
            <a:r>
              <a:rPr lang="tr-TR" altLang="tr-TR" dirty="0" smtClean="0">
                <a:latin typeface="+mn-lt"/>
              </a:rPr>
              <a:t>sonucudur</a:t>
            </a:r>
            <a:endParaRPr lang="en-GB" altLang="tr-TR" dirty="0">
              <a:latin typeface="+mn-lt"/>
            </a:endParaRPr>
          </a:p>
        </p:txBody>
      </p:sp>
      <p:sp>
        <p:nvSpPr>
          <p:cNvPr id="268293" name="9 Metin kutusu"/>
          <p:cNvSpPr txBox="1">
            <a:spLocks noChangeArrowheads="1"/>
          </p:cNvSpPr>
          <p:nvPr/>
        </p:nvSpPr>
        <p:spPr bwMode="auto">
          <a:xfrm>
            <a:off x="0" y="2636912"/>
            <a:ext cx="6322219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b="1" dirty="0">
                <a:latin typeface="+mn-lt"/>
              </a:rPr>
              <a:t>DENTAL FLOROSİS</a:t>
            </a:r>
          </a:p>
          <a:p>
            <a:pPr eaLnBrk="1" hangingPunct="1"/>
            <a:r>
              <a:rPr lang="tr-TR" altLang="tr-TR" dirty="0">
                <a:latin typeface="+mn-lt"/>
              </a:rPr>
              <a:t>Yüksek miktardaki </a:t>
            </a:r>
            <a:r>
              <a:rPr lang="tr-TR" altLang="tr-TR" dirty="0" err="1">
                <a:latin typeface="+mn-lt"/>
              </a:rPr>
              <a:t>floridin</a:t>
            </a:r>
            <a:r>
              <a:rPr lang="tr-TR" altLang="tr-TR" dirty="0">
                <a:latin typeface="+mn-lt"/>
              </a:rPr>
              <a:t> içme suyuyla alınmasıyla ortaya çıkan bir </a:t>
            </a:r>
            <a:r>
              <a:rPr lang="tr-TR" altLang="tr-TR" dirty="0" smtClean="0">
                <a:latin typeface="+mn-lt"/>
              </a:rPr>
              <a:t>tablo </a:t>
            </a:r>
            <a:r>
              <a:rPr lang="tr-TR" altLang="tr-TR" dirty="0">
                <a:latin typeface="+mn-lt"/>
              </a:rPr>
              <a:t>Mine </a:t>
            </a:r>
            <a:r>
              <a:rPr lang="tr-TR" altLang="tr-TR" dirty="0" err="1">
                <a:latin typeface="+mn-lt"/>
              </a:rPr>
              <a:t>hipoplastik</a:t>
            </a:r>
            <a:r>
              <a:rPr lang="tr-TR" altLang="tr-TR" dirty="0">
                <a:latin typeface="+mn-lt"/>
              </a:rPr>
              <a:t> olabilir. </a:t>
            </a:r>
            <a:r>
              <a:rPr lang="tr-TR" altLang="tr-TR" dirty="0" err="1">
                <a:latin typeface="+mn-lt"/>
              </a:rPr>
              <a:t>Hipokalsifikasyonlar</a:t>
            </a:r>
            <a:r>
              <a:rPr lang="tr-TR" altLang="tr-TR" dirty="0">
                <a:latin typeface="+mn-lt"/>
              </a:rPr>
              <a:t> kireçli bir görünüm sergiler ve zamanla boyanarak kahverengi lekelere </a:t>
            </a:r>
            <a:r>
              <a:rPr lang="tr-TR" altLang="tr-TR" dirty="0" smtClean="0">
                <a:latin typeface="+mn-lt"/>
              </a:rPr>
              <a:t>dönüşür</a:t>
            </a:r>
            <a:endParaRPr lang="en-GB" altLang="tr-TR" dirty="0">
              <a:latin typeface="+mn-lt"/>
            </a:endParaRPr>
          </a:p>
        </p:txBody>
      </p:sp>
      <p:pic>
        <p:nvPicPr>
          <p:cNvPr id="268294" name="Picture 2" descr="http://homepage.eircom.net/~fluoridefree/images/Df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86250"/>
            <a:ext cx="257175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8295" name="Picture 4" descr="Figure 2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469" y="4143375"/>
            <a:ext cx="3107531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528098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A1E903E-A449-4E2E-BAF2-3E1E4B2EC7D3}" type="slidenum">
              <a:rPr lang="tr-TR" altLang="tr-TR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23</a:t>
            </a:fld>
            <a:endParaRPr lang="tr-TR" altLang="tr-TR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69315" name="6 Metin kutusu"/>
          <p:cNvSpPr txBox="1">
            <a:spLocks noChangeArrowheads="1"/>
          </p:cNvSpPr>
          <p:nvPr/>
        </p:nvSpPr>
        <p:spPr bwMode="auto">
          <a:xfrm>
            <a:off x="0" y="0"/>
            <a:ext cx="9144000" cy="2369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400" b="1" dirty="0">
                <a:latin typeface="+mn-lt"/>
              </a:rPr>
              <a:t>TETRASİKLİN RENKLEŞMESİ</a:t>
            </a:r>
          </a:p>
          <a:p>
            <a:pPr eaLnBrk="1" hangingPunct="1"/>
            <a:endParaRPr lang="tr-TR" altLang="tr-TR" sz="2400" b="1" dirty="0">
              <a:latin typeface="+mn-lt"/>
            </a:endParaRPr>
          </a:p>
          <a:p>
            <a:pPr eaLnBrk="1" hangingPunct="1"/>
            <a:r>
              <a:rPr lang="tr-TR" altLang="tr-TR" sz="2000" dirty="0" err="1">
                <a:latin typeface="+mn-lt"/>
              </a:rPr>
              <a:t>Tetrasiklin</a:t>
            </a:r>
            <a:r>
              <a:rPr lang="tr-TR" altLang="tr-TR" sz="2000" dirty="0">
                <a:latin typeface="+mn-lt"/>
              </a:rPr>
              <a:t>, diş ve kemikte dokuların inorganik kısmında kalsiyum kompleksi olarak birikir </a:t>
            </a:r>
          </a:p>
          <a:p>
            <a:pPr eaLnBrk="1" hangingPunct="1"/>
            <a:r>
              <a:rPr lang="tr-TR" altLang="tr-TR" sz="2000" dirty="0" err="1">
                <a:latin typeface="+mn-lt"/>
              </a:rPr>
              <a:t>Kalsifiye</a:t>
            </a:r>
            <a:r>
              <a:rPr lang="tr-TR" altLang="tr-TR" sz="2000" dirty="0">
                <a:latin typeface="+mn-lt"/>
              </a:rPr>
              <a:t> olan </a:t>
            </a:r>
            <a:r>
              <a:rPr lang="tr-TR" altLang="tr-TR" sz="2000" dirty="0" err="1">
                <a:latin typeface="+mn-lt"/>
              </a:rPr>
              <a:t>dentin</a:t>
            </a:r>
            <a:r>
              <a:rPr lang="tr-TR" altLang="tr-TR" sz="2000" dirty="0">
                <a:latin typeface="+mn-lt"/>
              </a:rPr>
              <a:t> elektrik ışığında soluk kahverengi kademeli çizgili lekeler gösterir</a:t>
            </a:r>
          </a:p>
          <a:p>
            <a:pPr eaLnBrk="1" hangingPunct="1"/>
            <a:r>
              <a:rPr lang="tr-TR" altLang="tr-TR" sz="2000" dirty="0" err="1">
                <a:latin typeface="+mn-lt"/>
              </a:rPr>
              <a:t>Floresan</a:t>
            </a:r>
            <a:r>
              <a:rPr lang="tr-TR" altLang="tr-TR" sz="2000" dirty="0">
                <a:latin typeface="+mn-lt"/>
              </a:rPr>
              <a:t> ışığı altında bakıldığı zaman bu lekeler parlak sarı renkte görülürler</a:t>
            </a:r>
          </a:p>
          <a:p>
            <a:pPr eaLnBrk="1" hangingPunct="1"/>
            <a:r>
              <a:rPr lang="tr-TR" altLang="tr-TR" sz="2000" dirty="0">
                <a:latin typeface="+mn-lt"/>
              </a:rPr>
              <a:t>Dişler gri, mavi ve kahverenginin koyulaşan tonlarında görülür</a:t>
            </a:r>
            <a:endParaRPr lang="en-GB" altLang="tr-TR" sz="2000" dirty="0">
              <a:latin typeface="+mn-lt"/>
            </a:endParaRPr>
          </a:p>
        </p:txBody>
      </p:sp>
      <p:pic>
        <p:nvPicPr>
          <p:cNvPr id="269316" name="Picture 4" descr="http://www.toothmingle.com/wp-content/uploads/2009/06/tetracycline_teeth-300x1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284984"/>
            <a:ext cx="3375422" cy="278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9317" name="Picture 6" descr="http://images.pennnet.com/articles/de/thm/th_2091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284984"/>
            <a:ext cx="3482579" cy="272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651834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07BA917-02AF-4EA5-B646-7A01055B2347}" type="slidenum">
              <a:rPr lang="tr-TR" altLang="tr-TR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24</a:t>
            </a:fld>
            <a:endParaRPr lang="tr-TR" altLang="tr-TR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74083" name="6 Metin kutusu"/>
          <p:cNvSpPr txBox="1">
            <a:spLocks noChangeArrowheads="1"/>
          </p:cNvSpPr>
          <p:nvPr/>
        </p:nvSpPr>
        <p:spPr bwMode="auto">
          <a:xfrm>
            <a:off x="0" y="0"/>
            <a:ext cx="6590109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v"/>
              <a:defRPr/>
            </a:pPr>
            <a:r>
              <a:rPr lang="tr-TR" sz="2000" dirty="0">
                <a:latin typeface="Calibri" pitchFamily="34" charset="0"/>
              </a:rPr>
              <a:t> </a:t>
            </a:r>
            <a:r>
              <a:rPr lang="tr-TR" sz="2400" dirty="0"/>
              <a:t>Kanal tedavisi sonrası ya da travmaya maruz kalmış dişler </a:t>
            </a:r>
          </a:p>
          <a:p>
            <a:pPr lvl="6">
              <a:defRPr/>
            </a:pPr>
            <a:r>
              <a:rPr lang="tr-TR" sz="2400" dirty="0"/>
              <a:t>koyu sarı,gri ya da kahverengi renkte görülür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tr-TR" sz="2400" dirty="0"/>
              <a:t> Sigaraya bağlı renklenmeler görülür</a:t>
            </a:r>
          </a:p>
          <a:p>
            <a:pPr>
              <a:defRPr/>
            </a:pPr>
            <a:endParaRPr lang="en-GB" sz="2000" dirty="0">
              <a:latin typeface="Comic Sans MS" pitchFamily="66" charset="0"/>
            </a:endParaRPr>
          </a:p>
        </p:txBody>
      </p:sp>
      <p:pic>
        <p:nvPicPr>
          <p:cNvPr id="270340" name="Picture 2" descr="http://www.scielo.cl/fbpe/img/ijmorphol/v27n1/Pag228Fig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9168" y="3113584"/>
            <a:ext cx="2274832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0341" name="9 Metin kutusu"/>
          <p:cNvSpPr txBox="1">
            <a:spLocks noChangeArrowheads="1"/>
          </p:cNvSpPr>
          <p:nvPr/>
        </p:nvSpPr>
        <p:spPr bwMode="auto">
          <a:xfrm>
            <a:off x="2053830" y="6143625"/>
            <a:ext cx="642996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000" b="1">
                <a:solidFill>
                  <a:srgbClr val="FFFFFF"/>
                </a:solidFill>
                <a:latin typeface="Comic Sans MS" panose="030F0702030302020204" pitchFamily="66" charset="0"/>
              </a:rPr>
              <a:t>Travmaya bağlı olarak gelişen internal rezorpsiyon</a:t>
            </a:r>
            <a:endParaRPr lang="en-GB" altLang="tr-TR" sz="200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pic>
        <p:nvPicPr>
          <p:cNvPr id="270342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17032"/>
            <a:ext cx="3683794" cy="209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0343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067290"/>
            <a:ext cx="2736304" cy="3790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656777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6B06AAA-F2ED-4318-A135-7B35C2D32B0A}" type="slidenum">
              <a:rPr lang="tr-TR" altLang="tr-TR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25</a:t>
            </a:fld>
            <a:endParaRPr lang="tr-TR" altLang="tr-TR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71363" name="Rectangle 1"/>
          <p:cNvSpPr>
            <a:spLocks noChangeArrowheads="1"/>
          </p:cNvSpPr>
          <p:nvPr/>
        </p:nvSpPr>
        <p:spPr bwMode="auto">
          <a:xfrm>
            <a:off x="1" y="774037"/>
            <a:ext cx="4283968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sz="2000" b="1" dirty="0">
                <a:latin typeface="Calibri" panose="020F0502020204030204" pitchFamily="34" charset="0"/>
              </a:rPr>
              <a:t>  </a:t>
            </a:r>
            <a:r>
              <a:rPr lang="tr-TR" altLang="tr-TR" sz="2800" b="1" dirty="0" err="1">
                <a:latin typeface="+mn-lt"/>
              </a:rPr>
              <a:t>Atrizyon</a:t>
            </a:r>
            <a:r>
              <a:rPr lang="tr-TR" altLang="tr-TR" sz="2800" b="1" dirty="0">
                <a:latin typeface="+mn-lt"/>
              </a:rPr>
              <a:t>;  </a:t>
            </a:r>
            <a:r>
              <a:rPr lang="tr-TR" altLang="tr-TR" sz="2800" dirty="0" err="1">
                <a:latin typeface="+mn-lt"/>
              </a:rPr>
              <a:t>bruksizm</a:t>
            </a:r>
            <a:r>
              <a:rPr lang="tr-TR" altLang="tr-TR" sz="2800" dirty="0">
                <a:latin typeface="+mn-lt"/>
              </a:rPr>
              <a:t> nedeniyle dişlerin patolojik olarak temas etmesi sonucunda oluşur</a:t>
            </a:r>
          </a:p>
          <a:p>
            <a:r>
              <a:rPr lang="tr-TR" altLang="tr-TR" sz="2800" dirty="0">
                <a:latin typeface="+mn-lt"/>
              </a:rPr>
              <a:t> </a:t>
            </a:r>
            <a:r>
              <a:rPr lang="tr-TR" altLang="tr-TR" sz="2800" dirty="0" err="1">
                <a:latin typeface="+mn-lt"/>
              </a:rPr>
              <a:t>Kontakt</a:t>
            </a:r>
            <a:r>
              <a:rPr lang="tr-TR" altLang="tr-TR" sz="2800" dirty="0">
                <a:latin typeface="+mn-lt"/>
              </a:rPr>
              <a:t> yüzeylerinin yassılaşması ile </a:t>
            </a:r>
            <a:r>
              <a:rPr lang="tr-TR" altLang="tr-TR" sz="2800" dirty="0" err="1">
                <a:latin typeface="+mn-lt"/>
              </a:rPr>
              <a:t>proksimal</a:t>
            </a:r>
            <a:r>
              <a:rPr lang="tr-TR" altLang="tr-TR" sz="2800" dirty="0">
                <a:latin typeface="+mn-lt"/>
              </a:rPr>
              <a:t> yüzey yıpranması </a:t>
            </a:r>
            <a:r>
              <a:rPr lang="tr-TR" altLang="tr-TR" sz="2800" dirty="0" smtClean="0">
                <a:latin typeface="+mn-lt"/>
              </a:rPr>
              <a:t>görülür. Yaşın ilerlemesiyle beraber fizyolojik olarak da görülür.</a:t>
            </a:r>
            <a:endParaRPr lang="en-GB" altLang="tr-TR" sz="2800" dirty="0">
              <a:latin typeface="+mn-lt"/>
            </a:endParaRPr>
          </a:p>
          <a:p>
            <a:r>
              <a:rPr lang="tr-TR" altLang="tr-TR" sz="2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tr-TR" altLang="tr-TR" sz="2800" dirty="0">
              <a:latin typeface="+mn-lt"/>
            </a:endParaRPr>
          </a:p>
        </p:txBody>
      </p:sp>
      <p:pic>
        <p:nvPicPr>
          <p:cNvPr id="27136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1" y="2898205"/>
            <a:ext cx="4572000" cy="3959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744156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E17EBB6-462D-4418-AAAC-98281C07EB27}" type="slidenum">
              <a:rPr lang="tr-TR" altLang="tr-TR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26</a:t>
            </a:fld>
            <a:endParaRPr lang="tr-TR" altLang="tr-TR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72387" name="Rectangle 1"/>
          <p:cNvSpPr>
            <a:spLocks noChangeArrowheads="1"/>
          </p:cNvSpPr>
          <p:nvPr/>
        </p:nvSpPr>
        <p:spPr bwMode="auto">
          <a:xfrm>
            <a:off x="0" y="0"/>
            <a:ext cx="6536531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sz="2000" dirty="0">
                <a:latin typeface="Calibri" panose="020F0502020204030204" pitchFamily="34" charset="0"/>
              </a:rPr>
              <a:t>  </a:t>
            </a:r>
            <a:endParaRPr lang="en-GB" altLang="tr-TR" sz="2000" dirty="0">
              <a:latin typeface="Comic Sans MS" panose="030F0702030302020204" pitchFamily="66" charset="0"/>
            </a:endParaRPr>
          </a:p>
          <a:p>
            <a:r>
              <a:rPr lang="tr-TR" altLang="tr-TR" sz="20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tr-TR" altLang="tr-TR" sz="28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Abrazyon</a:t>
            </a:r>
            <a:r>
              <a:rPr lang="tr-TR" altLang="tr-TR" sz="28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tr-TR" altLang="tr-TR" sz="2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yenen sert gıdalar, sert diş fırçalama ve pipo içme gibi mekanik ajanlar nedeniyle meydana gelir</a:t>
            </a:r>
            <a:endParaRPr lang="en-GB" altLang="tr-TR" sz="2000" dirty="0">
              <a:latin typeface="+mn-lt"/>
            </a:endParaRPr>
          </a:p>
          <a:p>
            <a:r>
              <a:rPr lang="tr-TR" altLang="tr-TR" sz="2000" dirty="0">
                <a:latin typeface="Comic Sans MS" panose="030F0702030302020204" pitchFamily="66" charset="0"/>
                <a:cs typeface="Calibri" panose="020F0502020204030204" pitchFamily="34" charset="0"/>
              </a:rPr>
              <a:t>  </a:t>
            </a:r>
            <a:endParaRPr lang="tr-TR" altLang="tr-TR" sz="2000" dirty="0">
              <a:latin typeface="Comic Sans MS" panose="030F0702030302020204" pitchFamily="66" charset="0"/>
            </a:endParaRPr>
          </a:p>
        </p:txBody>
      </p:sp>
      <p:pic>
        <p:nvPicPr>
          <p:cNvPr id="27238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29965"/>
            <a:ext cx="4499992" cy="3928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238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9" y="2961163"/>
            <a:ext cx="4499992" cy="389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210638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1B4DF66-5C5C-40B2-BF02-96C2129B57D8}" type="slidenum">
              <a:rPr lang="tr-TR" altLang="tr-TR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27</a:t>
            </a:fld>
            <a:endParaRPr lang="tr-TR" altLang="tr-TR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74435" name="Rectangle 1"/>
          <p:cNvSpPr>
            <a:spLocks noChangeArrowheads="1"/>
          </p:cNvSpPr>
          <p:nvPr/>
        </p:nvSpPr>
        <p:spPr bwMode="auto">
          <a:xfrm>
            <a:off x="0" y="116632"/>
            <a:ext cx="2376264" cy="335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sz="2400" b="1" dirty="0">
                <a:latin typeface="+mj-lt"/>
                <a:cs typeface="Calibri" panose="020F0502020204030204" pitchFamily="34" charset="0"/>
              </a:rPr>
              <a:t>Erozyon;</a:t>
            </a:r>
            <a:r>
              <a:rPr lang="tr-TR" altLang="tr-TR" sz="2400" dirty="0">
                <a:latin typeface="+mj-lt"/>
                <a:cs typeface="Calibri" panose="020F0502020204030204" pitchFamily="34" charset="0"/>
              </a:rPr>
              <a:t>  çevresel veya yiyeceklerdeki asitler ve tekrarlayan kusmalar neticesinde ortaya çıkar</a:t>
            </a:r>
          </a:p>
          <a:p>
            <a:r>
              <a:rPr lang="tr-TR" altLang="tr-TR" sz="2000" dirty="0">
                <a:latin typeface="Comic Sans MS" panose="030F0702030302020204" pitchFamily="66" charset="0"/>
                <a:cs typeface="Times New Roman" panose="02020603050405020304" pitchFamily="18" charset="0"/>
              </a:rPr>
              <a:t>   </a:t>
            </a:r>
            <a:endParaRPr lang="tr-TR" altLang="tr-TR" sz="2000" dirty="0">
              <a:latin typeface="Comic Sans MS" panose="030F0702030302020204" pitchFamily="66" charset="0"/>
            </a:endParaRPr>
          </a:p>
        </p:txBody>
      </p:sp>
      <p:pic>
        <p:nvPicPr>
          <p:cNvPr id="27443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455" y="0"/>
            <a:ext cx="4097237" cy="3501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443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1" y="3517701"/>
            <a:ext cx="3851920" cy="3340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443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528812"/>
            <a:ext cx="3923929" cy="3329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999449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err="1" smtClean="0"/>
              <a:t>Odontojenik</a:t>
            </a:r>
            <a:r>
              <a:rPr lang="tr-TR" dirty="0" smtClean="0"/>
              <a:t> kistler; </a:t>
            </a:r>
          </a:p>
          <a:p>
            <a:r>
              <a:rPr lang="tr-TR" dirty="0"/>
              <a:t>D</a:t>
            </a:r>
            <a:r>
              <a:rPr lang="tr-TR" dirty="0" smtClean="0"/>
              <a:t>iş dokusu kaynaklı</a:t>
            </a:r>
          </a:p>
          <a:p>
            <a:r>
              <a:rPr lang="tr-TR" dirty="0" err="1" smtClean="0"/>
              <a:t>Enfekte</a:t>
            </a:r>
            <a:r>
              <a:rPr lang="tr-TR" dirty="0" smtClean="0"/>
              <a:t> diş köküyle ilişkili ise </a:t>
            </a:r>
            <a:r>
              <a:rPr lang="tr-TR" dirty="0" err="1" smtClean="0"/>
              <a:t>radiküler</a:t>
            </a:r>
            <a:r>
              <a:rPr lang="tr-TR" dirty="0" smtClean="0"/>
              <a:t> kist, en sık görülen </a:t>
            </a:r>
            <a:r>
              <a:rPr lang="tr-TR" dirty="0" err="1" smtClean="0"/>
              <a:t>odontojenik</a:t>
            </a:r>
            <a:r>
              <a:rPr lang="tr-TR" dirty="0" smtClean="0"/>
              <a:t> kisttir. </a:t>
            </a:r>
          </a:p>
          <a:p>
            <a:r>
              <a:rPr lang="tr-TR" dirty="0" smtClean="0"/>
              <a:t>Diş çekildikten sonra kist çıkartılmazsa </a:t>
            </a:r>
            <a:r>
              <a:rPr lang="tr-TR" dirty="0" err="1" smtClean="0"/>
              <a:t>rezidüel</a:t>
            </a:r>
            <a:r>
              <a:rPr lang="tr-TR" dirty="0" smtClean="0"/>
              <a:t> kist adını alır</a:t>
            </a:r>
          </a:p>
          <a:p>
            <a:r>
              <a:rPr lang="tr-TR" dirty="0" smtClean="0"/>
              <a:t>Gömülü diş çevresinde oluşursa </a:t>
            </a:r>
            <a:r>
              <a:rPr lang="tr-TR" dirty="0" err="1" smtClean="0"/>
              <a:t>dentigeröz</a:t>
            </a:r>
            <a:r>
              <a:rPr lang="tr-TR" dirty="0" smtClean="0"/>
              <a:t> kist</a:t>
            </a:r>
          </a:p>
          <a:p>
            <a:r>
              <a:rPr lang="tr-TR" dirty="0" smtClean="0"/>
              <a:t>Sürmekte olan dişle birlikte olursa </a:t>
            </a:r>
            <a:r>
              <a:rPr lang="tr-TR" dirty="0" err="1" smtClean="0"/>
              <a:t>erüpsiyon</a:t>
            </a:r>
            <a:r>
              <a:rPr lang="tr-TR" dirty="0" smtClean="0"/>
              <a:t> kisti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44549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 smtClean="0"/>
              <a:t>Odontojenik</a:t>
            </a:r>
            <a:r>
              <a:rPr lang="tr-TR" dirty="0" smtClean="0"/>
              <a:t> olmayan kistler;</a:t>
            </a:r>
          </a:p>
          <a:p>
            <a:r>
              <a:rPr lang="tr-TR" dirty="0" err="1" smtClean="0"/>
              <a:t>Nazopalatin</a:t>
            </a:r>
            <a:r>
              <a:rPr lang="tr-TR" dirty="0" smtClean="0"/>
              <a:t> kanal kisti en sık görülen </a:t>
            </a:r>
            <a:r>
              <a:rPr lang="tr-TR" dirty="0" err="1" smtClean="0"/>
              <a:t>odontojenik</a:t>
            </a:r>
            <a:r>
              <a:rPr lang="tr-TR" dirty="0" smtClean="0"/>
              <a:t> olmayan kisttir, üst çene ön bölgede görülür. </a:t>
            </a:r>
          </a:p>
          <a:p>
            <a:r>
              <a:rPr lang="tr-TR" dirty="0" err="1" smtClean="0"/>
              <a:t>Nazolabial</a:t>
            </a:r>
            <a:r>
              <a:rPr lang="tr-TR" dirty="0" smtClean="0"/>
              <a:t> kist, </a:t>
            </a:r>
            <a:r>
              <a:rPr lang="tr-TR" dirty="0" err="1" smtClean="0"/>
              <a:t>median</a:t>
            </a:r>
            <a:r>
              <a:rPr lang="tr-TR" dirty="0" smtClean="0"/>
              <a:t> </a:t>
            </a:r>
            <a:r>
              <a:rPr lang="tr-TR" dirty="0" err="1" smtClean="0"/>
              <a:t>mandibuler</a:t>
            </a:r>
            <a:r>
              <a:rPr lang="tr-TR" dirty="0" smtClean="0"/>
              <a:t> kist diğer </a:t>
            </a:r>
            <a:r>
              <a:rPr lang="tr-TR" dirty="0" err="1" smtClean="0"/>
              <a:t>odontojenik</a:t>
            </a:r>
            <a:r>
              <a:rPr lang="tr-TR" dirty="0" smtClean="0"/>
              <a:t> olmayan kistlerdir.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30516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 smtClean="0"/>
              <a:t>Psödokistler</a:t>
            </a:r>
            <a:r>
              <a:rPr lang="tr-TR" dirty="0" smtClean="0"/>
              <a:t>; </a:t>
            </a:r>
          </a:p>
          <a:p>
            <a:r>
              <a:rPr lang="tr-TR" dirty="0"/>
              <a:t>G</a:t>
            </a:r>
            <a:r>
              <a:rPr lang="tr-TR" dirty="0" smtClean="0"/>
              <a:t>erçek kist olmayıp </a:t>
            </a:r>
            <a:r>
              <a:rPr lang="tr-TR" dirty="0" err="1" smtClean="0"/>
              <a:t>radyografta</a:t>
            </a:r>
            <a:r>
              <a:rPr lang="tr-TR" dirty="0" smtClean="0"/>
              <a:t> kist görüntüsü veren lezyonlardır</a:t>
            </a:r>
          </a:p>
          <a:p>
            <a:r>
              <a:rPr lang="tr-TR" dirty="0" err="1" smtClean="0"/>
              <a:t>Anevrizmal</a:t>
            </a:r>
            <a:r>
              <a:rPr lang="tr-TR" dirty="0" smtClean="0"/>
              <a:t> kemik kisti ve </a:t>
            </a:r>
            <a:r>
              <a:rPr lang="tr-TR" dirty="0" err="1" smtClean="0"/>
              <a:t>travmatik</a:t>
            </a:r>
            <a:r>
              <a:rPr lang="tr-TR" dirty="0" smtClean="0"/>
              <a:t> kemik kisti </a:t>
            </a:r>
          </a:p>
          <a:p>
            <a:pPr marL="0" indent="0">
              <a:buNone/>
            </a:pPr>
            <a:r>
              <a:rPr lang="tr-TR" dirty="0" smtClean="0"/>
              <a:t>Yumuşak doku kistleri;</a:t>
            </a:r>
          </a:p>
          <a:p>
            <a:r>
              <a:rPr lang="tr-TR" dirty="0" err="1" smtClean="0"/>
              <a:t>Branşial</a:t>
            </a:r>
            <a:r>
              <a:rPr lang="tr-TR" dirty="0" smtClean="0"/>
              <a:t> kist, </a:t>
            </a:r>
            <a:r>
              <a:rPr lang="tr-TR" dirty="0" err="1" smtClean="0"/>
              <a:t>dermoid</a:t>
            </a:r>
            <a:r>
              <a:rPr lang="tr-TR" dirty="0" smtClean="0"/>
              <a:t> kist, </a:t>
            </a:r>
            <a:r>
              <a:rPr lang="tr-TR" dirty="0" err="1" smtClean="0"/>
              <a:t>tiroglossal</a:t>
            </a:r>
            <a:r>
              <a:rPr lang="tr-TR" dirty="0" smtClean="0"/>
              <a:t> kist örnek verilebilir.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908078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Enflamatuar</a:t>
            </a:r>
            <a:r>
              <a:rPr lang="tr-TR" dirty="0" smtClean="0"/>
              <a:t> lezyonlar</a:t>
            </a:r>
            <a:endParaRPr lang="tr-TR" dirty="0"/>
          </a:p>
        </p:txBody>
      </p:sp>
      <p:pic>
        <p:nvPicPr>
          <p:cNvPr id="4" name="Picture 4" descr="C:\Documents and Settings\gg\Desktop\inflamasyo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3" y="1556792"/>
            <a:ext cx="5727700" cy="414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788024" y="1300119"/>
            <a:ext cx="3911204" cy="5247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3">
              <a:spcAft>
                <a:spcPts val="1200"/>
              </a:spcAft>
            </a:pPr>
            <a:r>
              <a:rPr lang="tr-TR" altLang="tr-TR" sz="2400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Akut iltihabın beş bulgusu:</a:t>
            </a:r>
            <a:endParaRPr lang="tr-TR" altLang="tr-TR" sz="24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lvl="3"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tr-TR" altLang="tr-TR" sz="2400" dirty="0" err="1">
                <a:latin typeface="Arial Narrow" pitchFamily="34" charset="0"/>
                <a:cs typeface="Times New Roman" panose="02020603050405020304" pitchFamily="18" charset="0"/>
              </a:rPr>
              <a:t>rubor</a:t>
            </a:r>
            <a:r>
              <a:rPr lang="tr-TR" altLang="tr-TR" sz="2400" dirty="0">
                <a:latin typeface="Arial Narrow" pitchFamily="34" charset="0"/>
                <a:cs typeface="Times New Roman" panose="02020603050405020304" pitchFamily="18" charset="0"/>
              </a:rPr>
              <a:t> “kırmızılık”</a:t>
            </a:r>
          </a:p>
          <a:p>
            <a:pPr lvl="3"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tr-TR" altLang="tr-TR" sz="2400" dirty="0" err="1">
                <a:latin typeface="Arial Narrow" pitchFamily="34" charset="0"/>
                <a:cs typeface="Times New Roman" panose="02020603050405020304" pitchFamily="18" charset="0"/>
              </a:rPr>
              <a:t>dolor</a:t>
            </a:r>
            <a:r>
              <a:rPr lang="tr-TR" altLang="tr-TR" sz="2400" dirty="0">
                <a:latin typeface="Arial Narrow" pitchFamily="34" charset="0"/>
                <a:cs typeface="Times New Roman" panose="02020603050405020304" pitchFamily="18" charset="0"/>
              </a:rPr>
              <a:t> “ağrı”</a:t>
            </a:r>
          </a:p>
          <a:p>
            <a:pPr lvl="3"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tr-TR" altLang="tr-TR" sz="2400" dirty="0" err="1">
                <a:latin typeface="Arial Narrow" pitchFamily="34" charset="0"/>
                <a:cs typeface="Times New Roman" panose="02020603050405020304" pitchFamily="18" charset="0"/>
              </a:rPr>
              <a:t>tumor</a:t>
            </a:r>
            <a:r>
              <a:rPr lang="tr-TR" altLang="tr-TR" sz="2400" dirty="0">
                <a:latin typeface="Arial Narrow" pitchFamily="34" charset="0"/>
                <a:cs typeface="Times New Roman" panose="02020603050405020304" pitchFamily="18" charset="0"/>
              </a:rPr>
              <a:t> “şişkinlik”</a:t>
            </a:r>
          </a:p>
          <a:p>
            <a:pPr lvl="3"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tr-TR" altLang="tr-TR" sz="2400" dirty="0" err="1">
                <a:latin typeface="Arial Narrow" pitchFamily="34" charset="0"/>
                <a:cs typeface="Times New Roman" panose="02020603050405020304" pitchFamily="18" charset="0"/>
              </a:rPr>
              <a:t>calor</a:t>
            </a:r>
            <a:r>
              <a:rPr lang="tr-TR" altLang="tr-TR" sz="2400" dirty="0">
                <a:latin typeface="Arial Narrow" pitchFamily="34" charset="0"/>
                <a:cs typeface="Times New Roman" panose="02020603050405020304" pitchFamily="18" charset="0"/>
              </a:rPr>
              <a:t> “ısı”</a:t>
            </a:r>
          </a:p>
          <a:p>
            <a:pPr lvl="3"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tr-TR" altLang="tr-TR" sz="2400" dirty="0" err="1">
                <a:latin typeface="Arial Narrow" pitchFamily="34" charset="0"/>
                <a:cs typeface="Times New Roman" panose="02020603050405020304" pitchFamily="18" charset="0"/>
              </a:rPr>
              <a:t>functio</a:t>
            </a:r>
            <a:r>
              <a:rPr lang="tr-TR" altLang="tr-TR" sz="2400" dirty="0"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tr-TR" altLang="tr-TR" sz="2400" dirty="0" err="1">
                <a:latin typeface="Arial Narrow" pitchFamily="34" charset="0"/>
                <a:cs typeface="Times New Roman" panose="02020603050405020304" pitchFamily="18" charset="0"/>
              </a:rPr>
              <a:t>laesa</a:t>
            </a:r>
            <a:r>
              <a:rPr lang="tr-TR" altLang="tr-TR" sz="2400" dirty="0">
                <a:latin typeface="Arial Narrow" pitchFamily="34" charset="0"/>
                <a:cs typeface="Times New Roman" panose="02020603050405020304" pitchFamily="18" charset="0"/>
              </a:rPr>
              <a:t> “fonksiyon kaybı” </a:t>
            </a:r>
            <a:r>
              <a:rPr lang="tr-TR" altLang="tr-TR" sz="2400" dirty="0" smtClean="0">
                <a:latin typeface="Arial Narrow" pitchFamily="34" charset="0"/>
                <a:cs typeface="Times New Roman" panose="02020603050405020304" pitchFamily="18" charset="0"/>
              </a:rPr>
              <a:t>gibi</a:t>
            </a:r>
            <a:endParaRPr lang="tr-TR" altLang="tr-TR" sz="2400" dirty="0">
              <a:latin typeface="Arial Narrow" pitchFamily="34" charset="0"/>
            </a:endParaRPr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ü"/>
            </a:pPr>
            <a:endParaRPr lang="tr-TR" altLang="tr-TR" sz="24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ü"/>
            </a:pPr>
            <a:endParaRPr lang="tr-TR" altLang="tr-TR" sz="2400" dirty="0">
              <a:solidFill>
                <a:srgbClr val="FFC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100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 smtClean="0"/>
              <a:t>Pulpitis</a:t>
            </a:r>
            <a:r>
              <a:rPr lang="tr-TR" dirty="0" smtClean="0"/>
              <a:t>, </a:t>
            </a:r>
            <a:r>
              <a:rPr lang="tr-TR" dirty="0" err="1" smtClean="0"/>
              <a:t>periapikal</a:t>
            </a:r>
            <a:r>
              <a:rPr lang="tr-TR" dirty="0" smtClean="0"/>
              <a:t> </a:t>
            </a:r>
            <a:r>
              <a:rPr lang="tr-TR" dirty="0" err="1" smtClean="0"/>
              <a:t>abse</a:t>
            </a:r>
            <a:r>
              <a:rPr lang="tr-TR" dirty="0" smtClean="0"/>
              <a:t>, akut ve kronik </a:t>
            </a:r>
            <a:r>
              <a:rPr lang="tr-TR" dirty="0" err="1" smtClean="0"/>
              <a:t>osteomiyelit</a:t>
            </a:r>
            <a:r>
              <a:rPr lang="tr-TR" dirty="0" smtClean="0"/>
              <a:t>  </a:t>
            </a:r>
            <a:r>
              <a:rPr lang="tr-TR" dirty="0" err="1" smtClean="0"/>
              <a:t>enflamatuar</a:t>
            </a:r>
            <a:r>
              <a:rPr lang="tr-TR" dirty="0" smtClean="0"/>
              <a:t> çene lezyonlarıdır</a:t>
            </a:r>
          </a:p>
          <a:p>
            <a:r>
              <a:rPr lang="tr-TR" dirty="0" err="1" smtClean="0"/>
              <a:t>Pulpitis</a:t>
            </a:r>
            <a:r>
              <a:rPr lang="tr-TR" dirty="0" smtClean="0"/>
              <a:t>: diş </a:t>
            </a:r>
            <a:r>
              <a:rPr lang="tr-TR" dirty="0" err="1" smtClean="0"/>
              <a:t>pulpasının</a:t>
            </a:r>
            <a:r>
              <a:rPr lang="tr-TR" dirty="0" smtClean="0"/>
              <a:t> </a:t>
            </a:r>
            <a:r>
              <a:rPr lang="tr-TR" dirty="0" err="1" smtClean="0"/>
              <a:t>enflamasyonudur</a:t>
            </a:r>
            <a:r>
              <a:rPr lang="tr-TR" dirty="0" smtClean="0"/>
              <a:t>. Genelde diş çürüğüne bağlı gelişir. Akut veya kronik olabilir. Geri dönüşümlü veya geri dönüşümsüz aşamaları vardır. Tedavi planlaması açısından hangi aşamada olduğu belirlenmelidir.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93613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Periapikal</a:t>
            </a:r>
            <a:r>
              <a:rPr lang="tr-TR" dirty="0" smtClean="0"/>
              <a:t> </a:t>
            </a:r>
            <a:r>
              <a:rPr lang="tr-TR" dirty="0" err="1" smtClean="0"/>
              <a:t>abse</a:t>
            </a:r>
            <a:r>
              <a:rPr lang="tr-TR" dirty="0" smtClean="0"/>
              <a:t>: canlılığını kaybetmiş dişin kök ucunda gelişen şiddetli ağrı yapabilen </a:t>
            </a:r>
            <a:r>
              <a:rPr lang="tr-TR" dirty="0" err="1" smtClean="0"/>
              <a:t>enflamasyondur</a:t>
            </a:r>
            <a:r>
              <a:rPr lang="tr-TR" dirty="0" smtClean="0"/>
              <a:t>. Çevre dokulara yayılıp yüzde yaygın şişlik yapabilir. </a:t>
            </a:r>
          </a:p>
          <a:p>
            <a:r>
              <a:rPr lang="tr-TR" dirty="0" err="1" smtClean="0"/>
              <a:t>Osteomiyelit</a:t>
            </a:r>
            <a:r>
              <a:rPr lang="tr-TR" dirty="0" smtClean="0"/>
              <a:t>: kemik veya kemik iliğinin </a:t>
            </a:r>
            <a:r>
              <a:rPr lang="tr-TR" dirty="0" err="1" smtClean="0"/>
              <a:t>enflamasyonudur</a:t>
            </a:r>
            <a:r>
              <a:rPr lang="tr-TR" dirty="0" smtClean="0"/>
              <a:t>. </a:t>
            </a:r>
            <a:r>
              <a:rPr lang="tr-TR" dirty="0"/>
              <a:t>Akut veya kronik olabilir. </a:t>
            </a:r>
            <a:r>
              <a:rPr lang="tr-TR" dirty="0" smtClean="0"/>
              <a:t>Akutta; ağrı, ateş ve </a:t>
            </a:r>
            <a:r>
              <a:rPr lang="tr-TR" dirty="0" err="1" smtClean="0"/>
              <a:t>lökositoza</a:t>
            </a:r>
            <a:r>
              <a:rPr lang="tr-TR" dirty="0" smtClean="0"/>
              <a:t> neden olur.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86541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Tümörler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Hızlı, sınırsız ve anormal hücre çoğalmasına </a:t>
            </a:r>
            <a:r>
              <a:rPr lang="tr-TR" dirty="0" err="1" smtClean="0"/>
              <a:t>neoplazi</a:t>
            </a:r>
            <a:r>
              <a:rPr lang="tr-TR" dirty="0" smtClean="0"/>
              <a:t> (tümör) denir. İyi huylu ise </a:t>
            </a:r>
            <a:r>
              <a:rPr lang="tr-TR" dirty="0" err="1" smtClean="0"/>
              <a:t>benign</a:t>
            </a:r>
            <a:r>
              <a:rPr lang="tr-TR" dirty="0" smtClean="0"/>
              <a:t> tümör, kötü huylu ise </a:t>
            </a:r>
            <a:r>
              <a:rPr lang="tr-TR" dirty="0" err="1" smtClean="0"/>
              <a:t>malign</a:t>
            </a:r>
            <a:r>
              <a:rPr lang="tr-TR" dirty="0" smtClean="0"/>
              <a:t> tümör denir. </a:t>
            </a:r>
          </a:p>
          <a:p>
            <a:r>
              <a:rPr lang="tr-TR" dirty="0" smtClean="0"/>
              <a:t>Tümör </a:t>
            </a:r>
            <a:r>
              <a:rPr lang="tr-TR" dirty="0" err="1" smtClean="0"/>
              <a:t>etyolojisinde</a:t>
            </a:r>
            <a:r>
              <a:rPr lang="tr-TR" dirty="0" smtClean="0"/>
              <a:t> çevresel faktörler, yaş, cinsiyet, genetik faktörler, kimyasallar, radyasyon, </a:t>
            </a:r>
            <a:r>
              <a:rPr lang="tr-TR" dirty="0" err="1" smtClean="0"/>
              <a:t>prekanseröz</a:t>
            </a:r>
            <a:r>
              <a:rPr lang="tr-TR" dirty="0" smtClean="0"/>
              <a:t> hastalıklar, virüsler veya kronik </a:t>
            </a:r>
            <a:r>
              <a:rPr lang="tr-TR" dirty="0" err="1" smtClean="0"/>
              <a:t>inflamasyon</a:t>
            </a:r>
            <a:r>
              <a:rPr lang="tr-TR" dirty="0" smtClean="0"/>
              <a:t> etkilidir.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1033328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1353</TotalTime>
  <Words>843</Words>
  <Application>Microsoft Office PowerPoint</Application>
  <PresentationFormat>Ekran Gösterisi (4:3)</PresentationFormat>
  <Paragraphs>169</Paragraphs>
  <Slides>27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34" baseType="lpstr">
      <vt:lpstr>Arial</vt:lpstr>
      <vt:lpstr>Arial Narrow</vt:lpstr>
      <vt:lpstr>Calibri</vt:lpstr>
      <vt:lpstr>Comic Sans MS</vt:lpstr>
      <vt:lpstr>Times New Roman</vt:lpstr>
      <vt:lpstr>Wingdings</vt:lpstr>
      <vt:lpstr>Ofis Teması</vt:lpstr>
      <vt:lpstr>Kistler tümörler enflamatuar lezyonlar ve dental anomaliler</vt:lpstr>
      <vt:lpstr>Kistler </vt:lpstr>
      <vt:lpstr>PowerPoint Sunusu</vt:lpstr>
      <vt:lpstr>PowerPoint Sunusu</vt:lpstr>
      <vt:lpstr>PowerPoint Sunusu</vt:lpstr>
      <vt:lpstr>Enflamatuar lezyonlar</vt:lpstr>
      <vt:lpstr>PowerPoint Sunusu</vt:lpstr>
      <vt:lpstr>PowerPoint Sunusu</vt:lpstr>
      <vt:lpstr>Tümörler </vt:lpstr>
      <vt:lpstr>PowerPoint Sunusu</vt:lpstr>
      <vt:lpstr>PowerPoint Sunusu</vt:lpstr>
      <vt:lpstr>Dental anomaliler</vt:lpstr>
      <vt:lpstr>PowerPoint Sunusu</vt:lpstr>
      <vt:lpstr>PowerPoint Sunusu</vt:lpstr>
      <vt:lpstr>PowerPoint Sunusu</vt:lpstr>
      <vt:lpstr>PowerPoint Sunusu</vt:lpstr>
      <vt:lpstr>PowerPoint Sunusu</vt:lpstr>
      <vt:lpstr>BİÇİM ANOMALİLERİ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Ağız Patolojileri</dc:title>
  <dc:creator>acer</dc:creator>
  <cp:lastModifiedBy>Hakan Kurt</cp:lastModifiedBy>
  <cp:revision>20</cp:revision>
  <dcterms:created xsi:type="dcterms:W3CDTF">2017-12-11T13:01:00Z</dcterms:created>
  <dcterms:modified xsi:type="dcterms:W3CDTF">2019-11-25T06:41:47Z</dcterms:modified>
</cp:coreProperties>
</file>