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66" r:id="rId11"/>
    <p:sldId id="295" r:id="rId12"/>
    <p:sldId id="29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30CF9-0ACE-4C39-A3D6-3964299EE394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B6E83-B36F-418B-ADE5-1EFEC1ACEE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09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701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065651-72CB-4640-94BE-106531301F77}" type="slidenum">
              <a:rPr lang="tr-TR" altLang="tr-TR">
                <a:latin typeface="Calibri" panose="020F0502020204030204" pitchFamily="34" charset="0"/>
              </a:rPr>
              <a:pPr eaLnBrk="1" hangingPunct="1"/>
              <a:t>16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5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6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6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6" y="3925890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1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6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DHF - ERZURUM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BERHAN YILMAZ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1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00E0F678-4A4F-478A-8909-36753B52DB3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03449160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3166-A570-496C-8C9B-FC772A7B3299}" type="datetimeFigureOut">
              <a:rPr lang="tr-TR" smtClean="0"/>
              <a:pPr/>
              <a:t>25.11.2019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6BBB-DCAF-469E-83F6-6520A40A38C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itemaker.umich.edu/janhu/files/akamkar3ai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jorthod.maneyjournals.org/content/vol30/issue4/images/large/Kind.f1c.jpeg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jdr.sagepub.com/content/vol84/issue7/images/large/SCULLY-2.jpe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Kistler tümörler </a:t>
            </a:r>
            <a:r>
              <a:rPr lang="tr-TR" dirty="0" err="1" smtClean="0"/>
              <a:t>enflamatuar</a:t>
            </a:r>
            <a:r>
              <a:rPr lang="tr-TR" dirty="0" smtClean="0"/>
              <a:t> lezyonlar ve </a:t>
            </a:r>
            <a:r>
              <a:rPr lang="tr-TR" dirty="0" err="1" smtClean="0"/>
              <a:t>dental</a:t>
            </a:r>
            <a:r>
              <a:rPr lang="tr-TR" dirty="0" smtClean="0"/>
              <a:t> anomaliler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52736"/>
            <a:ext cx="4283968" cy="5517232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Odontojenik</a:t>
            </a:r>
            <a:r>
              <a:rPr lang="tr-TR" dirty="0" smtClean="0"/>
              <a:t>(diş kaynaklı) </a:t>
            </a:r>
            <a:r>
              <a:rPr lang="tr-TR" dirty="0" err="1" smtClean="0"/>
              <a:t>odontojenik</a:t>
            </a:r>
            <a:r>
              <a:rPr lang="tr-TR" dirty="0" smtClean="0"/>
              <a:t> olmayan olarak 2 ana başlıkta incelenebilir.</a:t>
            </a:r>
          </a:p>
          <a:p>
            <a:r>
              <a:rPr lang="tr-TR" dirty="0" err="1" smtClean="0"/>
              <a:t>Ameloblastoma</a:t>
            </a:r>
            <a:r>
              <a:rPr lang="tr-TR" dirty="0" smtClean="0"/>
              <a:t>, </a:t>
            </a:r>
            <a:r>
              <a:rPr lang="tr-TR" dirty="0" err="1" smtClean="0"/>
              <a:t>odontojenik</a:t>
            </a:r>
            <a:r>
              <a:rPr lang="tr-TR" dirty="0" smtClean="0"/>
              <a:t> </a:t>
            </a:r>
            <a:r>
              <a:rPr lang="tr-TR" dirty="0" err="1" smtClean="0"/>
              <a:t>miksoma,semento</a:t>
            </a:r>
            <a:r>
              <a:rPr lang="tr-TR" dirty="0" smtClean="0"/>
              <a:t> </a:t>
            </a:r>
            <a:r>
              <a:rPr lang="tr-TR" dirty="0" err="1" smtClean="0"/>
              <a:t>ossifying</a:t>
            </a:r>
            <a:r>
              <a:rPr lang="tr-TR" dirty="0" smtClean="0"/>
              <a:t> </a:t>
            </a:r>
            <a:r>
              <a:rPr lang="tr-TR" dirty="0" err="1" smtClean="0"/>
              <a:t>fibroma</a:t>
            </a:r>
            <a:r>
              <a:rPr lang="tr-TR" dirty="0" smtClean="0"/>
              <a:t>, </a:t>
            </a:r>
            <a:r>
              <a:rPr lang="tr-TR" dirty="0" err="1" smtClean="0"/>
              <a:t>fibroodontoma</a:t>
            </a:r>
            <a:r>
              <a:rPr lang="tr-TR" dirty="0" smtClean="0"/>
              <a:t> bazı </a:t>
            </a:r>
            <a:r>
              <a:rPr lang="tr-TR" dirty="0" err="1" smtClean="0"/>
              <a:t>benign</a:t>
            </a:r>
            <a:r>
              <a:rPr lang="tr-TR" dirty="0" smtClean="0"/>
              <a:t> </a:t>
            </a:r>
            <a:r>
              <a:rPr lang="tr-TR" dirty="0" err="1" smtClean="0"/>
              <a:t>odontojenik</a:t>
            </a:r>
            <a:r>
              <a:rPr lang="tr-TR" dirty="0" smtClean="0"/>
              <a:t> tümörlerdir.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82509"/>
            <a:ext cx="5238200" cy="275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F:\miksoma\miksoma foto\fig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04" y="1145052"/>
            <a:ext cx="374441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5163" y="3511549"/>
            <a:ext cx="8229600" cy="4525963"/>
          </a:xfrm>
        </p:spPr>
        <p:txBody>
          <a:bodyPr/>
          <a:lstStyle/>
          <a:p>
            <a:r>
              <a:rPr lang="tr-TR" dirty="0" err="1" smtClean="0"/>
              <a:t>Odontojenik</a:t>
            </a:r>
            <a:r>
              <a:rPr lang="tr-TR" dirty="0" smtClean="0"/>
              <a:t> olmayan </a:t>
            </a:r>
            <a:r>
              <a:rPr lang="tr-TR" dirty="0" err="1" smtClean="0"/>
              <a:t>benign</a:t>
            </a:r>
            <a:r>
              <a:rPr lang="tr-TR" dirty="0" smtClean="0"/>
              <a:t> tümörlerden bazıları </a:t>
            </a:r>
            <a:r>
              <a:rPr lang="tr-TR" dirty="0" err="1" smtClean="0"/>
              <a:t>ossifiye</a:t>
            </a:r>
            <a:r>
              <a:rPr lang="tr-TR" dirty="0" smtClean="0"/>
              <a:t> </a:t>
            </a:r>
            <a:r>
              <a:rPr lang="tr-TR" dirty="0" err="1" smtClean="0"/>
              <a:t>fibroma</a:t>
            </a:r>
            <a:r>
              <a:rPr lang="tr-TR" dirty="0" smtClean="0"/>
              <a:t>, </a:t>
            </a:r>
            <a:r>
              <a:rPr lang="tr-TR" dirty="0" err="1" smtClean="0"/>
              <a:t>fibröz</a:t>
            </a:r>
            <a:r>
              <a:rPr lang="tr-TR" dirty="0" smtClean="0"/>
              <a:t> </a:t>
            </a:r>
            <a:r>
              <a:rPr lang="tr-TR" dirty="0" err="1" smtClean="0"/>
              <a:t>displazi</a:t>
            </a:r>
            <a:r>
              <a:rPr lang="tr-TR" dirty="0" smtClean="0"/>
              <a:t>, </a:t>
            </a:r>
            <a:r>
              <a:rPr lang="tr-TR" dirty="0" err="1" smtClean="0"/>
              <a:t>osteoblastom</a:t>
            </a:r>
            <a:r>
              <a:rPr lang="tr-TR" dirty="0" smtClean="0"/>
              <a:t>, </a:t>
            </a:r>
            <a:r>
              <a:rPr lang="tr-TR" dirty="0" err="1" smtClean="0"/>
              <a:t>osteom</a:t>
            </a:r>
            <a:r>
              <a:rPr lang="tr-TR" dirty="0" smtClean="0"/>
              <a:t>, </a:t>
            </a:r>
            <a:r>
              <a:rPr lang="tr-TR" dirty="0" err="1" smtClean="0"/>
              <a:t>fibrom</a:t>
            </a:r>
            <a:r>
              <a:rPr lang="tr-TR" dirty="0" smtClean="0"/>
              <a:t>, </a:t>
            </a:r>
            <a:r>
              <a:rPr lang="tr-TR" dirty="0" err="1" smtClean="0"/>
              <a:t>hemanjiyom</a:t>
            </a:r>
            <a:r>
              <a:rPr lang="tr-TR" dirty="0" smtClean="0"/>
              <a:t> olarak sayılabilir. </a:t>
            </a:r>
          </a:p>
          <a:p>
            <a:r>
              <a:rPr lang="tr-TR" dirty="0" smtClean="0"/>
              <a:t>Çenenin </a:t>
            </a:r>
            <a:r>
              <a:rPr lang="tr-TR" dirty="0" err="1" smtClean="0"/>
              <a:t>malign</a:t>
            </a:r>
            <a:r>
              <a:rPr lang="tr-TR" dirty="0" smtClean="0"/>
              <a:t> tümörleri; </a:t>
            </a:r>
            <a:r>
              <a:rPr lang="tr-TR" dirty="0" err="1" smtClean="0"/>
              <a:t>osteosarkom</a:t>
            </a:r>
            <a:r>
              <a:rPr lang="tr-TR" dirty="0" smtClean="0"/>
              <a:t>, yassı hücreli </a:t>
            </a:r>
            <a:r>
              <a:rPr lang="tr-TR" dirty="0" err="1" smtClean="0"/>
              <a:t>karsinom</a:t>
            </a:r>
            <a:r>
              <a:rPr lang="tr-TR" dirty="0" smtClean="0"/>
              <a:t> veya </a:t>
            </a:r>
            <a:r>
              <a:rPr lang="tr-TR" dirty="0" err="1" smtClean="0"/>
              <a:t>lenfoma</a:t>
            </a:r>
            <a:r>
              <a:rPr lang="tr-TR" dirty="0" smtClean="0"/>
              <a:t> olabilir. </a:t>
            </a:r>
            <a:endParaRPr lang="tr-TR" dirty="0"/>
          </a:p>
        </p:txBody>
      </p:sp>
      <p:pic>
        <p:nvPicPr>
          <p:cNvPr id="4" name="Picture 2" descr="C:\Users\toshıba\Downloads\IMG_31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r="34706"/>
          <a:stretch/>
        </p:blipFill>
        <p:spPr bwMode="auto">
          <a:xfrm>
            <a:off x="611560" y="238571"/>
            <a:ext cx="2880320" cy="32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IMG_00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 b="13016"/>
          <a:stretch/>
        </p:blipFill>
        <p:spPr bwMode="auto">
          <a:xfrm>
            <a:off x="4283968" y="477647"/>
            <a:ext cx="2968213" cy="27381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2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Dental</a:t>
            </a:r>
            <a:r>
              <a:rPr lang="tr-TR" dirty="0" smtClean="0"/>
              <a:t> anomaliler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/>
              <a:t>1. Boyutsal anomaliler</a:t>
            </a:r>
          </a:p>
          <a:p>
            <a:r>
              <a:rPr lang="tr-TR" sz="2400" dirty="0" err="1"/>
              <a:t>Mikrodonti</a:t>
            </a:r>
            <a:endParaRPr lang="tr-TR" sz="2400" dirty="0"/>
          </a:p>
          <a:p>
            <a:r>
              <a:rPr lang="tr-TR" sz="2400" dirty="0" err="1"/>
              <a:t>Makrodonti</a:t>
            </a:r>
            <a:endParaRPr lang="tr-TR" sz="2400" dirty="0"/>
          </a:p>
          <a:p>
            <a:pPr marL="0" indent="0">
              <a:buNone/>
            </a:pPr>
            <a:r>
              <a:rPr lang="tr-TR" sz="2400" b="1" dirty="0" smtClean="0"/>
              <a:t>2. Şekil anomalileri</a:t>
            </a:r>
          </a:p>
          <a:p>
            <a:r>
              <a:rPr lang="tr-TR" sz="2400" dirty="0" err="1"/>
              <a:t>Geminasyon</a:t>
            </a:r>
            <a:endParaRPr lang="tr-TR" sz="2400" dirty="0"/>
          </a:p>
          <a:p>
            <a:r>
              <a:rPr lang="tr-TR" sz="2400" dirty="0"/>
              <a:t>Füzyon</a:t>
            </a:r>
          </a:p>
          <a:p>
            <a:r>
              <a:rPr lang="tr-TR" sz="2400" dirty="0" err="1"/>
              <a:t>Konkresens</a:t>
            </a:r>
            <a:endParaRPr lang="tr-TR" sz="2400" dirty="0"/>
          </a:p>
          <a:p>
            <a:r>
              <a:rPr lang="tr-TR" sz="2400" dirty="0" err="1"/>
              <a:t>Dilaserasyon</a:t>
            </a:r>
            <a:endParaRPr lang="tr-TR" sz="2400" dirty="0"/>
          </a:p>
          <a:p>
            <a:r>
              <a:rPr lang="tr-TR" sz="2400" dirty="0" err="1"/>
              <a:t>Dens</a:t>
            </a:r>
            <a:r>
              <a:rPr lang="tr-TR" sz="2400" dirty="0"/>
              <a:t> </a:t>
            </a:r>
            <a:r>
              <a:rPr lang="tr-TR" sz="2400" dirty="0" err="1"/>
              <a:t>invaginatus</a:t>
            </a:r>
            <a:endParaRPr lang="tr-TR" sz="2400" dirty="0"/>
          </a:p>
          <a:p>
            <a:r>
              <a:rPr lang="tr-TR" sz="2400" dirty="0" err="1"/>
              <a:t>Dens</a:t>
            </a:r>
            <a:r>
              <a:rPr lang="tr-TR" sz="2400" dirty="0"/>
              <a:t> </a:t>
            </a:r>
            <a:r>
              <a:rPr lang="tr-TR" sz="2400" dirty="0" err="1"/>
              <a:t>evaginatus</a:t>
            </a:r>
            <a:endParaRPr lang="tr-TR" sz="2400" dirty="0"/>
          </a:p>
          <a:p>
            <a:r>
              <a:rPr lang="tr-TR" sz="2400" dirty="0" err="1"/>
              <a:t>Taurodontizm</a:t>
            </a: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4427984" y="1556792"/>
            <a:ext cx="4202625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3. Sayısal anomaliler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Anadonti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/>
              <a:t>Hiperdonti</a:t>
            </a: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Gömülü kalma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Sürnümerer</a:t>
            </a:r>
            <a:r>
              <a:rPr lang="tr-TR" sz="2400" dirty="0"/>
              <a:t> </a:t>
            </a:r>
            <a:r>
              <a:rPr lang="tr-TR" sz="2400" dirty="0" smtClean="0"/>
              <a:t>kök</a:t>
            </a:r>
          </a:p>
          <a:p>
            <a:r>
              <a:rPr lang="tr-TR" sz="2400" b="1" dirty="0" smtClean="0"/>
              <a:t>4. Mine-</a:t>
            </a:r>
            <a:r>
              <a:rPr lang="tr-TR" sz="2400" b="1" dirty="0" err="1" smtClean="0"/>
              <a:t>dentin</a:t>
            </a:r>
            <a:r>
              <a:rPr lang="tr-TR" sz="2400" b="1" dirty="0" smtClean="0"/>
              <a:t>-</a:t>
            </a:r>
            <a:r>
              <a:rPr lang="tr-TR" sz="2400" b="1" dirty="0" err="1" smtClean="0"/>
              <a:t>pulpa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defektleri</a:t>
            </a:r>
            <a:endParaRPr lang="tr-TR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Amelogenezis</a:t>
            </a:r>
            <a:r>
              <a:rPr lang="tr-TR" sz="2400" dirty="0" smtClean="0"/>
              <a:t> </a:t>
            </a:r>
            <a:r>
              <a:rPr lang="tr-TR" sz="2400" dirty="0" err="1" smtClean="0"/>
              <a:t>imperfekta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Dentinogenezis</a:t>
            </a:r>
            <a:r>
              <a:rPr lang="tr-TR" sz="2400" dirty="0" smtClean="0"/>
              <a:t> </a:t>
            </a:r>
            <a:r>
              <a:rPr lang="tr-TR" sz="2400" dirty="0" err="1" smtClean="0"/>
              <a:t>imperfekta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Dentin</a:t>
            </a:r>
            <a:r>
              <a:rPr lang="tr-TR" sz="2400" dirty="0" smtClean="0"/>
              <a:t> </a:t>
            </a:r>
            <a:r>
              <a:rPr lang="tr-TR" sz="2400" dirty="0" err="1" smtClean="0"/>
              <a:t>displazisi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Pulpa</a:t>
            </a:r>
            <a:r>
              <a:rPr lang="tr-TR" sz="2400" dirty="0" smtClean="0"/>
              <a:t> kalsifikasyonu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Rezorbsiyon</a:t>
            </a:r>
            <a:r>
              <a:rPr lang="tr-TR" sz="2400" dirty="0" smtClean="0"/>
              <a:t> </a:t>
            </a:r>
          </a:p>
          <a:p>
            <a:r>
              <a:rPr lang="tr-TR" sz="2400" b="1" dirty="0" smtClean="0"/>
              <a:t>5. Renk değişiklikleri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Dış ve iç renklenmeler</a:t>
            </a:r>
            <a:endParaRPr lang="tr-TR" sz="2400" dirty="0"/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4632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1" y="0"/>
            <a:ext cx="4597758" cy="6858000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BOYUT ANOMALİLERİ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tr-TR" b="1" u="sng" dirty="0" err="1" smtClean="0">
                <a:latin typeface="Calibri" pitchFamily="34" charset="0"/>
              </a:rPr>
              <a:t>Makrodonti</a:t>
            </a:r>
            <a:r>
              <a:rPr lang="tr-TR" b="1" u="sng" dirty="0" smtClean="0">
                <a:latin typeface="Calibri" pitchFamily="34" charset="0"/>
              </a:rPr>
              <a:t>: </a:t>
            </a:r>
            <a:r>
              <a:rPr lang="tr-TR" altLang="tr-TR" dirty="0" err="1" smtClean="0">
                <a:latin typeface="Calibri" pitchFamily="34" charset="0"/>
              </a:rPr>
              <a:t>Hipofizer</a:t>
            </a:r>
            <a:r>
              <a:rPr lang="tr-TR" altLang="tr-TR" dirty="0" smtClean="0">
                <a:latin typeface="Calibri" pitchFamily="34" charset="0"/>
              </a:rPr>
              <a:t> devlik ve vücudun aşırı büyümesi durumunun dışında seyrek görülür, tüm dişleri ilgilendirir </a:t>
            </a:r>
            <a:r>
              <a:rPr lang="tr-TR" altLang="tr-TR" dirty="0" err="1" smtClean="0">
                <a:latin typeface="Calibri" pitchFamily="34" charset="0"/>
              </a:rPr>
              <a:t>Geminasyon</a:t>
            </a:r>
            <a:r>
              <a:rPr lang="tr-TR" altLang="tr-TR" dirty="0" smtClean="0">
                <a:latin typeface="Calibri" pitchFamily="34" charset="0"/>
              </a:rPr>
              <a:t> ve füzyondan ayırt edilmelidir</a:t>
            </a:r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752304" y="1"/>
            <a:ext cx="4391696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sz="2800" dirty="0" smtClean="0">
              <a:latin typeface="Comic Sans MS" pitchFamily="66" charset="0"/>
            </a:endParaRPr>
          </a:p>
          <a:p>
            <a:pPr>
              <a:buNone/>
            </a:pPr>
            <a:endParaRPr lang="tr-TR" sz="28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sz="2800" b="1" u="sng" dirty="0" err="1" smtClean="0">
                <a:latin typeface="Calibri" pitchFamily="34" charset="0"/>
              </a:rPr>
              <a:t>Mikrodonti</a:t>
            </a:r>
            <a:r>
              <a:rPr lang="tr-TR" sz="2800" dirty="0" smtClean="0">
                <a:latin typeface="Calibri" pitchFamily="34" charset="0"/>
              </a:rPr>
              <a:t> :En sık görülen boyut anomalisidir. Her diş kavsinin son dişini kapsar. </a:t>
            </a:r>
            <a:r>
              <a:rPr lang="tr-TR" sz="2800" dirty="0" err="1" smtClean="0">
                <a:latin typeface="Calibri" pitchFamily="34" charset="0"/>
              </a:rPr>
              <a:t>Hipopituarizm</a:t>
            </a:r>
            <a:r>
              <a:rPr lang="tr-TR" sz="2800" dirty="0" smtClean="0">
                <a:latin typeface="Calibri" pitchFamily="34" charset="0"/>
              </a:rPr>
              <a:t>,</a:t>
            </a:r>
            <a:r>
              <a:rPr lang="tr-TR" sz="2800" dirty="0" err="1" smtClean="0">
                <a:latin typeface="Calibri" pitchFamily="34" charset="0"/>
              </a:rPr>
              <a:t>sfiliz</a:t>
            </a:r>
            <a:r>
              <a:rPr lang="tr-TR" sz="2800" dirty="0" smtClean="0">
                <a:latin typeface="Calibri" pitchFamily="34" charset="0"/>
              </a:rPr>
              <a:t>,</a:t>
            </a:r>
            <a:r>
              <a:rPr lang="tr-TR" sz="2800" dirty="0" err="1" smtClean="0">
                <a:latin typeface="Calibri" pitchFamily="34" charset="0"/>
              </a:rPr>
              <a:t>down</a:t>
            </a:r>
            <a:r>
              <a:rPr lang="tr-TR" sz="2800" dirty="0" smtClean="0">
                <a:latin typeface="Calibri" pitchFamily="34" charset="0"/>
              </a:rPr>
              <a:t> sendromunda görülebilir.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</p:txBody>
      </p:sp>
      <p:pic>
        <p:nvPicPr>
          <p:cNvPr id="8" name="Picture 2" descr="C:\Users\acer\Desktop\F10-07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941" y="4370769"/>
            <a:ext cx="3571875" cy="1457325"/>
          </a:xfrm>
          <a:prstGeom prst="rect">
            <a:avLst/>
          </a:prstGeom>
          <a:noFill/>
        </p:spPr>
      </p:pic>
      <p:pic>
        <p:nvPicPr>
          <p:cNvPr id="2051" name="Picture 3" descr="C:\Users\acer\Desktop\Adsı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522" y="3727450"/>
            <a:ext cx="382905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979D9F-C52B-4D76-B84E-950DBBAE9EE2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4979" name="6 Dikdörtgen"/>
          <p:cNvSpPr>
            <a:spLocks noChangeArrowheads="1"/>
          </p:cNvSpPr>
          <p:nvPr/>
        </p:nvSpPr>
        <p:spPr bwMode="auto">
          <a:xfrm>
            <a:off x="1259632" y="285751"/>
            <a:ext cx="6527057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 sz="2800" b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2800" b="1" dirty="0" err="1" smtClean="0">
                <a:latin typeface="Calibri" pitchFamily="34" charset="0"/>
              </a:rPr>
              <a:t>Geminasyon</a:t>
            </a:r>
            <a:r>
              <a:rPr lang="tr-TR" altLang="tr-TR" sz="2800" b="1" dirty="0">
                <a:latin typeface="Calibri" pitchFamily="34" charset="0"/>
              </a:rPr>
              <a:t>, Füzyon ve </a:t>
            </a:r>
            <a:r>
              <a:rPr lang="tr-TR" altLang="tr-TR" sz="2800" b="1" dirty="0" err="1">
                <a:latin typeface="Calibri" pitchFamily="34" charset="0"/>
              </a:rPr>
              <a:t>Kongresens</a:t>
            </a:r>
            <a:endParaRPr lang="tr-TR" altLang="tr-TR" sz="2800" b="1" dirty="0">
              <a:latin typeface="Calibri" pitchFamily="34" charset="0"/>
            </a:endParaRPr>
          </a:p>
          <a:p>
            <a:pPr eaLnBrk="1" hangingPunct="1"/>
            <a:endParaRPr lang="tr-TR" altLang="tr-TR" sz="2400" b="1" dirty="0">
              <a:latin typeface="Calibri" pitchFamily="34" charset="0"/>
            </a:endParaRPr>
          </a:p>
          <a:p>
            <a:pPr eaLnBrk="1" hangingPunct="1"/>
            <a:r>
              <a:rPr lang="tr-TR" altLang="tr-TR" sz="2400" b="1" dirty="0" err="1">
                <a:latin typeface="Calibri" pitchFamily="34" charset="0"/>
              </a:rPr>
              <a:t>Geminasyon</a:t>
            </a:r>
            <a:r>
              <a:rPr lang="tr-TR" altLang="tr-TR" sz="2400" b="1" dirty="0">
                <a:latin typeface="Calibri" pitchFamily="34" charset="0"/>
              </a:rPr>
              <a:t>;</a:t>
            </a:r>
            <a:r>
              <a:rPr lang="tr-TR" altLang="tr-TR" sz="2400" dirty="0">
                <a:latin typeface="Calibri" pitchFamily="34" charset="0"/>
              </a:rPr>
              <a:t> Bir </a:t>
            </a:r>
            <a:r>
              <a:rPr lang="tr-TR" altLang="tr-TR" sz="2400" dirty="0" smtClean="0">
                <a:latin typeface="Calibri" pitchFamily="34" charset="0"/>
              </a:rPr>
              <a:t>diş tomurcuğundan tek kök oluşumu ile beraber 2 diş kronu oluşmasıdır.</a:t>
            </a:r>
            <a:endParaRPr lang="tr-TR" altLang="tr-TR" sz="2400" dirty="0">
              <a:latin typeface="Calibri" pitchFamily="34" charset="0"/>
            </a:endParaRPr>
          </a:p>
          <a:p>
            <a:pPr eaLnBrk="1" hangingPunct="1"/>
            <a:endParaRPr lang="tr-TR" altLang="tr-TR" sz="2400" dirty="0">
              <a:latin typeface="Calibri" pitchFamily="34" charset="0"/>
            </a:endParaRPr>
          </a:p>
          <a:p>
            <a:pPr eaLnBrk="1" hangingPunct="1"/>
            <a:r>
              <a:rPr lang="tr-TR" altLang="tr-TR" sz="2400" b="1" dirty="0">
                <a:latin typeface="Calibri" pitchFamily="34" charset="0"/>
              </a:rPr>
              <a:t>Füzyon;</a:t>
            </a:r>
            <a:r>
              <a:rPr lang="tr-TR" altLang="tr-TR" sz="2400" dirty="0">
                <a:latin typeface="Calibri" pitchFamily="34" charset="0"/>
              </a:rPr>
              <a:t> </a:t>
            </a:r>
            <a:r>
              <a:rPr lang="tr-TR" altLang="tr-TR" sz="2400" dirty="0" smtClean="0">
                <a:latin typeface="Calibri" pitchFamily="34" charset="0"/>
              </a:rPr>
              <a:t>İki ayrı diş germinin gelişim </a:t>
            </a:r>
            <a:r>
              <a:rPr lang="tr-TR" altLang="tr-TR" sz="2400" dirty="0">
                <a:latin typeface="Calibri" pitchFamily="34" charset="0"/>
              </a:rPr>
              <a:t>sırasında </a:t>
            </a:r>
            <a:r>
              <a:rPr lang="tr-TR" altLang="tr-TR" sz="2400" dirty="0" smtClean="0">
                <a:latin typeface="Calibri" pitchFamily="34" charset="0"/>
              </a:rPr>
              <a:t>birleşmesidir</a:t>
            </a:r>
            <a:endParaRPr lang="tr-TR" altLang="tr-TR" sz="2400" dirty="0">
              <a:latin typeface="Calibri" pitchFamily="34" charset="0"/>
            </a:endParaRPr>
          </a:p>
          <a:p>
            <a:pPr eaLnBrk="1" hangingPunct="1"/>
            <a:endParaRPr lang="tr-TR" altLang="tr-TR" sz="2400" dirty="0">
              <a:latin typeface="Calibri" pitchFamily="34" charset="0"/>
            </a:endParaRPr>
          </a:p>
          <a:p>
            <a:pPr eaLnBrk="1" hangingPunct="1"/>
            <a:r>
              <a:rPr lang="tr-TR" altLang="tr-TR" sz="2400" b="1" dirty="0" err="1" smtClean="0">
                <a:latin typeface="Calibri" pitchFamily="34" charset="0"/>
              </a:rPr>
              <a:t>Konkresens</a:t>
            </a:r>
            <a:r>
              <a:rPr lang="tr-TR" altLang="tr-TR" sz="2400" b="1" dirty="0">
                <a:latin typeface="Calibri" pitchFamily="34" charset="0"/>
              </a:rPr>
              <a:t>;</a:t>
            </a:r>
            <a:r>
              <a:rPr lang="tr-TR" altLang="tr-TR" sz="2400" dirty="0">
                <a:latin typeface="Calibri" pitchFamily="34" charset="0"/>
              </a:rPr>
              <a:t> </a:t>
            </a:r>
            <a:r>
              <a:rPr lang="tr-TR" altLang="tr-TR" sz="2400" dirty="0" smtClean="0">
                <a:latin typeface="Calibri" pitchFamily="34" charset="0"/>
              </a:rPr>
              <a:t>Gelişimi tamamlanmış 2 dişin köklerinin kaynaşması durumudur.</a:t>
            </a:r>
            <a:endParaRPr lang="en-GB" altLang="tr-TR" sz="2400" dirty="0">
              <a:latin typeface="Calibri" pitchFamily="34" charset="0"/>
            </a:endParaRPr>
          </a:p>
        </p:txBody>
      </p:sp>
      <p:pic>
        <p:nvPicPr>
          <p:cNvPr id="254980" name="Picture 2" descr="http://www1.umn.edu/dental/courses/dent_5501/images/anat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581128"/>
            <a:ext cx="3491880" cy="21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4" descr="http://www.silverstardental.com/images/clip_image006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915467" cy="23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2" name="10 Metin kutusu"/>
          <p:cNvSpPr txBox="1">
            <a:spLocks noChangeArrowheads="1"/>
          </p:cNvSpPr>
          <p:nvPr/>
        </p:nvSpPr>
        <p:spPr bwMode="auto">
          <a:xfrm>
            <a:off x="1259632" y="6488668"/>
            <a:ext cx="194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>
                <a:latin typeface="Calibri" pitchFamily="34" charset="0"/>
              </a:rPr>
              <a:t>GEMİNASYON</a:t>
            </a:r>
            <a:endParaRPr lang="en-GB" altLang="tr-TR" dirty="0">
              <a:latin typeface="Calibri" pitchFamily="34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327857" y="180303"/>
            <a:ext cx="470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Calibri" pitchFamily="34" charset="0"/>
              </a:rPr>
              <a:t>BİÇİM ANOMALİLERİ</a:t>
            </a:r>
            <a:endParaRPr lang="tr-T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116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387268-14A6-4FE0-B990-50182D2DCE57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56003" name="Picture 2" descr="http://wpcontent.answers.com/wikipedia/commons/thumb/a/aa/Milk.teeth.fusion.jpg/180px-Milk.teeth.fu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69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4" name="Picture 4" descr="http://content.answers.com/main/content/img/elsevier/dental/f026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"/>
            <a:ext cx="2771800" cy="257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5" name="8 Metin kutusu"/>
          <p:cNvSpPr txBox="1">
            <a:spLocks noChangeArrowheads="1"/>
          </p:cNvSpPr>
          <p:nvPr/>
        </p:nvSpPr>
        <p:spPr bwMode="auto">
          <a:xfrm>
            <a:off x="3779912" y="2348880"/>
            <a:ext cx="15518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200" dirty="0">
                <a:latin typeface="Calibri" pitchFamily="34" charset="0"/>
              </a:rPr>
              <a:t>FÜZYON</a:t>
            </a:r>
            <a:endParaRPr lang="en-GB" altLang="tr-TR" sz="3200" dirty="0">
              <a:latin typeface="Calibri" pitchFamily="34" charset="0"/>
            </a:endParaRPr>
          </a:p>
        </p:txBody>
      </p:sp>
      <p:pic>
        <p:nvPicPr>
          <p:cNvPr id="256006" name="Picture 6" descr="http://4.bp.blogspot.com/_zu5xVd55_XI/SiNWb18vwOI/AAAAAAAADp8/HhL_bLrFT1I/s400/gemin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9732"/>
            <a:ext cx="2483768" cy="38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7" name="Picture 8" descr="http://www.dentalmedsoft.com/SampleCases/images/Photos/JG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5" y="2564904"/>
            <a:ext cx="3318165" cy="379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8" name="7 Dikdörtgen"/>
          <p:cNvSpPr>
            <a:spLocks noChangeArrowheads="1"/>
          </p:cNvSpPr>
          <p:nvPr/>
        </p:nvSpPr>
        <p:spPr bwMode="auto">
          <a:xfrm>
            <a:off x="1619672" y="6396335"/>
            <a:ext cx="4626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dirty="0">
                <a:latin typeface="Calibri" pitchFamily="34" charset="0"/>
              </a:rPr>
              <a:t>Gelişim sırasında iki dişin birleşmesi</a:t>
            </a:r>
          </a:p>
        </p:txBody>
      </p:sp>
    </p:spTree>
    <p:extLst>
      <p:ext uri="{BB962C8B-B14F-4D97-AF65-F5344CB8AC3E}">
        <p14:creationId xmlns:p14="http://schemas.microsoft.com/office/powerpoint/2010/main" val="32364380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BA9B7E-33CB-4D97-B866-45E38B4C330D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57027" name="Picture 2" descr="http://img.tfd.com/mosby/500051-fx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18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8" name="7 Metin kutusu"/>
          <p:cNvSpPr txBox="1">
            <a:spLocks noChangeArrowheads="1"/>
          </p:cNvSpPr>
          <p:nvPr/>
        </p:nvSpPr>
        <p:spPr bwMode="auto">
          <a:xfrm>
            <a:off x="5220072" y="2132856"/>
            <a:ext cx="2390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200" dirty="0">
                <a:latin typeface="Calibri" panose="020F0502020204030204" pitchFamily="34" charset="0"/>
              </a:rPr>
              <a:t>KONKRESENS</a:t>
            </a:r>
            <a:endParaRPr lang="en-GB" altLang="tr-TR" sz="3200" dirty="0">
              <a:latin typeface="Calibri" panose="020F0502020204030204" pitchFamily="34" charset="0"/>
            </a:endParaRPr>
          </a:p>
        </p:txBody>
      </p:sp>
      <p:sp>
        <p:nvSpPr>
          <p:cNvPr id="257030" name="6 Dikdörtgen"/>
          <p:cNvSpPr>
            <a:spLocks noChangeArrowheads="1"/>
          </p:cNvSpPr>
          <p:nvPr/>
        </p:nvSpPr>
        <p:spPr bwMode="auto">
          <a:xfrm>
            <a:off x="4355977" y="5373216"/>
            <a:ext cx="47880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200" dirty="0" err="1">
                <a:latin typeface="Calibri" pitchFamily="34" charset="0"/>
              </a:rPr>
              <a:t>yanlızca</a:t>
            </a:r>
            <a:r>
              <a:rPr lang="tr-TR" altLang="tr-TR" sz="3200" dirty="0">
                <a:latin typeface="Calibri" pitchFamily="34" charset="0"/>
              </a:rPr>
              <a:t> </a:t>
            </a:r>
            <a:r>
              <a:rPr lang="tr-TR" altLang="tr-TR" sz="3200" dirty="0" err="1">
                <a:latin typeface="Calibri" pitchFamily="34" charset="0"/>
              </a:rPr>
              <a:t>sementlerinde</a:t>
            </a:r>
            <a:r>
              <a:rPr lang="tr-TR" altLang="tr-TR" sz="3200" dirty="0">
                <a:latin typeface="Calibri" pitchFamily="34" charset="0"/>
              </a:rPr>
              <a:t> </a:t>
            </a:r>
          </a:p>
          <a:p>
            <a:pPr eaLnBrk="1" hangingPunct="1"/>
            <a:r>
              <a:rPr lang="tr-TR" altLang="tr-TR" sz="3200" dirty="0">
                <a:latin typeface="Calibri" pitchFamily="34" charset="0"/>
              </a:rPr>
              <a:t>gelişen füzyon</a:t>
            </a:r>
          </a:p>
        </p:txBody>
      </p:sp>
    </p:spTree>
    <p:extLst>
      <p:ext uri="{BB962C8B-B14F-4D97-AF65-F5344CB8AC3E}">
        <p14:creationId xmlns:p14="http://schemas.microsoft.com/office/powerpoint/2010/main" val="21526961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132D80-0CF6-435A-9A39-8C37A27A6D83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8051" name="6 Metin kutusu"/>
          <p:cNvSpPr txBox="1">
            <a:spLocks noChangeArrowheads="1"/>
          </p:cNvSpPr>
          <p:nvPr/>
        </p:nvSpPr>
        <p:spPr bwMode="auto">
          <a:xfrm>
            <a:off x="0" y="0"/>
            <a:ext cx="1006509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200" b="1" dirty="0">
                <a:latin typeface="Calibri" pitchFamily="34" charset="0"/>
              </a:rPr>
              <a:t>DİLASERASYON</a:t>
            </a:r>
          </a:p>
          <a:p>
            <a:pPr eaLnBrk="1" hangingPunct="1"/>
            <a:endParaRPr lang="tr-TR" altLang="tr-TR" sz="2000" b="1" dirty="0">
              <a:latin typeface="Comic Sans MS" panose="030F0702030302020204" pitchFamily="66" charset="0"/>
            </a:endParaRPr>
          </a:p>
          <a:p>
            <a:pPr eaLnBrk="1" hangingPunct="1"/>
            <a:r>
              <a:rPr lang="tr-TR" altLang="tr-TR" sz="2400" dirty="0">
                <a:latin typeface="Comic Sans MS" panose="030F0702030302020204" pitchFamily="66" charset="0"/>
              </a:rPr>
              <a:t>Diş kökünün fark edilebilir bir kıvrılma ve kavis almasıdır</a:t>
            </a:r>
            <a:r>
              <a:rPr lang="tr-TR" altLang="tr-TR" sz="2000" dirty="0">
                <a:latin typeface="Comic Sans MS" panose="030F0702030302020204" pitchFamily="66" charset="0"/>
              </a:rPr>
              <a:t>.</a:t>
            </a:r>
            <a:endParaRPr lang="en-GB" altLang="tr-TR" sz="2000" dirty="0">
              <a:latin typeface="Comic Sans MS" panose="030F0702030302020204" pitchFamily="66" charset="0"/>
            </a:endParaRPr>
          </a:p>
        </p:txBody>
      </p:sp>
      <p:pic>
        <p:nvPicPr>
          <p:cNvPr id="258052" name="Picture 2" descr="http://img.tfd.com/mosby/thumbs/500063-fx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555776" cy="430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3" name="Picture 6" descr="http://www.oralhealthjournal.com/common_scripts/xtq_images/147392-102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246759" cy="42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392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453" y="309093"/>
            <a:ext cx="8540750" cy="1143000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latin typeface="Calibri" pitchFamily="34" charset="0"/>
              </a:rPr>
              <a:t>BİÇİM ANOMALİLERİ</a:t>
            </a:r>
            <a:r>
              <a:rPr lang="tr-TR" dirty="0" smtClean="0">
                <a:latin typeface="Comic Sans MS" pitchFamily="66" charset="0"/>
              </a:rPr>
              <a:t/>
            </a:r>
            <a:br>
              <a:rPr lang="tr-TR" dirty="0" smtClean="0"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95375" y="1020651"/>
            <a:ext cx="4194175" cy="2173288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</a:t>
            </a:r>
            <a:r>
              <a:rPr lang="tr-TR" dirty="0" err="1" smtClean="0">
                <a:latin typeface="Calibri" pitchFamily="34" charset="0"/>
              </a:rPr>
              <a:t>Carabelli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Tüberkülü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483768" y="3284984"/>
            <a:ext cx="3960440" cy="2186689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 </a:t>
            </a:r>
            <a:r>
              <a:rPr lang="tr-TR" dirty="0" err="1" smtClean="0">
                <a:latin typeface="Calibri" pitchFamily="34" charset="0"/>
              </a:rPr>
              <a:t>Talon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Tüberkülü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6012160" y="980729"/>
            <a:ext cx="4617159" cy="4526020"/>
          </a:xfrm>
        </p:spPr>
        <p:txBody>
          <a:bodyPr/>
          <a:lstStyle/>
          <a:p>
            <a:pPr>
              <a:buNone/>
            </a:pPr>
            <a:r>
              <a:rPr lang="tr-TR" dirty="0" err="1" smtClean="0">
                <a:latin typeface="Calibri" pitchFamily="34" charset="0"/>
              </a:rPr>
              <a:t>Bolk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Tüberkülü</a:t>
            </a:r>
            <a:endParaRPr lang="tr-TR" dirty="0">
              <a:latin typeface="Calibri" pitchFamily="34" charset="0"/>
            </a:endParaRPr>
          </a:p>
        </p:txBody>
      </p:sp>
      <p:pic>
        <p:nvPicPr>
          <p:cNvPr id="3074" name="Picture 2" descr="C:\Users\acer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2226" y="1748841"/>
            <a:ext cx="2467892" cy="2221103"/>
          </a:xfrm>
          <a:prstGeom prst="rect">
            <a:avLst/>
          </a:prstGeom>
          <a:noFill/>
        </p:spPr>
      </p:pic>
      <p:pic>
        <p:nvPicPr>
          <p:cNvPr id="3075" name="Picture 3" descr="C:\Users\acer\Desktop\indi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861048"/>
            <a:ext cx="3012400" cy="2996952"/>
          </a:xfrm>
          <a:prstGeom prst="rect">
            <a:avLst/>
          </a:prstGeom>
          <a:noFill/>
        </p:spPr>
      </p:pic>
      <p:pic>
        <p:nvPicPr>
          <p:cNvPr id="3076" name="Picture 4" descr="C:\Users\ac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592" y="1704172"/>
            <a:ext cx="2738672" cy="24299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6" descr="http://www.bvs.sld.cu/revistas/mciego/vol13_supl1_07/pics/img17_c1v13_supl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0"/>
            <a:ext cx="2445544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F20B79-5C15-413D-BA39-01C16A6ADB7E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52932" name="6 Metin kutusu"/>
          <p:cNvSpPr txBox="1">
            <a:spLocks noChangeArrowheads="1"/>
          </p:cNvSpPr>
          <p:nvPr/>
        </p:nvSpPr>
        <p:spPr bwMode="auto">
          <a:xfrm>
            <a:off x="0" y="0"/>
            <a:ext cx="543609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 dirty="0" err="1">
                <a:latin typeface="Calibri" pitchFamily="34" charset="0"/>
              </a:rPr>
              <a:t>Dens</a:t>
            </a:r>
            <a:r>
              <a:rPr lang="tr-TR" altLang="tr-TR" sz="2800" b="1" dirty="0">
                <a:latin typeface="Calibri" pitchFamily="34" charset="0"/>
              </a:rPr>
              <a:t> in </a:t>
            </a:r>
            <a:r>
              <a:rPr lang="tr-TR" altLang="tr-TR" sz="2800" b="1" dirty="0" err="1">
                <a:latin typeface="Calibri" pitchFamily="34" charset="0"/>
              </a:rPr>
              <a:t>Dente</a:t>
            </a:r>
            <a:r>
              <a:rPr lang="tr-TR" altLang="tr-TR" sz="2800" b="1" dirty="0">
                <a:latin typeface="Calibri" pitchFamily="34" charset="0"/>
              </a:rPr>
              <a:t> ( </a:t>
            </a:r>
            <a:r>
              <a:rPr lang="tr-TR" altLang="tr-TR" sz="2800" b="1" dirty="0" err="1">
                <a:latin typeface="Calibri" pitchFamily="34" charset="0"/>
              </a:rPr>
              <a:t>Dens</a:t>
            </a:r>
            <a:r>
              <a:rPr lang="tr-TR" altLang="tr-TR" sz="2800" b="1" dirty="0">
                <a:latin typeface="Calibri" pitchFamily="34" charset="0"/>
              </a:rPr>
              <a:t> </a:t>
            </a:r>
            <a:r>
              <a:rPr lang="tr-TR" altLang="tr-TR" sz="2800" b="1" dirty="0" err="1">
                <a:latin typeface="Calibri" pitchFamily="34" charset="0"/>
              </a:rPr>
              <a:t>İnvaginatus</a:t>
            </a:r>
            <a:r>
              <a:rPr lang="tr-TR" altLang="tr-TR" sz="2800" b="1" dirty="0">
                <a:latin typeface="Calibri" pitchFamily="34" charset="0"/>
              </a:rPr>
              <a:t> )</a:t>
            </a:r>
          </a:p>
          <a:p>
            <a:pPr eaLnBrk="1" hangingPunct="1"/>
            <a:endParaRPr lang="tr-TR" altLang="tr-TR" sz="2400" b="1" dirty="0">
              <a:latin typeface="Calibri" pitchFamily="34" charset="0"/>
            </a:endParaRPr>
          </a:p>
          <a:p>
            <a:pPr eaLnBrk="1" hangingPunct="1"/>
            <a:r>
              <a:rPr lang="tr-TR" altLang="tr-TR" sz="2400" dirty="0">
                <a:latin typeface="Calibri" pitchFamily="34" charset="0"/>
              </a:rPr>
              <a:t>Genelde üst </a:t>
            </a:r>
            <a:r>
              <a:rPr lang="tr-TR" altLang="tr-TR" sz="2400" dirty="0" err="1">
                <a:latin typeface="Calibri" pitchFamily="34" charset="0"/>
              </a:rPr>
              <a:t>lateralde</a:t>
            </a:r>
            <a:r>
              <a:rPr lang="tr-TR" altLang="tr-TR" sz="2400" dirty="0">
                <a:latin typeface="Calibri" pitchFamily="34" charset="0"/>
              </a:rPr>
              <a:t> bazen de her dişte görülen, minenin kronun içine gelişimsel </a:t>
            </a:r>
            <a:r>
              <a:rPr lang="tr-TR" altLang="tr-TR" sz="2400" dirty="0" err="1">
                <a:latin typeface="Calibri" pitchFamily="34" charset="0"/>
              </a:rPr>
              <a:t>invaginasyonudur</a:t>
            </a:r>
            <a:endParaRPr lang="en-GB" altLang="tr-TR" sz="2400" dirty="0">
              <a:latin typeface="Calibri" pitchFamily="34" charset="0"/>
            </a:endParaRPr>
          </a:p>
        </p:txBody>
      </p:sp>
      <p:pic>
        <p:nvPicPr>
          <p:cNvPr id="252933" name="Picture 2" descr="http://img.tfd.com/mosby/thumbs/500063-fx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4548887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934" name="Picture 4" descr="http://dentalproductsreport.com/uploads/picture/upload/2560/dense-in-den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55925"/>
            <a:ext cx="235743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219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Kistler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Odontojenik</a:t>
            </a:r>
            <a:endParaRPr lang="tr-TR" dirty="0" smtClean="0"/>
          </a:p>
          <a:p>
            <a:r>
              <a:rPr lang="tr-TR" dirty="0" err="1" smtClean="0"/>
              <a:t>Odontojenik</a:t>
            </a:r>
            <a:r>
              <a:rPr lang="tr-TR" dirty="0" smtClean="0"/>
              <a:t> olmayan</a:t>
            </a:r>
          </a:p>
          <a:p>
            <a:r>
              <a:rPr lang="tr-TR" dirty="0" err="1" smtClean="0"/>
              <a:t>Psödokistler</a:t>
            </a:r>
            <a:endParaRPr lang="tr-TR" dirty="0" smtClean="0"/>
          </a:p>
          <a:p>
            <a:r>
              <a:rPr lang="tr-TR" dirty="0" smtClean="0"/>
              <a:t>Yumuşak doku kistleri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313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8E334E-57CF-4AE0-873B-7642D0CE2468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2148" name="6 Metin kutusu"/>
          <p:cNvSpPr txBox="1">
            <a:spLocks noChangeArrowheads="1"/>
          </p:cNvSpPr>
          <p:nvPr/>
        </p:nvSpPr>
        <p:spPr bwMode="auto">
          <a:xfrm>
            <a:off x="0" y="692696"/>
            <a:ext cx="664368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 dirty="0">
                <a:latin typeface="Calibri" pitchFamily="34" charset="0"/>
              </a:rPr>
              <a:t>AMELOGENESİS İMPERFEKTA  -</a:t>
            </a:r>
            <a:r>
              <a:rPr lang="tr-TR" altLang="tr-TR" sz="2400" dirty="0">
                <a:latin typeface="Calibri" pitchFamily="34" charset="0"/>
              </a:rPr>
              <a:t>“Kalıtsal kahverengi diş “ </a:t>
            </a:r>
            <a:endParaRPr lang="tr-TR" altLang="tr-TR" sz="2400" b="1" dirty="0">
              <a:latin typeface="Calibri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400" dirty="0">
                <a:latin typeface="Calibri" pitchFamily="34" charset="0"/>
              </a:rPr>
              <a:t>Geçici ve daimi tüm dişlerin minelerini içerir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400" dirty="0">
                <a:latin typeface="Calibri" pitchFamily="34" charset="0"/>
              </a:rPr>
              <a:t>Mine yokluğunda açıkta kalan </a:t>
            </a:r>
            <a:r>
              <a:rPr lang="tr-TR" altLang="tr-TR" sz="2400" dirty="0" err="1">
                <a:latin typeface="Calibri" pitchFamily="34" charset="0"/>
              </a:rPr>
              <a:t>dentin</a:t>
            </a:r>
            <a:r>
              <a:rPr lang="tr-TR" altLang="tr-TR" sz="2400" dirty="0">
                <a:latin typeface="Calibri" pitchFamily="34" charset="0"/>
              </a:rPr>
              <a:t> kahverengidir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400" dirty="0">
                <a:latin typeface="Calibri" pitchFamily="34" charset="0"/>
              </a:rPr>
              <a:t>Dişlerin belirleyici özelliği konturu, rengi ve </a:t>
            </a:r>
            <a:r>
              <a:rPr lang="tr-TR" altLang="tr-TR" sz="2400" dirty="0" err="1">
                <a:latin typeface="Calibri" pitchFamily="34" charset="0"/>
              </a:rPr>
              <a:t>kontakt</a:t>
            </a:r>
            <a:r>
              <a:rPr lang="tr-TR" altLang="tr-TR" sz="2400" dirty="0">
                <a:latin typeface="Calibri" pitchFamily="34" charset="0"/>
              </a:rPr>
              <a:t> eksikliğidir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400" dirty="0" err="1">
                <a:latin typeface="Calibri" pitchFamily="34" charset="0"/>
              </a:rPr>
              <a:t>Otozomal</a:t>
            </a:r>
            <a:r>
              <a:rPr lang="tr-TR" altLang="tr-TR" sz="2400" dirty="0">
                <a:latin typeface="Calibri" pitchFamily="34" charset="0"/>
              </a:rPr>
              <a:t> dominant </a:t>
            </a:r>
            <a:r>
              <a:rPr lang="tr-TR" altLang="tr-TR" sz="2400" dirty="0" smtClean="0">
                <a:latin typeface="Calibri" pitchFamily="34" charset="0"/>
              </a:rPr>
              <a:t>karakterdedir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tr-TR" altLang="tr-TR" sz="2400" dirty="0" err="1" smtClean="0">
                <a:latin typeface="Calibri" pitchFamily="34" charset="0"/>
              </a:rPr>
              <a:t>Hipoplastik</a:t>
            </a:r>
            <a:r>
              <a:rPr lang="tr-TR" altLang="tr-TR" sz="2400" dirty="0" smtClean="0">
                <a:latin typeface="Calibri" pitchFamily="34" charset="0"/>
              </a:rPr>
              <a:t>,</a:t>
            </a:r>
            <a:r>
              <a:rPr lang="tr-TR" altLang="tr-TR" sz="2400" dirty="0" err="1" smtClean="0">
                <a:latin typeface="Calibri" pitchFamily="34" charset="0"/>
              </a:rPr>
              <a:t>hipokalsifiye</a:t>
            </a:r>
            <a:r>
              <a:rPr lang="tr-TR" altLang="tr-TR" sz="2400" dirty="0" smtClean="0">
                <a:latin typeface="Calibri" pitchFamily="34" charset="0"/>
              </a:rPr>
              <a:t> ve </a:t>
            </a:r>
            <a:r>
              <a:rPr lang="tr-TR" altLang="tr-TR" sz="2400" dirty="0" err="1" smtClean="0">
                <a:latin typeface="Calibri" pitchFamily="34" charset="0"/>
              </a:rPr>
              <a:t>hipomatür</a:t>
            </a:r>
            <a:r>
              <a:rPr lang="tr-TR" altLang="tr-TR" sz="2400" dirty="0" smtClean="0">
                <a:latin typeface="Calibri" pitchFamily="34" charset="0"/>
              </a:rPr>
              <a:t> </a:t>
            </a:r>
            <a:r>
              <a:rPr lang="tr-TR" altLang="tr-TR" sz="2400" dirty="0" smtClean="0">
                <a:latin typeface="Comic Sans MS" panose="030F0702030302020204" pitchFamily="66" charset="0"/>
              </a:rPr>
              <a:t>tipleri vardır.</a:t>
            </a:r>
            <a:endParaRPr lang="en-GB" altLang="tr-TR" sz="2400" dirty="0">
              <a:latin typeface="Comic Sans MS" panose="030F0702030302020204" pitchFamily="66" charset="0"/>
            </a:endParaRPr>
          </a:p>
        </p:txBody>
      </p:sp>
      <p:pic>
        <p:nvPicPr>
          <p:cNvPr id="262149" name="Picture 2" descr="Tam boyutlu görseli gö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20" y="4494727"/>
            <a:ext cx="3403280" cy="236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50" name="Picture 4" descr="http://ndt.oxfordjournals.org/content/vol21/issue10/images/large/gfl328f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337542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Dikdörtgen"/>
          <p:cNvSpPr/>
          <p:nvPr/>
        </p:nvSpPr>
        <p:spPr>
          <a:xfrm>
            <a:off x="1043608" y="0"/>
            <a:ext cx="6346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latin typeface="Calibri" pitchFamily="34" charset="0"/>
              </a:rPr>
              <a:t>DOKU ANOMALİLERİ</a:t>
            </a:r>
            <a:endParaRPr lang="tr-TR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170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0C67EE-30F8-48BB-9166-EA161DF3B581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3171" name="6 Metin kutusu"/>
          <p:cNvSpPr txBox="1">
            <a:spLocks noChangeArrowheads="1"/>
          </p:cNvSpPr>
          <p:nvPr/>
        </p:nvSpPr>
        <p:spPr bwMode="auto">
          <a:xfrm>
            <a:off x="1" y="1"/>
            <a:ext cx="608416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 dirty="0">
                <a:latin typeface="+mn-lt"/>
              </a:rPr>
              <a:t>DENTİNOGENESİS </a:t>
            </a:r>
            <a:r>
              <a:rPr lang="tr-TR" altLang="tr-TR" sz="2400" b="1" dirty="0" smtClean="0">
                <a:latin typeface="+mn-lt"/>
              </a:rPr>
              <a:t>İMPERFEKTA</a:t>
            </a:r>
            <a:endParaRPr lang="tr-TR" altLang="tr-TR" sz="2200" dirty="0">
              <a:latin typeface="+mn-lt"/>
            </a:endParaRP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err="1" smtClean="0">
                <a:latin typeface="+mn-lt"/>
              </a:rPr>
              <a:t>Otozomal</a:t>
            </a:r>
            <a:r>
              <a:rPr lang="tr-TR" altLang="tr-TR" sz="2400" dirty="0" smtClean="0">
                <a:latin typeface="+mn-lt"/>
              </a:rPr>
              <a:t> dominant geçişlidir 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smtClean="0">
                <a:latin typeface="+mn-lt"/>
              </a:rPr>
              <a:t> </a:t>
            </a:r>
            <a:r>
              <a:rPr lang="tr-TR" altLang="tr-TR" sz="2400" dirty="0" err="1" smtClean="0">
                <a:latin typeface="+mn-lt"/>
              </a:rPr>
              <a:t>Dentin</a:t>
            </a:r>
            <a:r>
              <a:rPr lang="tr-TR" altLang="tr-TR" sz="2400" dirty="0" smtClean="0">
                <a:latin typeface="+mn-lt"/>
              </a:rPr>
              <a:t> yapımındaki bozukluk ile birlikte, bazen kemik yapısında da bozukluk görülebilir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smtClean="0">
                <a:latin typeface="+mn-lt"/>
              </a:rPr>
              <a:t>Hem </a:t>
            </a:r>
            <a:r>
              <a:rPr lang="tr-TR" altLang="tr-TR" sz="2400" dirty="0">
                <a:latin typeface="+mn-lt"/>
              </a:rPr>
              <a:t>geçici hem de daimi dişler </a:t>
            </a:r>
            <a:r>
              <a:rPr lang="tr-TR" altLang="tr-TR" sz="2400" dirty="0" smtClean="0">
                <a:latin typeface="+mn-lt"/>
              </a:rPr>
              <a:t>etkilenir</a:t>
            </a:r>
          </a:p>
          <a:p>
            <a:pPr eaLnBrk="1" hangingPunct="1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smtClean="0">
                <a:latin typeface="+mn-lt"/>
              </a:rPr>
              <a:t>3 tipi vardır.</a:t>
            </a:r>
            <a:r>
              <a:rPr lang="tr-TR" altLang="tr-TR" sz="2400" dirty="0" err="1" smtClean="0">
                <a:latin typeface="+mn-lt"/>
              </a:rPr>
              <a:t>Osteogenesis</a:t>
            </a:r>
            <a:r>
              <a:rPr lang="tr-TR" altLang="tr-TR" sz="2400" dirty="0" smtClean="0">
                <a:latin typeface="+mn-lt"/>
              </a:rPr>
              <a:t> </a:t>
            </a:r>
            <a:r>
              <a:rPr lang="tr-TR" altLang="tr-TR" sz="2400" dirty="0" err="1" smtClean="0">
                <a:latin typeface="+mn-lt"/>
              </a:rPr>
              <a:t>imperfekta</a:t>
            </a:r>
            <a:r>
              <a:rPr lang="tr-TR" altLang="tr-TR" sz="2400" dirty="0" smtClean="0">
                <a:latin typeface="+mn-lt"/>
              </a:rPr>
              <a:t> ile görülen,izole formu ve </a:t>
            </a:r>
            <a:r>
              <a:rPr lang="tr-TR" altLang="tr-TR" sz="2400" dirty="0" err="1" smtClean="0">
                <a:latin typeface="+mn-lt"/>
              </a:rPr>
              <a:t>brandywine</a:t>
            </a:r>
            <a:r>
              <a:rPr lang="tr-TR" altLang="tr-TR" sz="2400" dirty="0" smtClean="0">
                <a:latin typeface="+mn-lt"/>
              </a:rPr>
              <a:t> formudur.</a:t>
            </a:r>
            <a:endParaRPr lang="tr-TR" altLang="tr-TR" sz="2400" dirty="0">
              <a:latin typeface="+mn-lt"/>
            </a:endParaRPr>
          </a:p>
        </p:txBody>
      </p:sp>
      <p:pic>
        <p:nvPicPr>
          <p:cNvPr id="263172" name="Picture 6" descr="http://jorthod.maneyjournals.org/content/vol30/issue4/images/large/Kind.f1c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48416"/>
            <a:ext cx="5076056" cy="35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473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CCDD67-34F6-439D-B11D-C6BFF9DBF5FB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8291" name="6 Metin kutusu"/>
          <p:cNvSpPr txBox="1">
            <a:spLocks noChangeArrowheads="1"/>
          </p:cNvSpPr>
          <p:nvPr/>
        </p:nvSpPr>
        <p:spPr bwMode="auto">
          <a:xfrm>
            <a:off x="0" y="0"/>
            <a:ext cx="6957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200" dirty="0">
                <a:latin typeface="+mn-lt"/>
              </a:rPr>
              <a:t>DİŞLERDE GÖRÜLEN RENK ANOMALİLERİ</a:t>
            </a:r>
            <a:endParaRPr lang="en-GB" altLang="tr-TR" sz="3200" dirty="0">
              <a:latin typeface="+mn-lt"/>
            </a:endParaRPr>
          </a:p>
        </p:txBody>
      </p:sp>
      <p:sp>
        <p:nvSpPr>
          <p:cNvPr id="268292" name="8 Metin kutusu"/>
          <p:cNvSpPr txBox="1">
            <a:spLocks noChangeArrowheads="1"/>
          </p:cNvSpPr>
          <p:nvPr/>
        </p:nvSpPr>
        <p:spPr bwMode="auto">
          <a:xfrm>
            <a:off x="0" y="548680"/>
            <a:ext cx="6643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 dirty="0">
                <a:latin typeface="+mn-lt"/>
              </a:rPr>
              <a:t>ERİTROBLASTOZİS FÖTALİS</a:t>
            </a:r>
          </a:p>
          <a:p>
            <a:pPr eaLnBrk="1" hangingPunct="1"/>
            <a:r>
              <a:rPr lang="tr-TR" altLang="tr-TR" dirty="0">
                <a:latin typeface="+mn-lt"/>
              </a:rPr>
              <a:t>Diş gelişimi ile paralel zamanda oluşan herhangi bir şiddetli ya da uzun süreli sarılık, </a:t>
            </a:r>
            <a:r>
              <a:rPr lang="tr-TR" altLang="tr-TR" dirty="0" err="1">
                <a:latin typeface="+mn-lt"/>
              </a:rPr>
              <a:t>kalsifiye</a:t>
            </a:r>
            <a:r>
              <a:rPr lang="tr-TR" altLang="tr-TR" dirty="0">
                <a:latin typeface="+mn-lt"/>
              </a:rPr>
              <a:t> diş bölümlerinde yeşil lekelere yol </a:t>
            </a:r>
            <a:r>
              <a:rPr lang="tr-TR" altLang="tr-TR" dirty="0" smtClean="0">
                <a:latin typeface="+mn-lt"/>
              </a:rPr>
              <a:t>açabilir </a:t>
            </a:r>
          </a:p>
          <a:p>
            <a:pPr eaLnBrk="1" hangingPunct="1"/>
            <a:r>
              <a:rPr lang="tr-TR" altLang="tr-TR" dirty="0" err="1" smtClean="0">
                <a:latin typeface="+mn-lt"/>
              </a:rPr>
              <a:t>Eritroblastozis</a:t>
            </a:r>
            <a:r>
              <a:rPr lang="tr-TR" altLang="tr-TR" dirty="0" smtClean="0">
                <a:latin typeface="+mn-lt"/>
              </a:rPr>
              <a:t> </a:t>
            </a:r>
            <a:r>
              <a:rPr lang="tr-TR" altLang="tr-TR" dirty="0" err="1">
                <a:latin typeface="+mn-lt"/>
              </a:rPr>
              <a:t>fötalisin</a:t>
            </a:r>
            <a:r>
              <a:rPr lang="tr-TR" altLang="tr-TR" dirty="0">
                <a:latin typeface="+mn-lt"/>
              </a:rPr>
              <a:t> mavi ya da yeşil renkteki süt dişleri, </a:t>
            </a:r>
            <a:r>
              <a:rPr lang="tr-TR" altLang="tr-TR" dirty="0" err="1">
                <a:latin typeface="+mn-lt"/>
              </a:rPr>
              <a:t>Rh</a:t>
            </a:r>
            <a:r>
              <a:rPr lang="tr-TR" altLang="tr-TR" dirty="0">
                <a:latin typeface="+mn-lt"/>
              </a:rPr>
              <a:t> faktörü sebebiyle anne-çocuk uyuşmazlığında görülen </a:t>
            </a:r>
            <a:r>
              <a:rPr lang="tr-TR" altLang="tr-TR" dirty="0" err="1">
                <a:latin typeface="+mn-lt"/>
              </a:rPr>
              <a:t>hemolitik</a:t>
            </a:r>
            <a:r>
              <a:rPr lang="tr-TR" altLang="tr-TR" dirty="0">
                <a:latin typeface="+mn-lt"/>
              </a:rPr>
              <a:t> sarılığın </a:t>
            </a:r>
            <a:r>
              <a:rPr lang="tr-TR" altLang="tr-TR" dirty="0" smtClean="0">
                <a:latin typeface="+mn-lt"/>
              </a:rPr>
              <a:t>sonucudur</a:t>
            </a:r>
            <a:endParaRPr lang="en-GB" altLang="tr-TR" dirty="0">
              <a:latin typeface="+mn-lt"/>
            </a:endParaRPr>
          </a:p>
        </p:txBody>
      </p:sp>
      <p:sp>
        <p:nvSpPr>
          <p:cNvPr id="268293" name="9 Metin kutusu"/>
          <p:cNvSpPr txBox="1">
            <a:spLocks noChangeArrowheads="1"/>
          </p:cNvSpPr>
          <p:nvPr/>
        </p:nvSpPr>
        <p:spPr bwMode="auto">
          <a:xfrm>
            <a:off x="0" y="2636912"/>
            <a:ext cx="63222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b="1" dirty="0">
                <a:latin typeface="+mn-lt"/>
              </a:rPr>
              <a:t>DENTAL FLOROSİS</a:t>
            </a:r>
          </a:p>
          <a:p>
            <a:pPr eaLnBrk="1" hangingPunct="1"/>
            <a:r>
              <a:rPr lang="tr-TR" altLang="tr-TR" dirty="0">
                <a:latin typeface="+mn-lt"/>
              </a:rPr>
              <a:t>Yüksek miktardaki </a:t>
            </a:r>
            <a:r>
              <a:rPr lang="tr-TR" altLang="tr-TR" dirty="0" err="1">
                <a:latin typeface="+mn-lt"/>
              </a:rPr>
              <a:t>floridin</a:t>
            </a:r>
            <a:r>
              <a:rPr lang="tr-TR" altLang="tr-TR" dirty="0">
                <a:latin typeface="+mn-lt"/>
              </a:rPr>
              <a:t> içme suyuyla alınmasıyla ortaya çıkan bir </a:t>
            </a:r>
            <a:r>
              <a:rPr lang="tr-TR" altLang="tr-TR" dirty="0" smtClean="0">
                <a:latin typeface="+mn-lt"/>
              </a:rPr>
              <a:t>tablo </a:t>
            </a:r>
            <a:r>
              <a:rPr lang="tr-TR" altLang="tr-TR" dirty="0">
                <a:latin typeface="+mn-lt"/>
              </a:rPr>
              <a:t>Mine </a:t>
            </a:r>
            <a:r>
              <a:rPr lang="tr-TR" altLang="tr-TR" dirty="0" err="1">
                <a:latin typeface="+mn-lt"/>
              </a:rPr>
              <a:t>hipoplastik</a:t>
            </a:r>
            <a:r>
              <a:rPr lang="tr-TR" altLang="tr-TR" dirty="0">
                <a:latin typeface="+mn-lt"/>
              </a:rPr>
              <a:t> olabilir. </a:t>
            </a:r>
            <a:r>
              <a:rPr lang="tr-TR" altLang="tr-TR" dirty="0" err="1">
                <a:latin typeface="+mn-lt"/>
              </a:rPr>
              <a:t>Hipokalsifikasyonlar</a:t>
            </a:r>
            <a:r>
              <a:rPr lang="tr-TR" altLang="tr-TR" dirty="0">
                <a:latin typeface="+mn-lt"/>
              </a:rPr>
              <a:t> kireçli bir görünüm sergiler ve zamanla boyanarak kahverengi lekelere </a:t>
            </a:r>
            <a:r>
              <a:rPr lang="tr-TR" altLang="tr-TR" dirty="0" smtClean="0">
                <a:latin typeface="+mn-lt"/>
              </a:rPr>
              <a:t>dönüşür</a:t>
            </a:r>
            <a:endParaRPr lang="en-GB" altLang="tr-TR" dirty="0">
              <a:latin typeface="+mn-lt"/>
            </a:endParaRPr>
          </a:p>
        </p:txBody>
      </p:sp>
      <p:pic>
        <p:nvPicPr>
          <p:cNvPr id="268294" name="Picture 2" descr="http://homepage.eircom.net/~fluoridefree/images/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5" name="Picture 4" descr="Fig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69" y="4143375"/>
            <a:ext cx="3107531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2809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1E903E-A449-4E2E-BAF2-3E1E4B2EC7D3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9315" name="6 Metin kutusu"/>
          <p:cNvSpPr txBox="1">
            <a:spLocks noChangeArrowheads="1"/>
          </p:cNvSpPr>
          <p:nvPr/>
        </p:nvSpPr>
        <p:spPr bwMode="auto">
          <a:xfrm>
            <a:off x="0" y="0"/>
            <a:ext cx="9144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 dirty="0">
                <a:latin typeface="+mn-lt"/>
              </a:rPr>
              <a:t>TETRASİKLİN RENKLEŞMESİ</a:t>
            </a:r>
          </a:p>
          <a:p>
            <a:pPr eaLnBrk="1" hangingPunct="1"/>
            <a:endParaRPr lang="tr-TR" altLang="tr-TR" sz="2400" b="1" dirty="0">
              <a:latin typeface="+mn-lt"/>
            </a:endParaRPr>
          </a:p>
          <a:p>
            <a:pPr eaLnBrk="1" hangingPunct="1"/>
            <a:r>
              <a:rPr lang="tr-TR" altLang="tr-TR" sz="2000" dirty="0" err="1">
                <a:latin typeface="+mn-lt"/>
              </a:rPr>
              <a:t>Tetrasiklin</a:t>
            </a:r>
            <a:r>
              <a:rPr lang="tr-TR" altLang="tr-TR" sz="2000" dirty="0">
                <a:latin typeface="+mn-lt"/>
              </a:rPr>
              <a:t>, diş ve kemikte dokuların inorganik kısmında kalsiyum kompleksi olarak birikir </a:t>
            </a:r>
          </a:p>
          <a:p>
            <a:pPr eaLnBrk="1" hangingPunct="1"/>
            <a:r>
              <a:rPr lang="tr-TR" altLang="tr-TR" sz="2000" dirty="0" err="1">
                <a:latin typeface="+mn-lt"/>
              </a:rPr>
              <a:t>Kalsifiye</a:t>
            </a:r>
            <a:r>
              <a:rPr lang="tr-TR" altLang="tr-TR" sz="2000" dirty="0">
                <a:latin typeface="+mn-lt"/>
              </a:rPr>
              <a:t> olan </a:t>
            </a:r>
            <a:r>
              <a:rPr lang="tr-TR" altLang="tr-TR" sz="2000" dirty="0" err="1">
                <a:latin typeface="+mn-lt"/>
              </a:rPr>
              <a:t>dentin</a:t>
            </a:r>
            <a:r>
              <a:rPr lang="tr-TR" altLang="tr-TR" sz="2000" dirty="0">
                <a:latin typeface="+mn-lt"/>
              </a:rPr>
              <a:t> elektrik ışığında soluk kahverengi kademeli çizgili lekeler gösterir</a:t>
            </a:r>
          </a:p>
          <a:p>
            <a:pPr eaLnBrk="1" hangingPunct="1"/>
            <a:r>
              <a:rPr lang="tr-TR" altLang="tr-TR" sz="2000" dirty="0" err="1">
                <a:latin typeface="+mn-lt"/>
              </a:rPr>
              <a:t>Floresan</a:t>
            </a:r>
            <a:r>
              <a:rPr lang="tr-TR" altLang="tr-TR" sz="2000" dirty="0">
                <a:latin typeface="+mn-lt"/>
              </a:rPr>
              <a:t> ışığı altında bakıldığı zaman bu lekeler parlak sarı renkte görülürler</a:t>
            </a:r>
          </a:p>
          <a:p>
            <a:pPr eaLnBrk="1" hangingPunct="1"/>
            <a:r>
              <a:rPr lang="tr-TR" altLang="tr-TR" sz="2000" dirty="0">
                <a:latin typeface="+mn-lt"/>
              </a:rPr>
              <a:t>Dişler gri, mavi ve kahverenginin koyulaşan tonlarında görülür</a:t>
            </a:r>
            <a:endParaRPr lang="en-GB" altLang="tr-TR" sz="2000" dirty="0">
              <a:latin typeface="+mn-lt"/>
            </a:endParaRPr>
          </a:p>
        </p:txBody>
      </p:sp>
      <p:pic>
        <p:nvPicPr>
          <p:cNvPr id="269316" name="Picture 4" descr="http://www.toothmingle.com/wp-content/uploads/2009/06/tetracycline_teeth-300x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37542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17" name="Picture 6" descr="http://images.pennnet.com/articles/de/thm/th_209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82579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183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7BA917-02AF-4EA5-B646-7A01055B2347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083" name="6 Metin kutusu"/>
          <p:cNvSpPr txBox="1">
            <a:spLocks noChangeArrowheads="1"/>
          </p:cNvSpPr>
          <p:nvPr/>
        </p:nvSpPr>
        <p:spPr bwMode="auto">
          <a:xfrm>
            <a:off x="0" y="0"/>
            <a:ext cx="659010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tr-TR" sz="2000" dirty="0">
                <a:latin typeface="Calibri" pitchFamily="34" charset="0"/>
              </a:rPr>
              <a:t> </a:t>
            </a:r>
            <a:r>
              <a:rPr lang="tr-TR" sz="2400" dirty="0"/>
              <a:t>Kanal tedavisi sonrası ya da travmaya maruz kalmış dişler </a:t>
            </a:r>
          </a:p>
          <a:p>
            <a:pPr lvl="6">
              <a:defRPr/>
            </a:pPr>
            <a:r>
              <a:rPr lang="tr-TR" sz="2400" dirty="0"/>
              <a:t>koyu sarı,gri ya da kahverengi renkte görülür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tr-TR" sz="2400" dirty="0"/>
              <a:t> Sigaraya bağlı renklenmeler görülür</a:t>
            </a:r>
          </a:p>
          <a:p>
            <a:pPr>
              <a:defRPr/>
            </a:pPr>
            <a:endParaRPr lang="en-GB" sz="2000" dirty="0">
              <a:latin typeface="Comic Sans MS" pitchFamily="66" charset="0"/>
            </a:endParaRPr>
          </a:p>
        </p:txBody>
      </p:sp>
      <p:pic>
        <p:nvPicPr>
          <p:cNvPr id="270340" name="Picture 2" descr="http://www.scielo.cl/fbpe/img/ijmorphol/v27n1/Pag228Fig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68" y="3113584"/>
            <a:ext cx="22748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9 Metin kutusu"/>
          <p:cNvSpPr txBox="1">
            <a:spLocks noChangeArrowheads="1"/>
          </p:cNvSpPr>
          <p:nvPr/>
        </p:nvSpPr>
        <p:spPr bwMode="auto">
          <a:xfrm>
            <a:off x="2053830" y="6143625"/>
            <a:ext cx="6429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rgbClr val="FFFFFF"/>
                </a:solidFill>
                <a:latin typeface="Comic Sans MS" panose="030F0702030302020204" pitchFamily="66" charset="0"/>
              </a:rPr>
              <a:t>Travmaya bağlı olarak gelişen internal rezorpsiyon</a:t>
            </a:r>
            <a:endParaRPr lang="en-GB" altLang="tr-TR" sz="20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034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68379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3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7290"/>
            <a:ext cx="2736304" cy="379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567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B06AAA-F2ED-4318-A135-7B35C2D32B0A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1363" name="Rectangle 1"/>
          <p:cNvSpPr>
            <a:spLocks noChangeArrowheads="1"/>
          </p:cNvSpPr>
          <p:nvPr/>
        </p:nvSpPr>
        <p:spPr bwMode="auto">
          <a:xfrm>
            <a:off x="1" y="774037"/>
            <a:ext cx="428396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000" b="1" dirty="0">
                <a:latin typeface="Calibri" panose="020F0502020204030204" pitchFamily="34" charset="0"/>
              </a:rPr>
              <a:t>  </a:t>
            </a:r>
            <a:r>
              <a:rPr lang="tr-TR" altLang="tr-TR" sz="2800" b="1" dirty="0" err="1">
                <a:latin typeface="+mn-lt"/>
              </a:rPr>
              <a:t>Atrizyon</a:t>
            </a:r>
            <a:r>
              <a:rPr lang="tr-TR" altLang="tr-TR" sz="2800" b="1" dirty="0">
                <a:latin typeface="+mn-lt"/>
              </a:rPr>
              <a:t>;  </a:t>
            </a:r>
            <a:r>
              <a:rPr lang="tr-TR" altLang="tr-TR" sz="2800" dirty="0" err="1">
                <a:latin typeface="+mn-lt"/>
              </a:rPr>
              <a:t>bruksizm</a:t>
            </a:r>
            <a:r>
              <a:rPr lang="tr-TR" altLang="tr-TR" sz="2800" dirty="0">
                <a:latin typeface="+mn-lt"/>
              </a:rPr>
              <a:t> nedeniyle dişlerin patolojik olarak temas etmesi sonucunda oluşur</a:t>
            </a:r>
          </a:p>
          <a:p>
            <a:r>
              <a:rPr lang="tr-TR" altLang="tr-TR" sz="2800" dirty="0">
                <a:latin typeface="+mn-lt"/>
              </a:rPr>
              <a:t> </a:t>
            </a:r>
            <a:r>
              <a:rPr lang="tr-TR" altLang="tr-TR" sz="2800" dirty="0" err="1">
                <a:latin typeface="+mn-lt"/>
              </a:rPr>
              <a:t>Kontakt</a:t>
            </a:r>
            <a:r>
              <a:rPr lang="tr-TR" altLang="tr-TR" sz="2800" dirty="0">
                <a:latin typeface="+mn-lt"/>
              </a:rPr>
              <a:t> yüzeylerinin yassılaşması ile </a:t>
            </a:r>
            <a:r>
              <a:rPr lang="tr-TR" altLang="tr-TR" sz="2800" dirty="0" err="1">
                <a:latin typeface="+mn-lt"/>
              </a:rPr>
              <a:t>proksimal</a:t>
            </a:r>
            <a:r>
              <a:rPr lang="tr-TR" altLang="tr-TR" sz="2800" dirty="0">
                <a:latin typeface="+mn-lt"/>
              </a:rPr>
              <a:t> yüzey yıpranması </a:t>
            </a:r>
            <a:r>
              <a:rPr lang="tr-TR" altLang="tr-TR" sz="2800" dirty="0" smtClean="0">
                <a:latin typeface="+mn-lt"/>
              </a:rPr>
              <a:t>görülür. Yaşın ilerlemesiyle beraber fizyolojik olarak da görülür.</a:t>
            </a:r>
            <a:endParaRPr lang="en-GB" altLang="tr-TR" sz="2800" dirty="0">
              <a:latin typeface="+mn-lt"/>
            </a:endParaRPr>
          </a:p>
          <a:p>
            <a:r>
              <a:rPr lang="tr-TR" altLang="tr-T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tr-TR" altLang="tr-TR" sz="2800" dirty="0">
              <a:latin typeface="+mn-lt"/>
            </a:endParaRPr>
          </a:p>
        </p:txBody>
      </p:sp>
      <p:pic>
        <p:nvPicPr>
          <p:cNvPr id="271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98205"/>
            <a:ext cx="4572000" cy="395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441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17EBB6-462D-4418-AAAC-98281C07EB27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2387" name="Rectangle 1"/>
          <p:cNvSpPr>
            <a:spLocks noChangeArrowheads="1"/>
          </p:cNvSpPr>
          <p:nvPr/>
        </p:nvSpPr>
        <p:spPr bwMode="auto">
          <a:xfrm>
            <a:off x="0" y="0"/>
            <a:ext cx="653653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000" dirty="0">
                <a:latin typeface="Calibri" panose="020F0502020204030204" pitchFamily="34" charset="0"/>
              </a:rPr>
              <a:t>  </a:t>
            </a:r>
            <a:endParaRPr lang="en-GB" altLang="tr-TR" sz="2000" dirty="0">
              <a:latin typeface="Comic Sans MS" panose="030F0702030302020204" pitchFamily="66" charset="0"/>
            </a:endParaRPr>
          </a:p>
          <a:p>
            <a:r>
              <a:rPr lang="tr-TR" altLang="tr-TR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altLang="tr-TR" sz="28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Abrazyon</a:t>
            </a:r>
            <a:r>
              <a:rPr lang="tr-TR" altLang="tr-TR" sz="28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tr-TR" altLang="tr-TR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yenen sert gıdalar, sert diş fırçalama ve pipo içme gibi mekanik ajanlar nedeniyle meydana gelir</a:t>
            </a:r>
            <a:endParaRPr lang="en-GB" altLang="tr-TR" sz="2000" dirty="0">
              <a:latin typeface="+mn-lt"/>
            </a:endParaRPr>
          </a:p>
          <a:p>
            <a:r>
              <a:rPr lang="tr-TR" altLang="tr-TR" sz="2000" dirty="0">
                <a:latin typeface="Comic Sans MS" panose="030F0702030302020204" pitchFamily="66" charset="0"/>
                <a:cs typeface="Calibri" panose="020F0502020204030204" pitchFamily="34" charset="0"/>
              </a:rPr>
              <a:t>  </a:t>
            </a:r>
            <a:endParaRPr lang="tr-TR" altLang="tr-TR" sz="2000" dirty="0">
              <a:latin typeface="Comic Sans MS" panose="030F0702030302020204" pitchFamily="66" charset="0"/>
            </a:endParaRPr>
          </a:p>
        </p:txBody>
      </p:sp>
      <p:pic>
        <p:nvPicPr>
          <p:cNvPr id="2723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9965"/>
            <a:ext cx="4499992" cy="392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961163"/>
            <a:ext cx="4499992" cy="38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106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B4DF66-5C5C-40B2-BF02-96C2129B57D8}" type="slidenum">
              <a:rPr lang="tr-TR" altLang="tr-TR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tr-TR" altLang="tr-T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4435" name="Rectangle 1"/>
          <p:cNvSpPr>
            <a:spLocks noChangeArrowheads="1"/>
          </p:cNvSpPr>
          <p:nvPr/>
        </p:nvSpPr>
        <p:spPr bwMode="auto">
          <a:xfrm>
            <a:off x="0" y="116632"/>
            <a:ext cx="237626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2400" b="1" dirty="0">
                <a:latin typeface="+mj-lt"/>
                <a:cs typeface="Calibri" panose="020F0502020204030204" pitchFamily="34" charset="0"/>
              </a:rPr>
              <a:t>Erozyon;</a:t>
            </a:r>
            <a:r>
              <a:rPr lang="tr-TR" altLang="tr-TR" sz="2400" dirty="0">
                <a:latin typeface="+mj-lt"/>
                <a:cs typeface="Calibri" panose="020F0502020204030204" pitchFamily="34" charset="0"/>
              </a:rPr>
              <a:t>  çevresel veya yiyeceklerdeki asitler ve tekrarlayan kusmalar neticesinde ortaya çıkar</a:t>
            </a:r>
          </a:p>
          <a:p>
            <a:r>
              <a:rPr lang="tr-TR" altLang="tr-TR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  <a:endParaRPr lang="tr-TR" altLang="tr-TR" sz="2000" dirty="0">
              <a:latin typeface="Comic Sans MS" panose="030F0702030302020204" pitchFamily="66" charset="0"/>
            </a:endParaRPr>
          </a:p>
        </p:txBody>
      </p:sp>
      <p:pic>
        <p:nvPicPr>
          <p:cNvPr id="274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55" y="0"/>
            <a:ext cx="4097237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517701"/>
            <a:ext cx="3851920" cy="334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28812"/>
            <a:ext cx="3923929" cy="332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9944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 smtClean="0"/>
              <a:t>Odontojenik</a:t>
            </a:r>
            <a:r>
              <a:rPr lang="tr-TR" dirty="0" smtClean="0"/>
              <a:t> kistler; </a:t>
            </a:r>
          </a:p>
          <a:p>
            <a:r>
              <a:rPr lang="tr-TR" dirty="0"/>
              <a:t>D</a:t>
            </a:r>
            <a:r>
              <a:rPr lang="tr-TR" dirty="0" smtClean="0"/>
              <a:t>iş dokusu kaynaklı</a:t>
            </a:r>
          </a:p>
          <a:p>
            <a:r>
              <a:rPr lang="tr-TR" dirty="0" err="1" smtClean="0"/>
              <a:t>Enfekte</a:t>
            </a:r>
            <a:r>
              <a:rPr lang="tr-TR" dirty="0" smtClean="0"/>
              <a:t> diş köküyle ilişkili ise </a:t>
            </a:r>
            <a:r>
              <a:rPr lang="tr-TR" dirty="0" err="1" smtClean="0"/>
              <a:t>radiküler</a:t>
            </a:r>
            <a:r>
              <a:rPr lang="tr-TR" dirty="0" smtClean="0"/>
              <a:t> kist, en sık görülen </a:t>
            </a:r>
            <a:r>
              <a:rPr lang="tr-TR" dirty="0" err="1" smtClean="0"/>
              <a:t>odontojenik</a:t>
            </a:r>
            <a:r>
              <a:rPr lang="tr-TR" dirty="0" smtClean="0"/>
              <a:t> kisttir. </a:t>
            </a:r>
          </a:p>
          <a:p>
            <a:r>
              <a:rPr lang="tr-TR" dirty="0" smtClean="0"/>
              <a:t>Diş çekildikten sonra kist çıkartılmazsa </a:t>
            </a:r>
            <a:r>
              <a:rPr lang="tr-TR" dirty="0" err="1" smtClean="0"/>
              <a:t>rezidüel</a:t>
            </a:r>
            <a:r>
              <a:rPr lang="tr-TR" dirty="0" smtClean="0"/>
              <a:t> kist adını alır</a:t>
            </a:r>
          </a:p>
          <a:p>
            <a:r>
              <a:rPr lang="tr-TR" dirty="0" smtClean="0"/>
              <a:t>Gömülü diş çevresinde oluşursa </a:t>
            </a:r>
            <a:r>
              <a:rPr lang="tr-TR" dirty="0" err="1" smtClean="0"/>
              <a:t>dentigeröz</a:t>
            </a:r>
            <a:r>
              <a:rPr lang="tr-TR" dirty="0" smtClean="0"/>
              <a:t> kist</a:t>
            </a:r>
          </a:p>
          <a:p>
            <a:r>
              <a:rPr lang="tr-TR" dirty="0" smtClean="0"/>
              <a:t>Sürmekte olan dişle birlikte olursa </a:t>
            </a:r>
            <a:r>
              <a:rPr lang="tr-TR" dirty="0" err="1" smtClean="0"/>
              <a:t>erüpsiyon</a:t>
            </a:r>
            <a:r>
              <a:rPr lang="tr-TR" dirty="0" smtClean="0"/>
              <a:t> kisti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454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Odontojenik</a:t>
            </a:r>
            <a:r>
              <a:rPr lang="tr-TR" dirty="0" smtClean="0"/>
              <a:t> olmayan kistler;</a:t>
            </a:r>
          </a:p>
          <a:p>
            <a:r>
              <a:rPr lang="tr-TR" dirty="0" err="1" smtClean="0"/>
              <a:t>Nazopalatin</a:t>
            </a:r>
            <a:r>
              <a:rPr lang="tr-TR" dirty="0" smtClean="0"/>
              <a:t> kanal kisti en sık görülen </a:t>
            </a:r>
            <a:r>
              <a:rPr lang="tr-TR" dirty="0" err="1" smtClean="0"/>
              <a:t>odontojenik</a:t>
            </a:r>
            <a:r>
              <a:rPr lang="tr-TR" dirty="0" smtClean="0"/>
              <a:t> olmayan kisttir, üst çene ön bölgede görülür. </a:t>
            </a:r>
          </a:p>
          <a:p>
            <a:r>
              <a:rPr lang="tr-TR" dirty="0" err="1" smtClean="0"/>
              <a:t>Nazolabial</a:t>
            </a:r>
            <a:r>
              <a:rPr lang="tr-TR" dirty="0" smtClean="0"/>
              <a:t> kist,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mandibuler</a:t>
            </a:r>
            <a:r>
              <a:rPr lang="tr-TR" dirty="0" smtClean="0"/>
              <a:t> kist diğer </a:t>
            </a:r>
            <a:r>
              <a:rPr lang="tr-TR" dirty="0" err="1" smtClean="0"/>
              <a:t>odontojenik</a:t>
            </a:r>
            <a:r>
              <a:rPr lang="tr-TR" dirty="0" smtClean="0"/>
              <a:t> olmayan kistlerdir.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51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Psödokistler</a:t>
            </a:r>
            <a:r>
              <a:rPr lang="tr-TR" dirty="0" smtClean="0"/>
              <a:t>; </a:t>
            </a:r>
          </a:p>
          <a:p>
            <a:r>
              <a:rPr lang="tr-TR" dirty="0"/>
              <a:t>G</a:t>
            </a:r>
            <a:r>
              <a:rPr lang="tr-TR" dirty="0" smtClean="0"/>
              <a:t>erçek kist olmayıp </a:t>
            </a:r>
            <a:r>
              <a:rPr lang="tr-TR" dirty="0" err="1" smtClean="0"/>
              <a:t>radyografta</a:t>
            </a:r>
            <a:r>
              <a:rPr lang="tr-TR" dirty="0" smtClean="0"/>
              <a:t> kist görüntüsü veren lezyonlardır</a:t>
            </a:r>
          </a:p>
          <a:p>
            <a:r>
              <a:rPr lang="tr-TR" dirty="0" err="1" smtClean="0"/>
              <a:t>Anevrizmal</a:t>
            </a:r>
            <a:r>
              <a:rPr lang="tr-TR" dirty="0" smtClean="0"/>
              <a:t> kemik kisti ve </a:t>
            </a:r>
            <a:r>
              <a:rPr lang="tr-TR" dirty="0" err="1" smtClean="0"/>
              <a:t>travmatik</a:t>
            </a:r>
            <a:r>
              <a:rPr lang="tr-TR" dirty="0" smtClean="0"/>
              <a:t> kemik kisti </a:t>
            </a:r>
          </a:p>
          <a:p>
            <a:pPr marL="0" indent="0">
              <a:buNone/>
            </a:pPr>
            <a:r>
              <a:rPr lang="tr-TR" dirty="0" smtClean="0"/>
              <a:t>Yumuşak doku kistleri;</a:t>
            </a:r>
          </a:p>
          <a:p>
            <a:r>
              <a:rPr lang="tr-TR" dirty="0" err="1" smtClean="0"/>
              <a:t>Branşial</a:t>
            </a:r>
            <a:r>
              <a:rPr lang="tr-TR" dirty="0" smtClean="0"/>
              <a:t> kist, </a:t>
            </a:r>
            <a:r>
              <a:rPr lang="tr-TR" dirty="0" err="1" smtClean="0"/>
              <a:t>dermoid</a:t>
            </a:r>
            <a:r>
              <a:rPr lang="tr-TR" dirty="0" smtClean="0"/>
              <a:t> kist, </a:t>
            </a:r>
            <a:r>
              <a:rPr lang="tr-TR" dirty="0" err="1" smtClean="0"/>
              <a:t>tiroglossal</a:t>
            </a:r>
            <a:r>
              <a:rPr lang="tr-TR" dirty="0" smtClean="0"/>
              <a:t> kist örnek verilebilir.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080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Enflamatuar</a:t>
            </a:r>
            <a:r>
              <a:rPr lang="tr-TR" dirty="0" smtClean="0"/>
              <a:t> lezyonlar</a:t>
            </a:r>
            <a:endParaRPr lang="tr-TR" dirty="0"/>
          </a:p>
        </p:txBody>
      </p:sp>
      <p:pic>
        <p:nvPicPr>
          <p:cNvPr id="4" name="Picture 4" descr="C:\Documents and Settings\gg\Desktop\inflamasy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" y="1556792"/>
            <a:ext cx="57277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88024" y="1300119"/>
            <a:ext cx="3911204" cy="52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spcAft>
                <a:spcPts val="1200"/>
              </a:spcAft>
            </a:pPr>
            <a:r>
              <a:rPr lang="tr-TR" altLang="tr-TR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Akut iltihabın beş bulgusu:</a:t>
            </a:r>
            <a:endParaRPr lang="tr-TR" altLang="tr-TR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3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err="1">
                <a:latin typeface="Arial Narrow" pitchFamily="34" charset="0"/>
                <a:cs typeface="Times New Roman" panose="02020603050405020304" pitchFamily="18" charset="0"/>
              </a:rPr>
              <a:t>rubor</a:t>
            </a:r>
            <a:r>
              <a:rPr lang="tr-TR" altLang="tr-TR" sz="2400" dirty="0">
                <a:latin typeface="Arial Narrow" pitchFamily="34" charset="0"/>
                <a:cs typeface="Times New Roman" panose="02020603050405020304" pitchFamily="18" charset="0"/>
              </a:rPr>
              <a:t> “kırmızılık”</a:t>
            </a:r>
          </a:p>
          <a:p>
            <a:pPr lvl="3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err="1">
                <a:latin typeface="Arial Narrow" pitchFamily="34" charset="0"/>
                <a:cs typeface="Times New Roman" panose="02020603050405020304" pitchFamily="18" charset="0"/>
              </a:rPr>
              <a:t>dolor</a:t>
            </a:r>
            <a:r>
              <a:rPr lang="tr-TR" altLang="tr-TR" sz="2400" dirty="0">
                <a:latin typeface="Arial Narrow" pitchFamily="34" charset="0"/>
                <a:cs typeface="Times New Roman" panose="02020603050405020304" pitchFamily="18" charset="0"/>
              </a:rPr>
              <a:t> “ağrı”</a:t>
            </a:r>
          </a:p>
          <a:p>
            <a:pPr lvl="3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err="1">
                <a:latin typeface="Arial Narrow" pitchFamily="34" charset="0"/>
                <a:cs typeface="Times New Roman" panose="02020603050405020304" pitchFamily="18" charset="0"/>
              </a:rPr>
              <a:t>tumor</a:t>
            </a:r>
            <a:r>
              <a:rPr lang="tr-TR" altLang="tr-TR" sz="2400" dirty="0">
                <a:latin typeface="Arial Narrow" pitchFamily="34" charset="0"/>
                <a:cs typeface="Times New Roman" panose="02020603050405020304" pitchFamily="18" charset="0"/>
              </a:rPr>
              <a:t> “şişkinlik”</a:t>
            </a:r>
          </a:p>
          <a:p>
            <a:pPr lvl="3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err="1">
                <a:latin typeface="Arial Narrow" pitchFamily="34" charset="0"/>
                <a:cs typeface="Times New Roman" panose="02020603050405020304" pitchFamily="18" charset="0"/>
              </a:rPr>
              <a:t>calor</a:t>
            </a:r>
            <a:r>
              <a:rPr lang="tr-TR" altLang="tr-TR" sz="2400" dirty="0">
                <a:latin typeface="Arial Narrow" pitchFamily="34" charset="0"/>
                <a:cs typeface="Times New Roman" panose="02020603050405020304" pitchFamily="18" charset="0"/>
              </a:rPr>
              <a:t> “ısı”</a:t>
            </a:r>
          </a:p>
          <a:p>
            <a:pPr lvl="3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tr-TR" altLang="tr-TR" sz="2400" dirty="0" err="1">
                <a:latin typeface="Arial Narrow" pitchFamily="34" charset="0"/>
                <a:cs typeface="Times New Roman" panose="02020603050405020304" pitchFamily="18" charset="0"/>
              </a:rPr>
              <a:t>functio</a:t>
            </a:r>
            <a:r>
              <a:rPr lang="tr-TR" altLang="tr-TR" sz="24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Arial Narrow" pitchFamily="34" charset="0"/>
                <a:cs typeface="Times New Roman" panose="02020603050405020304" pitchFamily="18" charset="0"/>
              </a:rPr>
              <a:t>laesa</a:t>
            </a:r>
            <a:r>
              <a:rPr lang="tr-TR" altLang="tr-TR" sz="2400" dirty="0">
                <a:latin typeface="Arial Narrow" pitchFamily="34" charset="0"/>
                <a:cs typeface="Times New Roman" panose="02020603050405020304" pitchFamily="18" charset="0"/>
              </a:rPr>
              <a:t> “fonksiyon kaybı” </a:t>
            </a:r>
            <a:r>
              <a:rPr lang="tr-TR" altLang="tr-TR" sz="2400" dirty="0" smtClean="0">
                <a:latin typeface="Arial Narrow" pitchFamily="34" charset="0"/>
                <a:cs typeface="Times New Roman" panose="02020603050405020304" pitchFamily="18" charset="0"/>
              </a:rPr>
              <a:t>gibi</a:t>
            </a:r>
            <a:endParaRPr lang="tr-TR" altLang="tr-TR" sz="2400" dirty="0">
              <a:latin typeface="Arial Narrow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tr-TR" altLang="tr-TR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tr-TR" altLang="tr-TR" sz="24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0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Pulpitis</a:t>
            </a:r>
            <a:r>
              <a:rPr lang="tr-TR" dirty="0" smtClean="0"/>
              <a:t>, </a:t>
            </a:r>
            <a:r>
              <a:rPr lang="tr-TR" dirty="0" err="1" smtClean="0"/>
              <a:t>periapikal</a:t>
            </a:r>
            <a:r>
              <a:rPr lang="tr-TR" dirty="0" smtClean="0"/>
              <a:t> </a:t>
            </a:r>
            <a:r>
              <a:rPr lang="tr-TR" dirty="0" err="1" smtClean="0"/>
              <a:t>abse</a:t>
            </a:r>
            <a:r>
              <a:rPr lang="tr-TR" dirty="0" smtClean="0"/>
              <a:t>, akut ve kronik </a:t>
            </a:r>
            <a:r>
              <a:rPr lang="tr-TR" dirty="0" err="1" smtClean="0"/>
              <a:t>osteomiyelit</a:t>
            </a:r>
            <a:r>
              <a:rPr lang="tr-TR" dirty="0" smtClean="0"/>
              <a:t>  </a:t>
            </a:r>
            <a:r>
              <a:rPr lang="tr-TR" dirty="0" err="1" smtClean="0"/>
              <a:t>enflamatuar</a:t>
            </a:r>
            <a:r>
              <a:rPr lang="tr-TR" dirty="0" smtClean="0"/>
              <a:t> çene lezyonlarıdır</a:t>
            </a:r>
          </a:p>
          <a:p>
            <a:r>
              <a:rPr lang="tr-TR" dirty="0" err="1" smtClean="0"/>
              <a:t>Pulpitis</a:t>
            </a:r>
            <a:r>
              <a:rPr lang="tr-TR" dirty="0" smtClean="0"/>
              <a:t>: diş </a:t>
            </a:r>
            <a:r>
              <a:rPr lang="tr-TR" dirty="0" err="1" smtClean="0"/>
              <a:t>pulpasının</a:t>
            </a:r>
            <a:r>
              <a:rPr lang="tr-TR" dirty="0" smtClean="0"/>
              <a:t> </a:t>
            </a:r>
            <a:r>
              <a:rPr lang="tr-TR" dirty="0" err="1" smtClean="0"/>
              <a:t>enflamasyonudur</a:t>
            </a:r>
            <a:r>
              <a:rPr lang="tr-TR" dirty="0" smtClean="0"/>
              <a:t>. Genelde diş çürüğüne bağlı gelişir. Akut veya kronik olabilir. Geri dönüşümlü veya geri dönüşümsüz aşamaları vardır. Tedavi planlaması açısından hangi aşamada olduğu belirlenmelidir.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3613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Periapikal</a:t>
            </a:r>
            <a:r>
              <a:rPr lang="tr-TR" dirty="0" smtClean="0"/>
              <a:t> </a:t>
            </a:r>
            <a:r>
              <a:rPr lang="tr-TR" dirty="0" err="1" smtClean="0"/>
              <a:t>abse</a:t>
            </a:r>
            <a:r>
              <a:rPr lang="tr-TR" dirty="0" smtClean="0"/>
              <a:t>: canlılığını kaybetmiş dişin kök ucunda gelişen şiddetli ağrı yapabilen </a:t>
            </a:r>
            <a:r>
              <a:rPr lang="tr-TR" dirty="0" err="1" smtClean="0"/>
              <a:t>enflamasyondur</a:t>
            </a:r>
            <a:r>
              <a:rPr lang="tr-TR" dirty="0" smtClean="0"/>
              <a:t>. Çevre dokulara yayılıp yüzde yaygın şişlik yapabilir. </a:t>
            </a:r>
          </a:p>
          <a:p>
            <a:r>
              <a:rPr lang="tr-TR" dirty="0" err="1" smtClean="0"/>
              <a:t>Osteomiyelit</a:t>
            </a:r>
            <a:r>
              <a:rPr lang="tr-TR" dirty="0" smtClean="0"/>
              <a:t>: kemik veya kemik iliğinin </a:t>
            </a:r>
            <a:r>
              <a:rPr lang="tr-TR" dirty="0" err="1" smtClean="0"/>
              <a:t>enflamasyonudur</a:t>
            </a:r>
            <a:r>
              <a:rPr lang="tr-TR" dirty="0" smtClean="0"/>
              <a:t>. </a:t>
            </a:r>
            <a:r>
              <a:rPr lang="tr-TR" dirty="0"/>
              <a:t>Akut veya kronik olabilir. </a:t>
            </a:r>
            <a:r>
              <a:rPr lang="tr-TR" dirty="0" smtClean="0"/>
              <a:t>Akutta; ağrı, ateş ve </a:t>
            </a:r>
            <a:r>
              <a:rPr lang="tr-TR" dirty="0" err="1" smtClean="0"/>
              <a:t>lökositoza</a:t>
            </a:r>
            <a:r>
              <a:rPr lang="tr-TR" dirty="0" smtClean="0"/>
              <a:t> neden olur.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865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Tümörler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Hızlı, sınırsız ve anormal hücre çoğalmasına </a:t>
            </a:r>
            <a:r>
              <a:rPr lang="tr-TR" dirty="0" err="1" smtClean="0"/>
              <a:t>neoplazi</a:t>
            </a:r>
            <a:r>
              <a:rPr lang="tr-TR" dirty="0" smtClean="0"/>
              <a:t> (tümör) denir. İyi huylu ise </a:t>
            </a:r>
            <a:r>
              <a:rPr lang="tr-TR" dirty="0" err="1" smtClean="0"/>
              <a:t>benign</a:t>
            </a:r>
            <a:r>
              <a:rPr lang="tr-TR" dirty="0" smtClean="0"/>
              <a:t> tümör, kötü huylu ise </a:t>
            </a:r>
            <a:r>
              <a:rPr lang="tr-TR" dirty="0" err="1" smtClean="0"/>
              <a:t>malign</a:t>
            </a:r>
            <a:r>
              <a:rPr lang="tr-TR" dirty="0" smtClean="0"/>
              <a:t> tümör denir. </a:t>
            </a:r>
          </a:p>
          <a:p>
            <a:r>
              <a:rPr lang="tr-TR" dirty="0" smtClean="0"/>
              <a:t>Tümör </a:t>
            </a:r>
            <a:r>
              <a:rPr lang="tr-TR" dirty="0" err="1" smtClean="0"/>
              <a:t>etyolojisinde</a:t>
            </a:r>
            <a:r>
              <a:rPr lang="tr-TR" dirty="0" smtClean="0"/>
              <a:t> çevresel faktörler, yaş, cinsiyet, genetik faktörler, kimyasallar, radyasyon, </a:t>
            </a:r>
            <a:r>
              <a:rPr lang="tr-TR" dirty="0" err="1" smtClean="0"/>
              <a:t>prekanseröz</a:t>
            </a:r>
            <a:r>
              <a:rPr lang="tr-TR" dirty="0" smtClean="0"/>
              <a:t> hastalıklar, virüsler veya kronik </a:t>
            </a:r>
            <a:r>
              <a:rPr lang="tr-TR" dirty="0" err="1" smtClean="0"/>
              <a:t>inflamasyon</a:t>
            </a:r>
            <a:r>
              <a:rPr lang="tr-TR" dirty="0" smtClean="0"/>
              <a:t> etkilidir.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033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843</Words>
  <Application>Microsoft Office PowerPoint</Application>
  <PresentationFormat>Ekran Gösterisi (4:3)</PresentationFormat>
  <Paragraphs>169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Comic Sans MS</vt:lpstr>
      <vt:lpstr>Times New Roman</vt:lpstr>
      <vt:lpstr>Wingdings</vt:lpstr>
      <vt:lpstr>Ofis Teması</vt:lpstr>
      <vt:lpstr>Kistler tümörler enflamatuar lezyonlar ve dental anomaliler</vt:lpstr>
      <vt:lpstr>Kistler </vt:lpstr>
      <vt:lpstr>PowerPoint Sunusu</vt:lpstr>
      <vt:lpstr>PowerPoint Sunusu</vt:lpstr>
      <vt:lpstr>PowerPoint Sunusu</vt:lpstr>
      <vt:lpstr>Enflamatuar lezyonlar</vt:lpstr>
      <vt:lpstr>PowerPoint Sunusu</vt:lpstr>
      <vt:lpstr>PowerPoint Sunusu</vt:lpstr>
      <vt:lpstr>Tümörler </vt:lpstr>
      <vt:lpstr>PowerPoint Sunusu</vt:lpstr>
      <vt:lpstr>PowerPoint Sunusu</vt:lpstr>
      <vt:lpstr>Dental anomaliler</vt:lpstr>
      <vt:lpstr>PowerPoint Sunusu</vt:lpstr>
      <vt:lpstr>PowerPoint Sunusu</vt:lpstr>
      <vt:lpstr>PowerPoint Sunusu</vt:lpstr>
      <vt:lpstr>PowerPoint Sunusu</vt:lpstr>
      <vt:lpstr>PowerPoint Sunusu</vt:lpstr>
      <vt:lpstr>BİÇİM ANOMALİLERİ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Ağız Patolojileri</dc:title>
  <dc:creator>acer</dc:creator>
  <cp:lastModifiedBy>Hakan Kurt</cp:lastModifiedBy>
  <cp:revision>20</cp:revision>
  <dcterms:created xsi:type="dcterms:W3CDTF">2017-12-11T13:01:00Z</dcterms:created>
  <dcterms:modified xsi:type="dcterms:W3CDTF">2019-11-25T06:41:47Z</dcterms:modified>
</cp:coreProperties>
</file>