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2" autoAdjust="0"/>
    <p:restoredTop sz="94660"/>
  </p:normalViewPr>
  <p:slideViewPr>
    <p:cSldViewPr snapToGrid="0">
      <p:cViewPr varScale="1">
        <p:scale>
          <a:sx n="72" d="100"/>
          <a:sy n="72"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a:t>Click to edit Master title style</a:t>
            </a:r>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a:t>Click to edit Master subtitle style</a:t>
            </a:r>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t>5/19/2018</a:t>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5/19/2018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7"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5/19/2018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5/19/2018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5/19/2018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5/19/2018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5/19/2018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p:cNvPicPr>
            <a:picLocks noChangeAspect="1"/>
          </p:cNvPicPr>
          <p:nvPr/>
        </p:nvPicPr>
        <p:blipFill>
          <a:blip r:embed="rId13"/>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lstStyle/>
          <a:p>
            <a:pPr lvl="0"/>
            <a:r>
              <a:rPr lang="en-US" altLang="zh-CN" dirty="0"/>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t>5/19/2018</a:t>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FİZİK TEDAVİ VE REHABİLİTASYON YÖNTEMLERİ</a:t>
            </a:r>
          </a:p>
        </p:txBody>
      </p:sp>
      <p:sp>
        <p:nvSpPr>
          <p:cNvPr id="3" name="Subtitle 2"/>
          <p:cNvSpPr>
            <a:spLocks noGrp="1"/>
          </p:cNvSpPr>
          <p:nvPr>
            <p:ph type="subTitle" idx="1"/>
          </p:nvPr>
        </p:nvSpPr>
        <p:spPr/>
        <p:txBody>
          <a:bodyPr/>
          <a:lstStyle/>
          <a:p>
            <a:r>
              <a:rPr lang="tr-TR" altLang="en-US" dirty="0" err="1"/>
              <a:t>Elektroterapi</a:t>
            </a:r>
            <a:r>
              <a:rPr lang="tr-TR" altLang="en-US" dirty="0"/>
              <a:t>  tanımı , </a:t>
            </a:r>
            <a:r>
              <a:rPr lang="tr-TR" altLang="en-US" dirty="0" err="1"/>
              <a:t>Elektrofizyolojik</a:t>
            </a:r>
            <a:r>
              <a:rPr lang="tr-TR" altLang="en-US" dirty="0"/>
              <a:t> temel bilgiler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1145" y="939165"/>
            <a:ext cx="8101330" cy="4351655"/>
          </a:xfrm>
        </p:spPr>
        <p:txBody>
          <a:bodyPr>
            <a:noAutofit/>
          </a:bodyPr>
          <a:lstStyle/>
          <a:p>
            <a:r>
              <a:rPr lang="en-US" sz="3200"/>
              <a:t>Elektrik akımının fiziksel etkilerinden tedavi amacıyla yararlanılmasına elektroterapi denir. </a:t>
            </a:r>
          </a:p>
          <a:p>
            <a:endParaRPr lang="en-US" sz="3200"/>
          </a:p>
          <a:p>
            <a:pPr marL="0" indent="0">
              <a:buNone/>
            </a:pPr>
            <a:endParaRPr lang="en-US" sz="3200"/>
          </a:p>
          <a:p>
            <a:pPr marL="0" indent="0">
              <a:buNone/>
            </a:pPr>
            <a:endParaRPr lang="en-US" sz="3200"/>
          </a:p>
          <a:p>
            <a:pPr>
              <a:buFont typeface="Wingdings" panose="05000000000000000000" charset="0"/>
              <a:buChar char="Ø"/>
            </a:pPr>
            <a:r>
              <a:rPr lang="en-US" sz="3200"/>
              <a:t>İnsan vücudundaki uyarılabilen dokular:</a:t>
            </a:r>
          </a:p>
          <a:p>
            <a:r>
              <a:rPr lang="en-US" sz="3200"/>
              <a:t>Sinir dokusu</a:t>
            </a:r>
          </a:p>
          <a:p>
            <a:r>
              <a:rPr lang="en-US" sz="3200"/>
              <a:t>Kas dokusu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 y="92075"/>
            <a:ext cx="10515600" cy="871220"/>
          </a:xfrm>
        </p:spPr>
        <p:txBody>
          <a:bodyPr/>
          <a:lstStyle/>
          <a:p>
            <a:r>
              <a:rPr lang="en-US" b="1"/>
              <a:t>AKSİYON POTANSİYELİ</a:t>
            </a:r>
          </a:p>
        </p:txBody>
      </p:sp>
      <p:sp>
        <p:nvSpPr>
          <p:cNvPr id="3" name="Content Placeholder 2"/>
          <p:cNvSpPr>
            <a:spLocks noGrp="1"/>
          </p:cNvSpPr>
          <p:nvPr>
            <p:ph sz="half" idx="1"/>
          </p:nvPr>
        </p:nvSpPr>
        <p:spPr>
          <a:xfrm>
            <a:off x="28575" y="795655"/>
            <a:ext cx="7595870" cy="4351655"/>
          </a:xfrm>
        </p:spPr>
        <p:txBody>
          <a:bodyPr>
            <a:noAutofit/>
          </a:bodyPr>
          <a:lstStyle/>
          <a:p>
            <a:r>
              <a:rPr lang="en-US" sz="2800"/>
              <a:t>Hc membranları istirahatte – 60 mVolt’luk </a:t>
            </a:r>
          </a:p>
          <a:p>
            <a:pPr marL="0" indent="0">
              <a:buNone/>
            </a:pPr>
            <a:r>
              <a:rPr lang="en-US" sz="2800"/>
              <a:t>bir potansiyele sahiptir (içte K, dışta Na iyonları hakimdir).</a:t>
            </a:r>
          </a:p>
          <a:p>
            <a:r>
              <a:rPr lang="en-US" sz="2800"/>
              <a:t>Hc membranı uyarı ile karşılaştığında Na içeri</a:t>
            </a:r>
          </a:p>
          <a:p>
            <a:pPr marL="0" indent="0">
              <a:buNone/>
            </a:pPr>
            <a:r>
              <a:rPr lang="en-US" sz="2800"/>
              <a:t>girerek, membran potansiyeli +35 mVolt’a çıkar. Sonra Na-K pompasının devreye girmesi ile iyon konsantrasyonları tekrar eski haline döner ve tekrar istirahat membran potansiyeli oluşur. Buna aksiyon potansiyeli denir. Uyarılabilir membranın bir bölgesindeki ortaya çıkan aksiyon potansiyeli hemen yanında bir başka aksiyon potansiyeli oluşturur.</a:t>
            </a:r>
          </a:p>
        </p:txBody>
      </p:sp>
      <p:pic>
        <p:nvPicPr>
          <p:cNvPr id="4" name="Shape 139"/>
          <p:cNvPicPr preferRelativeResize="0">
            <a:picLocks noGrp="1" noChangeAspect="1"/>
          </p:cNvPicPr>
          <p:nvPr>
            <p:ph sz="half" idx="2"/>
          </p:nvPr>
        </p:nvPicPr>
        <p:blipFill>
          <a:blip r:embed="rId2"/>
          <a:stretch>
            <a:fillRect/>
          </a:stretch>
        </p:blipFill>
        <p:spPr>
          <a:xfrm>
            <a:off x="7559675" y="1452245"/>
            <a:ext cx="4427220" cy="2923540"/>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6110" y="701675"/>
            <a:ext cx="10972800" cy="4953000"/>
          </a:xfrm>
        </p:spPr>
        <p:txBody>
          <a:bodyPr/>
          <a:lstStyle/>
          <a:p>
            <a:r>
              <a:rPr lang="en-US"/>
              <a:t>Aksiyon potansiyeli oluşabilmesi için uyarının şiddeti ve süresi eşik değerin üzerinde olmalıdır. </a:t>
            </a:r>
          </a:p>
          <a:p>
            <a:r>
              <a:rPr lang="en-US"/>
              <a:t>Oluşan aksiyon potansiyeli de uyarının iletilmesini sağlar.</a:t>
            </a:r>
          </a:p>
          <a:p>
            <a:r>
              <a:rPr lang="en-US"/>
              <a:t>Aksiyon potansiyelinin ilerleme hızı sinir lifinin yapısına bağlıdır. Sinir lifi kalın ve miyelinli ise daha kolay uyarılır.</a:t>
            </a:r>
          </a:p>
          <a:p>
            <a:r>
              <a:rPr lang="en-US"/>
              <a:t>Kas liflerinin uyarılabilmesi için daha uzun süreli uyarılara ihtiyaç vardır. </a:t>
            </a:r>
          </a:p>
          <a:p>
            <a:r>
              <a:rPr lang="en-US"/>
              <a:t>Sinir ve kas lifleri yeterli şiddette ve uygun şekilde elektrik akımı ile uyarılabilir ve aksiyon potansiyeli başlatabilir. </a:t>
            </a:r>
          </a:p>
          <a:p>
            <a:r>
              <a:rPr lang="en-US"/>
              <a:t>Bu özellik elektroterapinin temelini oluşturur.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sym typeface="+mn-ea"/>
              </a:rPr>
              <a:t>Elektrik Akımının Etkileri</a:t>
            </a:r>
            <a:endParaRPr lang="en-US" b="1"/>
          </a:p>
        </p:txBody>
      </p:sp>
      <p:sp>
        <p:nvSpPr>
          <p:cNvPr id="3" name="Content Placeholder 2"/>
          <p:cNvSpPr>
            <a:spLocks noGrp="1"/>
          </p:cNvSpPr>
          <p:nvPr>
            <p:ph idx="1"/>
          </p:nvPr>
        </p:nvSpPr>
        <p:spPr>
          <a:xfrm>
            <a:off x="609600" y="952500"/>
            <a:ext cx="8914765" cy="4953000"/>
          </a:xfrm>
        </p:spPr>
        <p:txBody>
          <a:bodyPr/>
          <a:lstStyle/>
          <a:p>
            <a:endParaRPr lang="en-US"/>
          </a:p>
          <a:p>
            <a:r>
              <a:rPr lang="en-US" b="1"/>
              <a:t>Hücre düzeyinde</a:t>
            </a:r>
            <a:r>
              <a:rPr lang="en-US"/>
              <a:t>: Periferik sinirlerin uyarılması ile hücrelerin membran potansiyellerinde değişiklik, enzimatik aktivite değişikliği, protein sentezinde değişiklikler.</a:t>
            </a:r>
          </a:p>
          <a:p>
            <a:r>
              <a:rPr lang="en-US" b="1"/>
              <a:t>Doku düzeyinde</a:t>
            </a:r>
            <a:r>
              <a:rPr lang="en-US"/>
              <a:t>: Kas kontraksiyonları ile kas kuvvetinin ve venöz-lenfatik dolaşımın arttırılması, doku rejenerasyonunun arttırılması.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Dalga Formları</a:t>
            </a:r>
          </a:p>
        </p:txBody>
      </p:sp>
      <p:sp>
        <p:nvSpPr>
          <p:cNvPr id="3" name="Content Placeholder 2"/>
          <p:cNvSpPr>
            <a:spLocks noGrp="1"/>
          </p:cNvSpPr>
          <p:nvPr>
            <p:ph idx="1"/>
          </p:nvPr>
        </p:nvSpPr>
        <p:spPr>
          <a:xfrm>
            <a:off x="609600" y="1174750"/>
            <a:ext cx="9277350" cy="4953000"/>
          </a:xfrm>
        </p:spPr>
        <p:txBody>
          <a:bodyPr/>
          <a:lstStyle/>
          <a:p>
            <a:r>
              <a:rPr lang="en-US" b="1"/>
              <a:t>Monofazik(düz&amp;galvanik akım):</a:t>
            </a:r>
            <a:r>
              <a:rPr lang="en-US"/>
              <a:t> Partiküler tek yönde hareket eder.</a:t>
            </a:r>
          </a:p>
          <a:p>
            <a:endParaRPr lang="en-US"/>
          </a:p>
          <a:p>
            <a:r>
              <a:rPr lang="en-US" b="1"/>
              <a:t>Bifazik (alternatif):</a:t>
            </a:r>
            <a:r>
              <a:rPr lang="en-US"/>
              <a:t>İki yönlü hareket vardır. Dalga formunun bir kısmı eğrini altında bir kısmı ise üzerindedir.</a:t>
            </a:r>
          </a:p>
          <a:p>
            <a:endParaRPr lang="en-US"/>
          </a:p>
          <a:p>
            <a:r>
              <a:rPr lang="en-US" b="1"/>
              <a:t>Polifazik: </a:t>
            </a:r>
            <a:r>
              <a:rPr lang="en-US"/>
              <a:t>Tek seferde üç veya üzerindeki fazlardan oluşan bifazik akımlardır.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elektrostimlasyon-temel-kavramlar-12-638"/>
          <p:cNvPicPr>
            <a:picLocks noGrp="1" noChangeAspect="1"/>
          </p:cNvPicPr>
          <p:nvPr>
            <p:ph idx="1"/>
          </p:nvPr>
        </p:nvPicPr>
        <p:blipFill>
          <a:blip r:embed="rId2"/>
          <a:stretch>
            <a:fillRect/>
          </a:stretch>
        </p:blipFill>
        <p:spPr>
          <a:xfrm>
            <a:off x="233680" y="120015"/>
            <a:ext cx="11824335" cy="624586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Akım Modülasyonu</a:t>
            </a:r>
          </a:p>
        </p:txBody>
      </p:sp>
      <p:sp>
        <p:nvSpPr>
          <p:cNvPr id="3" name="Content Placeholder 2"/>
          <p:cNvSpPr>
            <a:spLocks noGrp="1"/>
          </p:cNvSpPr>
          <p:nvPr>
            <p:ph idx="1"/>
          </p:nvPr>
        </p:nvSpPr>
        <p:spPr>
          <a:xfrm>
            <a:off x="609600" y="1435735"/>
            <a:ext cx="9667875" cy="4953000"/>
          </a:xfrm>
        </p:spPr>
        <p:txBody>
          <a:bodyPr/>
          <a:lstStyle/>
          <a:p>
            <a:r>
              <a:rPr lang="en-US"/>
              <a:t>Devamlı: Kesintisiz akım vardır.</a:t>
            </a:r>
          </a:p>
          <a:p>
            <a:r>
              <a:rPr lang="en-US"/>
              <a:t>Kesikli: Akımın 1 sn veya fazlasından kesintiye uğramasıdır.</a:t>
            </a:r>
          </a:p>
          <a:p>
            <a:r>
              <a:rPr lang="en-US"/>
              <a:t>Surge: Akımın yoğunluğunun dereceli artıp azalmasıdır.</a:t>
            </a:r>
          </a:p>
          <a:p>
            <a:r>
              <a:rPr lang="en-US"/>
              <a:t>Rampa: Akım dreceli iner daha sonra dereceli olarak artar.</a:t>
            </a:r>
          </a:p>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Elektrik Stimüslasyon Endikasyonları</a:t>
            </a:r>
          </a:p>
        </p:txBody>
      </p:sp>
      <p:sp>
        <p:nvSpPr>
          <p:cNvPr id="3" name="Content Placeholder 2"/>
          <p:cNvSpPr>
            <a:spLocks noGrp="1"/>
          </p:cNvSpPr>
          <p:nvPr>
            <p:ph idx="1"/>
          </p:nvPr>
        </p:nvSpPr>
        <p:spPr/>
        <p:txBody>
          <a:bodyPr/>
          <a:lstStyle/>
          <a:p>
            <a:r>
              <a:rPr lang="en-US" dirty="0" err="1"/>
              <a:t>Ağrının</a:t>
            </a:r>
            <a:r>
              <a:rPr lang="en-US" dirty="0"/>
              <a:t> </a:t>
            </a:r>
            <a:r>
              <a:rPr lang="en-US" dirty="0" err="1"/>
              <a:t>azaltılması</a:t>
            </a:r>
            <a:endParaRPr lang="en-US" dirty="0"/>
          </a:p>
          <a:p>
            <a:r>
              <a:rPr lang="en-US" dirty="0" err="1"/>
              <a:t>Kas</a:t>
            </a:r>
            <a:r>
              <a:rPr lang="en-US" dirty="0"/>
              <a:t> </a:t>
            </a:r>
            <a:r>
              <a:rPr lang="en-US" dirty="0" err="1"/>
              <a:t>spazmı</a:t>
            </a:r>
            <a:endParaRPr lang="en-US" dirty="0"/>
          </a:p>
          <a:p>
            <a:r>
              <a:rPr lang="en-US" dirty="0" err="1"/>
              <a:t>Eklem</a:t>
            </a:r>
            <a:r>
              <a:rPr lang="en-US" dirty="0"/>
              <a:t> </a:t>
            </a:r>
            <a:r>
              <a:rPr lang="en-US" dirty="0" err="1"/>
              <a:t>hareketliliğinde</a:t>
            </a:r>
            <a:r>
              <a:rPr lang="en-US" dirty="0"/>
              <a:t> </a:t>
            </a:r>
            <a:r>
              <a:rPr lang="en-US" dirty="0" err="1"/>
              <a:t>azalma</a:t>
            </a:r>
            <a:r>
              <a:rPr lang="en-US" dirty="0"/>
              <a:t>(</a:t>
            </a:r>
            <a:r>
              <a:rPr lang="en-US" dirty="0" err="1"/>
              <a:t>spastisite</a:t>
            </a:r>
            <a:r>
              <a:rPr lang="en-US" dirty="0"/>
              <a:t>, </a:t>
            </a:r>
            <a:r>
              <a:rPr lang="en-US" dirty="0" err="1"/>
              <a:t>ödem</a:t>
            </a:r>
            <a:r>
              <a:rPr lang="en-US" dirty="0"/>
              <a:t> vs.)</a:t>
            </a:r>
          </a:p>
          <a:p>
            <a:r>
              <a:rPr lang="en-US" dirty="0" err="1"/>
              <a:t>Kasın</a:t>
            </a:r>
            <a:r>
              <a:rPr lang="en-US" dirty="0"/>
              <a:t> </a:t>
            </a:r>
            <a:r>
              <a:rPr lang="en-US" dirty="0" err="1"/>
              <a:t>reedükasyonu</a:t>
            </a:r>
            <a:endParaRPr lang="en-US" dirty="0"/>
          </a:p>
          <a:p>
            <a:r>
              <a:rPr lang="en-US" dirty="0" err="1"/>
              <a:t>Kas</a:t>
            </a:r>
            <a:r>
              <a:rPr lang="en-US" dirty="0"/>
              <a:t> </a:t>
            </a:r>
            <a:r>
              <a:rPr lang="en-US" dirty="0" err="1"/>
              <a:t>atrofisi</a:t>
            </a:r>
            <a:endParaRPr lang="en-US" dirty="0"/>
          </a:p>
          <a:p>
            <a:r>
              <a:rPr lang="en-US" dirty="0"/>
              <a:t>Yara </a:t>
            </a:r>
            <a:r>
              <a:rPr lang="en-US" dirty="0" err="1"/>
              <a:t>iyileşmesi</a:t>
            </a:r>
            <a:endParaRPr lang="en-US" dirty="0"/>
          </a:p>
          <a:p>
            <a:r>
              <a:rPr lang="en-US" dirty="0" err="1"/>
              <a:t>Ödem</a:t>
            </a:r>
            <a:endParaRPr lang="en-US" dirty="0"/>
          </a:p>
          <a:p>
            <a:r>
              <a:rPr lang="en-US" dirty="0" err="1"/>
              <a:t>Spastisite</a:t>
            </a:r>
            <a:endParaRPr lang="en-US" dirty="0"/>
          </a:p>
          <a:p>
            <a:r>
              <a:rPr lang="en-US" dirty="0" err="1"/>
              <a:t>Denerve</a:t>
            </a:r>
            <a:r>
              <a:rPr lang="en-US" dirty="0"/>
              <a:t> </a:t>
            </a:r>
            <a:r>
              <a:rPr lang="en-US" dirty="0" err="1"/>
              <a:t>kasın</a:t>
            </a:r>
            <a:r>
              <a:rPr lang="en-US" dirty="0"/>
              <a:t> </a:t>
            </a:r>
            <a:r>
              <a:rPr lang="en-US" dirty="0" err="1"/>
              <a:t>uyarılması</a:t>
            </a:r>
            <a:endParaRPr lang="en-US" dirty="0"/>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332</Words>
  <Application>Microsoft Office PowerPoint</Application>
  <PresentationFormat>Geniş ekran</PresentationFormat>
  <Paragraphs>45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SimSun</vt:lpstr>
      <vt:lpstr>Arial</vt:lpstr>
      <vt:lpstr>Wingdings</vt:lpstr>
      <vt:lpstr>Blue Waves</vt:lpstr>
      <vt:lpstr>FİZİK TEDAVİ VE REHABİLİTASYON YÖNTEMLERİ</vt:lpstr>
      <vt:lpstr>PowerPoint Sunusu</vt:lpstr>
      <vt:lpstr>AKSİYON POTANSİYELİ</vt:lpstr>
      <vt:lpstr>PowerPoint Sunusu</vt:lpstr>
      <vt:lpstr>Elektrik Akımının Etkileri</vt:lpstr>
      <vt:lpstr>Dalga Formları</vt:lpstr>
      <vt:lpstr>PowerPoint Sunusu</vt:lpstr>
      <vt:lpstr>Akım Modülasyonu</vt:lpstr>
      <vt:lpstr>Elektrik Stimüslasyon Endikasyonları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Ergun GOKTAS</dc:creator>
  <cp:lastModifiedBy>Ergun GOKTAS</cp:lastModifiedBy>
  <cp:revision>11</cp:revision>
  <dcterms:created xsi:type="dcterms:W3CDTF">2017-07-21T19:08:00Z</dcterms:created>
  <dcterms:modified xsi:type="dcterms:W3CDTF">2018-05-19T13:31:25Z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