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301" r:id="rId36"/>
    <p:sldId id="302" r:id="rId37"/>
    <p:sldId id="258" r:id="rId38"/>
    <p:sldId id="259" r:id="rId39"/>
    <p:sldId id="260" r:id="rId40"/>
    <p:sldId id="261" r:id="rId41"/>
    <p:sldId id="262" r:id="rId42"/>
    <p:sldId id="303" r:id="rId43"/>
    <p:sldId id="304" r:id="rId44"/>
    <p:sldId id="305" r:id="rId45"/>
    <p:sldId id="306" r:id="rId46"/>
    <p:sldId id="307" r:id="rId4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267"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15CA5E-BD30-4DD2-9481-E871017045BC}"/>
              </a:ext>
            </a:extLst>
          </p:cNvPr>
          <p:cNvSpPr>
            <a:spLocks noGrp="1"/>
          </p:cNvSpPr>
          <p:nvPr>
            <p:ph type="ctrTitle"/>
          </p:nvPr>
        </p:nvSpPr>
        <p:spPr>
          <a:xfrm>
            <a:off x="179512" y="2130425"/>
            <a:ext cx="9001000" cy="3530823"/>
          </a:xfrm>
        </p:spPr>
        <p:txBody>
          <a:bodyPr>
            <a:normAutofit fontScale="90000"/>
          </a:bodyPr>
          <a:lstStyle/>
          <a:p>
            <a:r>
              <a:rPr lang="tr-TR" dirty="0"/>
              <a:t>KONU 10</a:t>
            </a:r>
            <a:br>
              <a:rPr lang="tr-TR" dirty="0"/>
            </a:br>
            <a:r>
              <a:rPr lang="tr-TR" dirty="0"/>
              <a:t>Kurumsal Sosyal Sorumluluk Aslında Neyi Örtüyor?</a:t>
            </a:r>
            <a:br>
              <a:rPr lang="tr-TR" dirty="0"/>
            </a:br>
            <a:r>
              <a:rPr lang="tr-TR" dirty="0"/>
              <a:t>Toplumsal Etkileşim ve Rıza Üretiminde Sembolik Kapital</a:t>
            </a:r>
            <a:br>
              <a:rPr lang="tr-TR" dirty="0"/>
            </a:br>
            <a:endParaRPr lang="tr-TR" dirty="0"/>
          </a:p>
        </p:txBody>
      </p:sp>
    </p:spTree>
    <p:extLst>
      <p:ext uri="{BB962C8B-B14F-4D97-AF65-F5344CB8AC3E}">
        <p14:creationId xmlns:p14="http://schemas.microsoft.com/office/powerpoint/2010/main" val="3161609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Öte yandan sanayileşme sürecinde gelişmiş ülkeler endüstriyel atık sorununu çözmek için de sıklıkla yasal ya da yasadışı yollarla azgelişmiş ülkelere ihraç etme yolunu benimsemektedirler. </a:t>
            </a:r>
          </a:p>
          <a:p>
            <a:pPr marL="0" indent="0">
              <a:buNone/>
            </a:pPr>
            <a:r>
              <a:rPr lang="tr-TR" dirty="0"/>
              <a:t>--Rüşvet verme</a:t>
            </a:r>
          </a:p>
          <a:p>
            <a:pPr marL="0" indent="0">
              <a:buNone/>
            </a:pPr>
            <a:r>
              <a:rPr lang="tr-TR" dirty="0"/>
              <a:t>--Tehlikeli atığın niteliği hakkında yanlış bilgi verme</a:t>
            </a:r>
          </a:p>
          <a:p>
            <a:pPr marL="0" indent="0">
              <a:buNone/>
            </a:pPr>
            <a:r>
              <a:rPr lang="tr-TR" dirty="0"/>
              <a:t>--Hibe, yardım ya da bağış adı altında gönderilmesi (TC örneği, Bandırma kıyı şeridindeki yolun yapımı için Almanya önerisi) </a:t>
            </a:r>
          </a:p>
          <a:p>
            <a:pPr marL="0" indent="0">
              <a:buNone/>
            </a:pPr>
            <a:endParaRPr lang="tr-TR" dirty="0"/>
          </a:p>
        </p:txBody>
      </p:sp>
    </p:spTree>
    <p:extLst>
      <p:ext uri="{BB962C8B-B14F-4D97-AF65-F5344CB8AC3E}">
        <p14:creationId xmlns:p14="http://schemas.microsoft.com/office/powerpoint/2010/main" val="379761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Kirli sanayi: </a:t>
            </a:r>
            <a:r>
              <a:rPr lang="tr-TR" dirty="0"/>
              <a:t>Çokuluslu şirketler azgelişmiş ve gelişmekte olan ülkelerdeki ekonomik yetersizliklerden ve denetimlerin yetersizliğinden yararlanarak söz konusu ülkelerde tehlikeli atıklar çıkaran fabrikalar kurmaktadırlar. Öte yandan bu yatırımların sonucu olarak söz konusu ülkelerdeki yerli sanayinin tamamen çökmesine ve işsizlik, yoksulluk gibi olumsuz sonuçların giderek daha fazla derinleşmesine neden olmaktadırlar.</a:t>
            </a:r>
          </a:p>
          <a:p>
            <a:pPr marL="0" indent="0">
              <a:buNone/>
            </a:pPr>
            <a:endParaRPr lang="tr-TR" dirty="0"/>
          </a:p>
        </p:txBody>
      </p:sp>
    </p:spTree>
    <p:extLst>
      <p:ext uri="{BB962C8B-B14F-4D97-AF65-F5344CB8AC3E}">
        <p14:creationId xmlns:p14="http://schemas.microsoft.com/office/powerpoint/2010/main" val="4281642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dirty="0"/>
              <a:t>Süreç içerisinde, gerek uluslararası gönüllü kuruluşların araştırmaları gerekse de azgelişmiş ülkelerdeki kamuoyu baskılarının sonucunda çokuluslu şirketlerin yatırım yaptıkları ülkelerde neden oldukları çevre sorunları ve insan hakları ihlalleri açığa çıkmaya başlamışlardır. </a:t>
            </a:r>
          </a:p>
          <a:p>
            <a:pPr marL="0" indent="0">
              <a:buNone/>
            </a:pPr>
            <a:r>
              <a:rPr lang="tr-TR" dirty="0"/>
              <a:t>Özellikle enerji ve petrol şirketleri, faaliyet gösterdikleri azgelişmiş ülkelerde (Demokratik Kongo Cumhuriyeti, Nijerya, Gani, Somali gibi Afrika ülkeleri başta olmak üzere) bir yandan çevre kirliliğine neden olurken, diğer yandan bu tür sorunların üstünü örtmek için yerel diktatörlüklere destek verip onlarla işbirliği içine girdikleri ortaya çıkmaya başladığında, söz konusu çokuluslu şirketler ciddi bir itibar kaybı ve meşruiyet krizi içine girmiştir.</a:t>
            </a:r>
          </a:p>
          <a:p>
            <a:pPr marL="0" indent="0">
              <a:buNone/>
            </a:pPr>
            <a:endParaRPr lang="tr-TR" dirty="0"/>
          </a:p>
        </p:txBody>
      </p:sp>
    </p:spTree>
    <p:extLst>
      <p:ext uri="{BB962C8B-B14F-4D97-AF65-F5344CB8AC3E}">
        <p14:creationId xmlns:p14="http://schemas.microsoft.com/office/powerpoint/2010/main" val="177741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a:t>Bütün bunlara bir de şirketlerin paydaşlarından gelen şeffaflık talepleri eklenince, başta BM olmak üzere uluslararası örgütlerin şirketlerle çok taraflı anlaşmalar yapmaları zorunlu hale gelmiştir.</a:t>
            </a:r>
          </a:p>
          <a:p>
            <a:pPr marL="0" indent="0">
              <a:buNone/>
            </a:pPr>
            <a:r>
              <a:rPr lang="tr-TR" dirty="0"/>
              <a:t>	-2000 Çokuluslu Şirketler ve Sosyal Politika ile İlgili İlkeler Üçlü Bildirgesi</a:t>
            </a:r>
          </a:p>
          <a:p>
            <a:pPr marL="0" indent="0">
              <a:buNone/>
            </a:pPr>
            <a:r>
              <a:rPr lang="tr-TR" dirty="0"/>
              <a:t>	-2000 OECD Uluslararası Yatırımlar ve Çokuluslu İşletmeler Bildirgesi</a:t>
            </a:r>
          </a:p>
          <a:p>
            <a:pPr marL="0" indent="0">
              <a:buNone/>
            </a:pPr>
            <a:r>
              <a:rPr lang="tr-TR" dirty="0"/>
              <a:t>	-2000 Birleşmiş Milletler Küresel Sözleşme</a:t>
            </a:r>
          </a:p>
          <a:p>
            <a:pPr marL="0" indent="0">
              <a:buNone/>
            </a:pPr>
            <a:r>
              <a:rPr lang="tr-TR" dirty="0"/>
              <a:t>	-1997 BM Çevre Programı </a:t>
            </a:r>
          </a:p>
          <a:p>
            <a:pPr marL="0" indent="0">
              <a:buNone/>
            </a:pPr>
            <a:r>
              <a:rPr lang="tr-TR" dirty="0"/>
              <a:t>(Hiçbirinin yasal bağlayıcılığı yok. Tavsiye niteliğinde, gönüllülük esasına dayalı.)</a:t>
            </a:r>
          </a:p>
          <a:p>
            <a:pPr marL="0" indent="0">
              <a:buNone/>
            </a:pPr>
            <a:endParaRPr lang="tr-TR" dirty="0"/>
          </a:p>
        </p:txBody>
      </p:sp>
    </p:spTree>
    <p:extLst>
      <p:ext uri="{BB962C8B-B14F-4D97-AF65-F5344CB8AC3E}">
        <p14:creationId xmlns:p14="http://schemas.microsoft.com/office/powerpoint/2010/main" val="2570768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Bir Aklanma Projesi Olarak KSS Uygulaması </a:t>
            </a:r>
          </a:p>
          <a:p>
            <a:pPr marL="0" indent="0">
              <a:buNone/>
            </a:pPr>
            <a:r>
              <a:rPr lang="tr-TR" dirty="0"/>
              <a:t>Neoliberal ekonomi politikaları, devletin yatırım yapma, yoksullukla ilgilenme, sağlık ve eğitim gibi alanlarda ücretsiz hizmet verme gibi etkinliklerini liberal ekonomi üzerindeki yük olarak gördüğü ve bu alanları ticarileştirme eğilimi içine girdiği için, bir anlamda devletin yerini çokuluslu şirketlerin hayata geçirdiği ya da geçirmekle ‘sorumlu’ addedildiği girişimler almaya başlamıştır</a:t>
            </a:r>
          </a:p>
        </p:txBody>
      </p:sp>
    </p:spTree>
    <p:extLst>
      <p:ext uri="{BB962C8B-B14F-4D97-AF65-F5344CB8AC3E}">
        <p14:creationId xmlns:p14="http://schemas.microsoft.com/office/powerpoint/2010/main" val="424660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a:bodyPr>
          <a:lstStyle/>
          <a:p>
            <a:pPr marL="0" indent="0">
              <a:buNone/>
            </a:pPr>
            <a:r>
              <a:rPr lang="tr-TR" dirty="0"/>
              <a:t>Bu bağlamda, KSS uygulamalarını, neoliberal ekonomi politikalarının yarattığı boşluğu çokuluslu şirketlerin doldurduğu bir uygulama alanı olarak değerlendirmek </a:t>
            </a:r>
            <a:r>
              <a:rPr lang="tr-TR" dirty="0" err="1"/>
              <a:t>gerekir.Aslında</a:t>
            </a:r>
            <a:r>
              <a:rPr lang="tr-TR" dirty="0"/>
              <a:t> bu boşluk doldurma işlevi kapitalizmin krizlerini aşmak için önemli avantajlar da sağlamaktadır. </a:t>
            </a:r>
          </a:p>
          <a:p>
            <a:pPr marL="0" indent="0">
              <a:buNone/>
            </a:pPr>
            <a:endParaRPr lang="tr-TR" dirty="0"/>
          </a:p>
        </p:txBody>
      </p:sp>
    </p:spTree>
    <p:extLst>
      <p:ext uri="{BB962C8B-B14F-4D97-AF65-F5344CB8AC3E}">
        <p14:creationId xmlns:p14="http://schemas.microsoft.com/office/powerpoint/2010/main" val="613640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err="1"/>
              <a:t>Vogel</a:t>
            </a:r>
            <a:r>
              <a:rPr lang="tr-TR" dirty="0"/>
              <a:t>, KSS uygulamasının potansiyellerinin ve sınırlılıklarının çerçevesini çizdiği çalışmasında, söz konusu uygulamanın üç farklı dinamikle hayata geçirildiğini belirtmektedir.</a:t>
            </a:r>
          </a:p>
          <a:p>
            <a:pPr lvl="1"/>
            <a:r>
              <a:rPr lang="tr-TR" dirty="0"/>
              <a:t>Sebep olduğu çevre felaketleri, insan hakları ihlalleri ayyuka çıkıp sonrasında nedamet getirip, firma ve marka itibarını geri kazanmak için KSS uygulamasına başvuran NIKE gibi çokuluslu şirketler</a:t>
            </a:r>
          </a:p>
          <a:p>
            <a:pPr lvl="1"/>
            <a:r>
              <a:rPr lang="tr-TR" dirty="0"/>
              <a:t>Doğrudan KSS uygulamasını hayata geçirmek için kurulan ve çevreye duyarlı ürünler üreterek bu amacını kuruluş amacı olarak belirleyen Body Shop gibi firmalar (Body Shop, 1976’da kuruluyor, Greenpeace ile ‘Balinaları Koru’ kampanyası yürütüyor, sonra </a:t>
            </a:r>
            <a:r>
              <a:rPr lang="tr-TR" dirty="0" err="1"/>
              <a:t>Loreal’e</a:t>
            </a:r>
            <a:r>
              <a:rPr lang="tr-TR" dirty="0"/>
              <a:t> satılıyor)</a:t>
            </a:r>
          </a:p>
          <a:p>
            <a:pPr lvl="1"/>
            <a:r>
              <a:rPr lang="tr-TR" dirty="0"/>
              <a:t>Yukarıdaki iki amacı da içermeyen, ama yine de gerek şirket paydaşlarının gerekse kamuoyunun baskıları sonucunda KSS uygulamasını hayata geçiren </a:t>
            </a:r>
            <a:r>
              <a:rPr lang="tr-TR" dirty="0" err="1"/>
              <a:t>Benetton</a:t>
            </a:r>
            <a:r>
              <a:rPr lang="tr-TR" dirty="0"/>
              <a:t> gibi çokuluslu şirketlerin uygulamalarıdır.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037281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Örneklerden de anlaşıldığı gibi, </a:t>
            </a:r>
            <a:r>
              <a:rPr lang="tr-TR" dirty="0" err="1"/>
              <a:t>KSS’nin</a:t>
            </a:r>
            <a:r>
              <a:rPr lang="tr-TR" dirty="0"/>
              <a:t> hayata geçirilme dinamikleri ne olursa olsun, nihayetinde çokuluslu şirketlerin kârlarını arttırma işlevleri gördükleri gerçektir. Şirketler, tüketicilerin çevresel duyarlılıklarını tatmin etmek ve firma ve marka itibarını koruyarak ürün satışlarını arttırmak için KSS uygulamalarını hayata geçirmektedirler. İyimser bakış açısıyla düşünürsek ‘kazanım’ olarak görebiliriz. En azından şirketler kendilerine çeki düzen verme gereği duymaya başlamışlardır.</a:t>
            </a:r>
          </a:p>
          <a:p>
            <a:pPr marL="0" indent="0">
              <a:buNone/>
            </a:pPr>
            <a:endParaRPr lang="tr-TR" dirty="0"/>
          </a:p>
        </p:txBody>
      </p:sp>
    </p:spTree>
    <p:extLst>
      <p:ext uri="{BB962C8B-B14F-4D97-AF65-F5344CB8AC3E}">
        <p14:creationId xmlns:p14="http://schemas.microsoft.com/office/powerpoint/2010/main" val="1325930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dirty="0"/>
              <a:t>Konuyu halkla ilişkiler literatürü içerisinden ele alacak olursak, KSS tanımının en önemli unsuru olarak menfaat sahipleri ya da paydaşlar karşımıza çıkmaktadır. KSS, şirket odaklı paydaş kuramı yaklaşımından bakılınca, şirketin paydaşlarının taleplerini şirkete en ucuza mal olacak şekilde karşılamasını değil, şirket kültürünün demokratikleşerek alınacak kararlara paydaşları dâhil etmesini öngörür. </a:t>
            </a:r>
          </a:p>
          <a:p>
            <a:pPr marL="0" indent="0">
              <a:buNone/>
            </a:pPr>
            <a:r>
              <a:rPr lang="tr-TR" dirty="0"/>
              <a:t>Buna rağmen, KSS uygulamaları şirketlere zorunlu değil, ihtiyari bir yük getirmektedir. Şirketleri KSS projelerini hayata geçirmeye zorlayan en temel unsur yasal zorunluluk değil, paydaşların zorlamaları, firma itibarını ve buna bağlı olarak Pazar payını kaybetme korkusudur. </a:t>
            </a:r>
          </a:p>
        </p:txBody>
      </p:sp>
    </p:spTree>
    <p:extLst>
      <p:ext uri="{BB962C8B-B14F-4D97-AF65-F5344CB8AC3E}">
        <p14:creationId xmlns:p14="http://schemas.microsoft.com/office/powerpoint/2010/main" val="362372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Süreç içerisinde KSS projeleri girdi maliyetlerinin unsurlarından biri haline gelmiştir. Artık şirketler, borsalarda toplumsal, çevresel, etik değerlere ve sorumluluklara duyarlı tavırlarına göre endekslenmektedir. Ancak örneğin İngiltere borsasında sigara, nükleer enerji ve silah endüstrisi bu uygulamanın dışında tutulmaktadır. ABD’de dışında tutulmuyor. Türkiye’de İMKB’de 2005 yılından beri uygulanmaktadır. </a:t>
            </a:r>
          </a:p>
          <a:p>
            <a:pPr marL="0" indent="0">
              <a:buNone/>
            </a:pPr>
            <a:endParaRPr lang="tr-TR" dirty="0"/>
          </a:p>
        </p:txBody>
      </p:sp>
    </p:spTree>
    <p:extLst>
      <p:ext uri="{BB962C8B-B14F-4D97-AF65-F5344CB8AC3E}">
        <p14:creationId xmlns:p14="http://schemas.microsoft.com/office/powerpoint/2010/main" val="922041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a:bodyPr>
          <a:lstStyle/>
          <a:p>
            <a:pPr marL="0" indent="0">
              <a:buNone/>
            </a:pPr>
            <a:r>
              <a:rPr lang="tr-TR" altLang="en-US" b="1" dirty="0" err="1"/>
              <a:t>Neoliberalizmin</a:t>
            </a:r>
            <a:r>
              <a:rPr lang="tr-TR" altLang="en-US" b="1" dirty="0"/>
              <a:t> Bir Hegemonya Aracı Olarak Kurumsal Sosyal Sorumluluk (KSS) ve Çokuluslu Şirketlerin Hayattan Eksilttikleri</a:t>
            </a:r>
          </a:p>
          <a:p>
            <a:pPr marL="0" indent="0">
              <a:buNone/>
            </a:pPr>
            <a:r>
              <a:rPr lang="tr-TR" altLang="en-US" b="1" dirty="0"/>
              <a:t>Yazar</a:t>
            </a:r>
            <a:r>
              <a:rPr lang="tr-TR" altLang="en-US" dirty="0"/>
              <a:t>: Tezcan </a:t>
            </a:r>
            <a:r>
              <a:rPr lang="tr-TR" altLang="en-US" dirty="0" err="1"/>
              <a:t>Durna</a:t>
            </a:r>
            <a:endParaRPr lang="tr-TR" altLang="en-US" dirty="0"/>
          </a:p>
          <a:p>
            <a:pPr marL="0" indent="0">
              <a:buNone/>
            </a:pPr>
            <a:r>
              <a:rPr lang="tr-TR" altLang="en-US" dirty="0"/>
              <a:t>İçinde: Becerikli, Sema (2011).  </a:t>
            </a:r>
            <a:r>
              <a:rPr lang="tr-TR" altLang="en-US" i="1" dirty="0"/>
              <a:t>Halkla İlişkiler ve Reklamın Anatomisi, Eleştirel Bir Kavrayış</a:t>
            </a:r>
            <a:r>
              <a:rPr lang="tr-TR" altLang="en-US" dirty="0"/>
              <a:t>, Ankara, Ütopya</a:t>
            </a:r>
          </a:p>
          <a:p>
            <a:pPr marL="0" indent="0">
              <a:buNone/>
            </a:pPr>
            <a:r>
              <a:rPr lang="tr-TR" dirty="0" err="1"/>
              <a:t>ss</a:t>
            </a:r>
            <a:r>
              <a:rPr lang="tr-TR" dirty="0"/>
              <a:t>. 76-102</a:t>
            </a:r>
          </a:p>
          <a:p>
            <a:pPr marL="0" indent="0">
              <a:buNone/>
            </a:pPr>
            <a:endParaRPr lang="tr-TR" dirty="0"/>
          </a:p>
        </p:txBody>
      </p:sp>
    </p:spTree>
    <p:extLst>
      <p:ext uri="{BB962C8B-B14F-4D97-AF65-F5344CB8AC3E}">
        <p14:creationId xmlns:p14="http://schemas.microsoft.com/office/powerpoint/2010/main" val="3300808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Türkiye’de KSS ve Uygulamalardan Örnekler</a:t>
            </a:r>
          </a:p>
          <a:p>
            <a:pPr marL="0" indent="0">
              <a:buNone/>
            </a:pPr>
            <a:r>
              <a:rPr lang="tr-TR" b="1" dirty="0"/>
              <a:t>KSS X Hayırseverlik, </a:t>
            </a:r>
            <a:r>
              <a:rPr lang="tr-TR" dirty="0"/>
              <a:t>Bağış (Verenden alana tek taraflı katkı, hesap sorma yok, vergi muafiyeti olabilir)</a:t>
            </a:r>
          </a:p>
          <a:p>
            <a:pPr marL="0" indent="0">
              <a:buNone/>
            </a:pPr>
            <a:r>
              <a:rPr lang="tr-TR" b="1" dirty="0"/>
              <a:t>KSS X Nedene Dayalı Pazarlama </a:t>
            </a:r>
            <a:r>
              <a:rPr lang="tr-TR" dirty="0"/>
              <a:t>( Ürünün markasıyla STK’yı bir araya getirerek satışı arttırmayı hedefleyen bütünleşik pazarlama modelidir. Kâr odaklı)</a:t>
            </a:r>
          </a:p>
          <a:p>
            <a:pPr marL="0" indent="0">
              <a:buNone/>
            </a:pPr>
            <a:r>
              <a:rPr lang="tr-TR" b="1" dirty="0"/>
              <a:t>KSS X Yeşil Pazarlama </a:t>
            </a:r>
            <a:r>
              <a:rPr lang="tr-TR" dirty="0"/>
              <a:t>(Ürün ya da hizmetin çevreye zararlı olmadığı temel satış vaadidir. </a:t>
            </a:r>
            <a:r>
              <a:rPr lang="tr-TR" dirty="0" err="1"/>
              <a:t>Erpen</a:t>
            </a:r>
            <a:r>
              <a:rPr lang="tr-TR" dirty="0"/>
              <a:t> Kurşunsuz PVC, Konsantre Deterjan gibi)</a:t>
            </a:r>
          </a:p>
          <a:p>
            <a:pPr marL="0" indent="0">
              <a:buNone/>
            </a:pPr>
            <a:endParaRPr lang="tr-TR" dirty="0"/>
          </a:p>
        </p:txBody>
      </p:sp>
    </p:spTree>
    <p:extLst>
      <p:ext uri="{BB962C8B-B14F-4D97-AF65-F5344CB8AC3E}">
        <p14:creationId xmlns:p14="http://schemas.microsoft.com/office/powerpoint/2010/main" val="4122669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a:bodyPr>
          <a:lstStyle/>
          <a:p>
            <a:pPr marL="0" indent="0">
              <a:buNone/>
            </a:pPr>
            <a:r>
              <a:rPr lang="tr-TR" b="1" dirty="0"/>
              <a:t>KSS X Sponsorluk</a:t>
            </a:r>
          </a:p>
          <a:p>
            <a:pPr marL="0" indent="0">
              <a:buNone/>
            </a:pPr>
            <a:r>
              <a:rPr lang="tr-TR" dirty="0"/>
              <a:t>	Ticari sponsorluk, şirket açık ticari amaca hizmet eden bir bağışta bulunur ve bunu reklamlarla duyurarak bir satış stratejisi olarak benimser. </a:t>
            </a:r>
          </a:p>
          <a:p>
            <a:pPr marL="0" indent="0">
              <a:buNone/>
            </a:pPr>
            <a:r>
              <a:rPr lang="tr-TR" dirty="0"/>
              <a:t>	Sosyal Sponsorluk, şirket belli bir fonu hayırseverlik adı altında kamuya ya da STK’lara aktarır. </a:t>
            </a:r>
          </a:p>
          <a:p>
            <a:pPr marL="0" indent="0">
              <a:buNone/>
            </a:pPr>
            <a:r>
              <a:rPr lang="tr-TR" b="1" dirty="0"/>
              <a:t>KSS X Zarar Tazmini </a:t>
            </a:r>
            <a:r>
              <a:rPr lang="tr-TR" dirty="0"/>
              <a:t>(Şirket üretim sürecinde çevreye zarar veriyorsa zararın tazmini bazı sektörlerde zorunludur. Örneğin çimento fabrikaları ağaç dikmekle yükümlüdürler.)</a:t>
            </a:r>
          </a:p>
          <a:p>
            <a:pPr marL="0" indent="0">
              <a:buNone/>
            </a:pPr>
            <a:r>
              <a:rPr lang="tr-TR" b="1" dirty="0"/>
              <a:t>KSS X Yeşile Boyamak/</a:t>
            </a:r>
            <a:r>
              <a:rPr lang="tr-TR" b="1" dirty="0" err="1"/>
              <a:t>Yeşilleme</a:t>
            </a:r>
            <a:r>
              <a:rPr lang="tr-TR" b="1" dirty="0"/>
              <a:t> </a:t>
            </a:r>
            <a:r>
              <a:rPr lang="tr-TR" dirty="0"/>
              <a:t>(Şirketlerin gerçek olmadığı halde kendilerini çevreci göstermeleridir.) </a:t>
            </a:r>
          </a:p>
          <a:p>
            <a:pPr marL="0" indent="0">
              <a:buNone/>
            </a:pPr>
            <a:endParaRPr lang="tr-TR" dirty="0"/>
          </a:p>
        </p:txBody>
      </p:sp>
    </p:spTree>
    <p:extLst>
      <p:ext uri="{BB962C8B-B14F-4D97-AF65-F5344CB8AC3E}">
        <p14:creationId xmlns:p14="http://schemas.microsoft.com/office/powerpoint/2010/main" val="3054618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TUSEV 2005 raporuna göre Türkiye’deki şirketler KSS uygulamalarının firma itibarı açısından önemini kavrayamamışlardır. Arat bu durumu Türkiye’deki şirketlerin çoğunun aile şirketi olmasına dayandırmaktadır. Bu durumun ve şirket sahiplerinin zenginliklerinden özür dileme halinin Türkiye’deki şirket hayırseverliğinin yaygın oluşu sonucunu doğurmaktadır. Ancak 2000’li yıllardan sonra artış gözlenmektedir.</a:t>
            </a:r>
          </a:p>
          <a:p>
            <a:pPr marL="0" indent="0">
              <a:buNone/>
            </a:pPr>
            <a:endParaRPr lang="tr-TR" dirty="0"/>
          </a:p>
        </p:txBody>
      </p:sp>
    </p:spTree>
    <p:extLst>
      <p:ext uri="{BB962C8B-B14F-4D97-AF65-F5344CB8AC3E}">
        <p14:creationId xmlns:p14="http://schemas.microsoft.com/office/powerpoint/2010/main" val="3883469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Türkiye’deki halkla ilişkiler literatüründe KSS uygulamaları çok fazla görülmemektedir. Var olan çalışmalar ise  betimleyici tarzdadır. Bunların eleştirel değerlendirmesine yer verilmemektedir. Kitapta verilen örneklere bakıldığında çoğunun hedefinin doğrudan önlem almak, doğayı korumak için doğrudan müdahalede bulunmak yerine toplumsal farkındalık yaratmaya yönelik olduğunu hatırda tutmak gerekmektedir.</a:t>
            </a:r>
          </a:p>
          <a:p>
            <a:pPr marL="0" indent="0">
              <a:buNone/>
            </a:pPr>
            <a:endParaRPr lang="tr-TR" dirty="0"/>
          </a:p>
        </p:txBody>
      </p:sp>
    </p:spTree>
    <p:extLst>
      <p:ext uri="{BB962C8B-B14F-4D97-AF65-F5344CB8AC3E}">
        <p14:creationId xmlns:p14="http://schemas.microsoft.com/office/powerpoint/2010/main" val="12016388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Shell &amp; </a:t>
            </a:r>
            <a:r>
              <a:rPr lang="tr-TR" b="1" dirty="0" err="1"/>
              <a:t>Turcas</a:t>
            </a:r>
            <a:r>
              <a:rPr lang="tr-TR" b="1" dirty="0"/>
              <a:t> Petrol AŞ </a:t>
            </a:r>
          </a:p>
          <a:p>
            <a:pPr marL="0" indent="0">
              <a:buNone/>
            </a:pPr>
            <a:r>
              <a:rPr lang="tr-TR" dirty="0"/>
              <a:t>-Fotoğraf sanatçısı Tahsin Aydoğmuş’un 105 eşsiz eserinden oluşan “Bu </a:t>
            </a:r>
            <a:r>
              <a:rPr lang="tr-TR" dirty="0" err="1"/>
              <a:t>Şehr</a:t>
            </a:r>
            <a:r>
              <a:rPr lang="tr-TR" dirty="0"/>
              <a:t>-i İstanbul”  ve “Ayasofya” adlı kitaplarının hazırlanmasına katkı </a:t>
            </a:r>
          </a:p>
          <a:p>
            <a:pPr marL="0" indent="0">
              <a:buNone/>
            </a:pPr>
            <a:r>
              <a:rPr lang="tr-TR" dirty="0"/>
              <a:t> -“Çatalhöyük” kazılarına destek</a:t>
            </a:r>
          </a:p>
          <a:p>
            <a:pPr marL="0" indent="0">
              <a:buNone/>
            </a:pPr>
            <a:r>
              <a:rPr lang="tr-TR" dirty="0"/>
              <a:t>-2004 yılından beri ilköğretim öğrencilerini 9 bin yıllık Çatalhöyük tarihi ile tanıştırmayı amaçlayan “Arkeoloji Yaz Atölyeleri”</a:t>
            </a:r>
          </a:p>
          <a:p>
            <a:pPr marL="0" indent="0">
              <a:buNone/>
            </a:pPr>
            <a:endParaRPr lang="tr-TR" dirty="0"/>
          </a:p>
        </p:txBody>
      </p:sp>
    </p:spTree>
    <p:extLst>
      <p:ext uri="{BB962C8B-B14F-4D97-AF65-F5344CB8AC3E}">
        <p14:creationId xmlns:p14="http://schemas.microsoft.com/office/powerpoint/2010/main" val="3565533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err="1"/>
              <a:t>Coca</a:t>
            </a:r>
            <a:r>
              <a:rPr lang="tr-TR" b="1" dirty="0"/>
              <a:t> Cola ve Hayata Artı Vakfı</a:t>
            </a:r>
          </a:p>
          <a:p>
            <a:pPr marL="0" indent="0">
              <a:buNone/>
            </a:pPr>
            <a:r>
              <a:rPr lang="tr-TR" dirty="0"/>
              <a:t>Çık Dışarıya Oynayalım Projesi, ilköğretim okullarının bahçelerini aktif oyun alanlarına dönüştürüyor, çocukları oyun oynamak için dışarıya çağırıyor.</a:t>
            </a:r>
          </a:p>
          <a:p>
            <a:pPr marL="0" indent="0">
              <a:buNone/>
            </a:pPr>
            <a:r>
              <a:rPr lang="tr-TR" dirty="0"/>
              <a:t>Yaşayan Nehirler Yaşayan Ege, Büyük Menderes Havzası iyileştirme çalışmaları</a:t>
            </a:r>
          </a:p>
          <a:p>
            <a:pPr marL="0" indent="0">
              <a:buNone/>
            </a:pPr>
            <a:r>
              <a:rPr lang="tr-TR" b="1" dirty="0" err="1"/>
              <a:t>Turkcell</a:t>
            </a:r>
            <a:endParaRPr lang="tr-TR" b="1" dirty="0"/>
          </a:p>
          <a:p>
            <a:pPr marL="0" indent="0">
              <a:buNone/>
            </a:pPr>
            <a:r>
              <a:rPr lang="tr-TR" dirty="0" err="1"/>
              <a:t>Turkcell</a:t>
            </a:r>
            <a:r>
              <a:rPr lang="tr-TR" dirty="0"/>
              <a:t> ve Türk Eğitim Vakfı işbirliği, Van için Türkiye Kumbarası</a:t>
            </a:r>
          </a:p>
          <a:p>
            <a:pPr marL="0" indent="0">
              <a:buNone/>
            </a:pPr>
            <a:r>
              <a:rPr lang="tr-TR" dirty="0"/>
              <a:t>Kardelenler</a:t>
            </a:r>
          </a:p>
        </p:txBody>
      </p:sp>
    </p:spTree>
    <p:extLst>
      <p:ext uri="{BB962C8B-B14F-4D97-AF65-F5344CB8AC3E}">
        <p14:creationId xmlns:p14="http://schemas.microsoft.com/office/powerpoint/2010/main" val="38383222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Garanti Bankası</a:t>
            </a:r>
          </a:p>
          <a:p>
            <a:pPr marL="0" indent="0">
              <a:buNone/>
            </a:pPr>
            <a:r>
              <a:rPr lang="tr-TR" dirty="0"/>
              <a:t>-Garanti, 19 yıldır WWF-Türkiye'nin (Doğal Hayatı Koruma Vakfı) ana sponsorluğunu üstleniyor.</a:t>
            </a:r>
          </a:p>
          <a:p>
            <a:pPr marL="0" indent="0">
              <a:buNone/>
            </a:pPr>
            <a:r>
              <a:rPr lang="tr-TR" dirty="0"/>
              <a:t>-1999 yılında başlayan  Deniz Yıldızları projesi </a:t>
            </a:r>
          </a:p>
          <a:p>
            <a:pPr marL="0" indent="0">
              <a:buNone/>
            </a:pPr>
            <a:r>
              <a:rPr lang="tr-TR" dirty="0"/>
              <a:t>-2008’de kurulan Öğretmen Akademisi Vakfı ile eğitime destek</a:t>
            </a:r>
          </a:p>
          <a:p>
            <a:pPr marL="0" indent="0">
              <a:buNone/>
            </a:pPr>
            <a:endParaRPr lang="tr-TR" dirty="0"/>
          </a:p>
        </p:txBody>
      </p:sp>
    </p:spTree>
    <p:extLst>
      <p:ext uri="{BB962C8B-B14F-4D97-AF65-F5344CB8AC3E}">
        <p14:creationId xmlns:p14="http://schemas.microsoft.com/office/powerpoint/2010/main" val="7129553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KSS Aslında Neyi Örtüyor?</a:t>
            </a:r>
          </a:p>
          <a:p>
            <a:pPr marL="0" indent="0">
              <a:buNone/>
            </a:pPr>
            <a:r>
              <a:rPr lang="tr-TR" dirty="0"/>
              <a:t>--KSS uygulamalarına yer veren şirketlerin, bu projeler dışında ticari birer işletme olarak nasıl davrandıklarını incelemekte yarar bulunmaktadır. </a:t>
            </a:r>
          </a:p>
          <a:p>
            <a:pPr marL="0" indent="0">
              <a:buNone/>
            </a:pPr>
            <a:r>
              <a:rPr lang="tr-TR" dirty="0"/>
              <a:t>--Şirketlerin kâr amacı güden faaliyetlerindeki sorumlulukları ilk üç düzeyde ticari, yasal ve etik sorumluluklar olarak karşımıza çıkar. Bir şirket bu üç düzeydeki sorumluluklarını hakkıyla yerine getirdikten sonra sosyal sorumluluğa sıra gelebilir. </a:t>
            </a:r>
          </a:p>
          <a:p>
            <a:pPr marL="0" indent="0">
              <a:buNone/>
            </a:pPr>
            <a:endParaRPr lang="tr-TR" dirty="0"/>
          </a:p>
        </p:txBody>
      </p:sp>
    </p:spTree>
    <p:extLst>
      <p:ext uri="{BB962C8B-B14F-4D97-AF65-F5344CB8AC3E}">
        <p14:creationId xmlns:p14="http://schemas.microsoft.com/office/powerpoint/2010/main" val="1830769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Genellikle şirketlerin projeleri hayata geçirirken saydamlık, katılımcılık, paydaşlara eşit katılım hakkı tanımak gibi saiklerle sivil toplum, eğitim kurumları, kamu kuruluşları, yerel yönetim unsurlarını ortak seçtikleri görülmektedir. Bu durum bir yönden katılımcılığı destekleyen bir işlev görürken, diğer yandan da şirketlerin meşruiyetlerini sağlamlaştıran bir işlev de görmektedir.</a:t>
            </a:r>
          </a:p>
          <a:p>
            <a:pPr marL="0" indent="0">
              <a:buNone/>
            </a:pPr>
            <a:endParaRPr lang="tr-TR" dirty="0"/>
          </a:p>
        </p:txBody>
      </p:sp>
    </p:spTree>
    <p:extLst>
      <p:ext uri="{BB962C8B-B14F-4D97-AF65-F5344CB8AC3E}">
        <p14:creationId xmlns:p14="http://schemas.microsoft.com/office/powerpoint/2010/main" val="14395471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Davranışlarda tutarlılık düsturundan hareketle şirketleri ele alalım;</a:t>
            </a:r>
          </a:p>
          <a:p>
            <a:pPr marL="0" indent="0">
              <a:buNone/>
            </a:pPr>
            <a:r>
              <a:rPr lang="tr-TR" b="1" dirty="0"/>
              <a:t>Shell</a:t>
            </a:r>
            <a:r>
              <a:rPr lang="tr-TR" dirty="0"/>
              <a:t>, </a:t>
            </a:r>
          </a:p>
          <a:p>
            <a:pPr marL="0" indent="0">
              <a:buNone/>
            </a:pPr>
            <a:r>
              <a:rPr lang="tr-TR" dirty="0"/>
              <a:t>--Nijer Deltası’nda petrol çıkarma ve çevreye verdiği zarar, hastalıklar, Kuzey Buz Denizi’nde petrol arama ve küresel iklim değişikliği sorunu</a:t>
            </a:r>
          </a:p>
          <a:p>
            <a:pPr marL="0" indent="0">
              <a:buNone/>
            </a:pPr>
            <a:r>
              <a:rPr lang="tr-TR" dirty="0"/>
              <a:t>--Yöre halkına karşı yürüttüğü insan hakları ihlalleri</a:t>
            </a:r>
          </a:p>
          <a:p>
            <a:pPr marL="0" indent="0">
              <a:buNone/>
            </a:pPr>
            <a:r>
              <a:rPr lang="tr-TR" dirty="0"/>
              <a:t>--Balıkçılık, muz yetiştiriciliği ve tarım gibi geçim kaynaklarını yok etme</a:t>
            </a:r>
          </a:p>
          <a:p>
            <a:pPr marL="0" indent="0">
              <a:buNone/>
            </a:pPr>
            <a:r>
              <a:rPr lang="tr-TR" dirty="0"/>
              <a:t>--Yöre halkının ayaklanmasına karşı askeri diktatörlükle işbirliği</a:t>
            </a:r>
          </a:p>
          <a:p>
            <a:pPr marL="0" indent="0">
              <a:buNone/>
            </a:pPr>
            <a:endParaRPr lang="tr-TR" dirty="0"/>
          </a:p>
        </p:txBody>
      </p:sp>
    </p:spTree>
    <p:extLst>
      <p:ext uri="{BB962C8B-B14F-4D97-AF65-F5344CB8AC3E}">
        <p14:creationId xmlns:p14="http://schemas.microsoft.com/office/powerpoint/2010/main" val="1095728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Bir ‘itibar kazanma’ ve ‘pazarlama stratejisi’ olarak kurumsal sosyal sorumluluk (KSS) olgusunun tarihi de çok eski sayılmaz. Çevre felaketlerinin artmaya başladığı, kapitalizmin yıkıcı etkisinin krizlerle ve doğal felaketlerle daha fazla hissedildiği 1970’li yıllarda, iktisadi aktörler bu yıkıcı etkilerin daha az hissedilmesi için dışsal güçlerin (hükümetler, mahkeme kararları, kamuoyu baskısı, doğal felaketlerin yarattığı endişe vb.) de zorlamasıyla sorumluluk üstlenmek durumunda kalmışlardır. </a:t>
            </a:r>
          </a:p>
          <a:p>
            <a:pPr marL="0" indent="0">
              <a:buNone/>
            </a:pPr>
            <a:endParaRPr lang="tr-TR" dirty="0"/>
          </a:p>
        </p:txBody>
      </p:sp>
    </p:spTree>
    <p:extLst>
      <p:ext uri="{BB962C8B-B14F-4D97-AF65-F5344CB8AC3E}">
        <p14:creationId xmlns:p14="http://schemas.microsoft.com/office/powerpoint/2010/main" val="35268850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Coca-Cola</a:t>
            </a:r>
          </a:p>
          <a:p>
            <a:pPr marL="0" indent="0">
              <a:buNone/>
            </a:pPr>
            <a:r>
              <a:rPr lang="tr-TR" dirty="0"/>
              <a:t>--Yatırım yaptığı ülkelerde, faaliyetlerini esas itibariyle doğal kaynak sularını sömürerek sürdürmektedir. (Hindistan’daki </a:t>
            </a:r>
            <a:r>
              <a:rPr lang="tr-TR" dirty="0" err="1"/>
              <a:t>Kerela</a:t>
            </a:r>
            <a:r>
              <a:rPr lang="tr-TR" dirty="0"/>
              <a:t> eyaletinin </a:t>
            </a:r>
            <a:r>
              <a:rPr lang="tr-TR" dirty="0" err="1"/>
              <a:t>Plachimada</a:t>
            </a:r>
            <a:r>
              <a:rPr lang="tr-TR" dirty="0"/>
              <a:t> köyündeki kıtlık örneği)</a:t>
            </a:r>
          </a:p>
          <a:p>
            <a:pPr marL="0" indent="0">
              <a:buNone/>
            </a:pPr>
            <a:r>
              <a:rPr lang="tr-TR" dirty="0"/>
              <a:t>--Turkuaz marka suyun Bursa/Kestel’deki derin kuyu pompalarıyla ovanın suyunu çekerek üretildiği Türkiye’de tartışma konusu oldu.</a:t>
            </a:r>
          </a:p>
          <a:p>
            <a:pPr marL="0" indent="0">
              <a:buNone/>
            </a:pPr>
            <a:r>
              <a:rPr lang="tr-TR" dirty="0"/>
              <a:t>--Coca-Cola içeriğinin zararlı maddeler içermesi</a:t>
            </a:r>
          </a:p>
          <a:p>
            <a:pPr marL="0" indent="0">
              <a:buNone/>
            </a:pPr>
            <a:endParaRPr lang="tr-TR" dirty="0"/>
          </a:p>
        </p:txBody>
      </p:sp>
    </p:spTree>
    <p:extLst>
      <p:ext uri="{BB962C8B-B14F-4D97-AF65-F5344CB8AC3E}">
        <p14:creationId xmlns:p14="http://schemas.microsoft.com/office/powerpoint/2010/main" val="15484635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err="1"/>
              <a:t>Turkcell</a:t>
            </a:r>
            <a:endParaRPr lang="tr-TR" b="1" dirty="0"/>
          </a:p>
          <a:p>
            <a:pPr marL="0" indent="0">
              <a:buNone/>
            </a:pPr>
            <a:r>
              <a:rPr lang="tr-TR" dirty="0"/>
              <a:t>--Eğitim, sağlık gibi sosyal devletin gereği olarak ücretsiz olması gereken sektörlerin, neoliberal politikaların dayatmaları sonucu ticarileştirme sürecine girmesi ile özel sektörün işleyiş mantığı ve şirketlerin bu politikalara verdikleri destek düşünüldüğünde ‘Kardelenler’ projesi gibi eğitim projeleri erdemliliklerini yitirmektedir.</a:t>
            </a:r>
          </a:p>
          <a:p>
            <a:pPr marL="0" indent="0">
              <a:buNone/>
            </a:pPr>
            <a:r>
              <a:rPr lang="tr-TR" dirty="0"/>
              <a:t>--Baz istasyonları</a:t>
            </a:r>
          </a:p>
          <a:p>
            <a:pPr marL="0" indent="0">
              <a:buNone/>
            </a:pPr>
            <a:r>
              <a:rPr lang="tr-TR" dirty="0"/>
              <a:t>--Reklamlarda, baz istasyonları rolü verilen çocukların oynatılması etik dışı</a:t>
            </a:r>
          </a:p>
          <a:p>
            <a:pPr marL="0" indent="0">
              <a:buNone/>
            </a:pPr>
            <a:endParaRPr lang="tr-TR" dirty="0"/>
          </a:p>
        </p:txBody>
      </p:sp>
    </p:spTree>
    <p:extLst>
      <p:ext uri="{BB962C8B-B14F-4D97-AF65-F5344CB8AC3E}">
        <p14:creationId xmlns:p14="http://schemas.microsoft.com/office/powerpoint/2010/main" val="42645577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Garanti Bankası</a:t>
            </a:r>
          </a:p>
          <a:p>
            <a:pPr marL="0" indent="0">
              <a:buNone/>
            </a:pPr>
            <a:r>
              <a:rPr lang="tr-TR" dirty="0"/>
              <a:t>--Ilısu Barajı’nın yapımını yürüten şirkete kredi veren iki bankadan biri (Hasankeyf sular altında kalacak) </a:t>
            </a:r>
          </a:p>
          <a:p>
            <a:pPr marL="0" indent="0">
              <a:buNone/>
            </a:pPr>
            <a:r>
              <a:rPr lang="tr-TR" dirty="0"/>
              <a:t>--Eğitim, sağlık ve neoliberal politikalar</a:t>
            </a:r>
          </a:p>
          <a:p>
            <a:pPr marL="0" indent="0">
              <a:buNone/>
            </a:pPr>
            <a:endParaRPr lang="tr-TR" dirty="0"/>
          </a:p>
        </p:txBody>
      </p:sp>
    </p:spTree>
    <p:extLst>
      <p:ext uri="{BB962C8B-B14F-4D97-AF65-F5344CB8AC3E}">
        <p14:creationId xmlns:p14="http://schemas.microsoft.com/office/powerpoint/2010/main" val="30542883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SONUÇ:</a:t>
            </a:r>
          </a:p>
          <a:p>
            <a:pPr marL="0" indent="0">
              <a:buNone/>
            </a:pPr>
            <a:r>
              <a:rPr lang="tr-TR" dirty="0"/>
              <a:t>Şirketlerin zararları, doğal hayatı tehdit etmesinin yanı sıra sınıfsal olarak da incelenme konusu olmaktadır. Kamusal kaynaklar çokuluslu şirketler tarafından sömürülerek elde edilen ürünler dünyanın zengin yurttaşlarına satılmaktadır. Üretimin yapıldığı bölgedeki halk kıtlığı ve çevreye verilen zararın maliyetini çekmek zorunda bırakılmaktadır. (Yoksul-zengin uçurumu derinleşiyor.)</a:t>
            </a:r>
          </a:p>
          <a:p>
            <a:pPr marL="0" indent="0">
              <a:buNone/>
            </a:pPr>
            <a:endParaRPr lang="tr-TR" dirty="0"/>
          </a:p>
        </p:txBody>
      </p:sp>
    </p:spTree>
    <p:extLst>
      <p:ext uri="{BB962C8B-B14F-4D97-AF65-F5344CB8AC3E}">
        <p14:creationId xmlns:p14="http://schemas.microsoft.com/office/powerpoint/2010/main" val="25476373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Ekolojik Marksist Perspektif: </a:t>
            </a:r>
            <a:r>
              <a:rPr lang="tr-TR" dirty="0"/>
              <a:t>Marks’ın emek sermaye çelişkisi kuramına doğa-sermaye çelişkinin eklenmesiyle geliştirilmiştir. Marks’a göre “sermaye doğayla vampir benzeri bir ilişki kurar; yani ihtiyaç duyduğu kanı dünyadan emen bir çeşit yaşayan ölüdür.” Kapitalist üretim ilişkilerinin sürdüğü hâkim sistem, sebep olduğu çevresel yıkıma çözüm getirmekten uzak görünmekte ve gelecek nesilleri de tehlike altına almaktadır.</a:t>
            </a:r>
          </a:p>
          <a:p>
            <a:pPr marL="0" indent="0">
              <a:buNone/>
            </a:pPr>
            <a:endParaRPr lang="tr-TR" dirty="0"/>
          </a:p>
        </p:txBody>
      </p:sp>
    </p:spTree>
    <p:extLst>
      <p:ext uri="{BB962C8B-B14F-4D97-AF65-F5344CB8AC3E}">
        <p14:creationId xmlns:p14="http://schemas.microsoft.com/office/powerpoint/2010/main" val="16290711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err="1"/>
              <a:t>İronik</a:t>
            </a:r>
            <a:r>
              <a:rPr lang="tr-TR" dirty="0"/>
              <a:t> şekilde kapitalist üretim </a:t>
            </a:r>
            <a:r>
              <a:rPr lang="tr-TR" dirty="0" err="1"/>
              <a:t>gezegensel</a:t>
            </a:r>
            <a:r>
              <a:rPr lang="tr-TR" dirty="0"/>
              <a:t> yıkımdan beslenmekte, KSS uygulaması da bu yıkım sürecinden kâr etmenin yolu olarak değerlendirilmektedir. (Yeşil pazarlama, atık yönetimi, sanayi ve karbon ticareti vs. yeni piyasalar çıktı) </a:t>
            </a:r>
            <a:r>
              <a:rPr lang="tr-TR" dirty="0" err="1"/>
              <a:t>Lauderdale</a:t>
            </a:r>
            <a:r>
              <a:rPr lang="tr-TR" dirty="0"/>
              <a:t> </a:t>
            </a:r>
            <a:r>
              <a:rPr lang="tr-TR" dirty="0" err="1"/>
              <a:t>Paradoksu’na</a:t>
            </a:r>
            <a:r>
              <a:rPr lang="tr-TR" dirty="0"/>
              <a:t> göre kapitalizm kıtlıktan beslenir ve bolluk tehlikeli olarak görülür. Kapitalist üretim sistemi mantığı, kıtlıkları, felaketleri, krizleri de kâr elde etmenin bir  yolu olarak görüp durumu lehine çevirir.</a:t>
            </a:r>
          </a:p>
          <a:p>
            <a:pPr marL="0" indent="0">
              <a:buNone/>
            </a:pPr>
            <a:endParaRPr lang="tr-TR" dirty="0"/>
          </a:p>
        </p:txBody>
      </p:sp>
    </p:spTree>
    <p:extLst>
      <p:ext uri="{BB962C8B-B14F-4D97-AF65-F5344CB8AC3E}">
        <p14:creationId xmlns:p14="http://schemas.microsoft.com/office/powerpoint/2010/main" val="29034722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Bütün bunlar düşünüldüğü zaman KSS, sistemin çelişkilerinin üstünü örten ve bu sayede sınıf çelişkilerini derinleştiren bir işlev görmenin ötesine geçememektedir. Dolayısıyla KSS uygulamalarından medet ummak yerine, demokratik katılımın var olduğu ve sivil hareketlerle yapılacak daha köklü yapısal değişim stratejilerine ihtiyaç duyulmaktadır. </a:t>
            </a:r>
          </a:p>
          <a:p>
            <a:pPr marL="0" indent="0">
              <a:buNone/>
            </a:pPr>
            <a:endParaRPr lang="tr-TR" dirty="0"/>
          </a:p>
        </p:txBody>
      </p:sp>
    </p:spTree>
    <p:extLst>
      <p:ext uri="{BB962C8B-B14F-4D97-AF65-F5344CB8AC3E}">
        <p14:creationId xmlns:p14="http://schemas.microsoft.com/office/powerpoint/2010/main" val="36567602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b="1" dirty="0"/>
              <a:t>TOPLUMSAL ETKİLEŞİM VE RIZA ÜRETİMİNDE 'SEMBOLİK KAPİTAL' KULLANIMI</a:t>
            </a:r>
          </a:p>
          <a:p>
            <a:pPr marL="0" indent="0">
              <a:buNone/>
            </a:pPr>
            <a:r>
              <a:rPr lang="tr-TR" altLang="en-US" b="1" dirty="0"/>
              <a:t>Yazar</a:t>
            </a:r>
            <a:r>
              <a:rPr lang="tr-TR" altLang="en-US" dirty="0"/>
              <a:t>: Hüseyin Köse</a:t>
            </a:r>
          </a:p>
          <a:p>
            <a:pPr marL="0" indent="0">
              <a:buNone/>
            </a:pPr>
            <a:r>
              <a:rPr lang="tr-TR" altLang="en-US" dirty="0"/>
              <a:t>İçinde: Becerikli, Sema (2011).  </a:t>
            </a:r>
            <a:r>
              <a:rPr lang="tr-TR" altLang="en-US" i="1" dirty="0"/>
              <a:t>Halkla İlişkiler ve Reklamın Anatomisi, Eleştirel Bir Kavrayış</a:t>
            </a:r>
            <a:r>
              <a:rPr lang="tr-TR" altLang="en-US" dirty="0"/>
              <a:t>, Ankara, Ütopya</a:t>
            </a:r>
          </a:p>
          <a:p>
            <a:pPr marL="0" indent="0">
              <a:buNone/>
            </a:pPr>
            <a:r>
              <a:rPr lang="tr-TR" dirty="0" err="1"/>
              <a:t>ss</a:t>
            </a:r>
            <a:r>
              <a:rPr lang="tr-TR" dirty="0"/>
              <a:t>. 54-75</a:t>
            </a:r>
          </a:p>
          <a:p>
            <a:pPr marL="0" indent="0">
              <a:buNone/>
            </a:pPr>
            <a:endParaRPr lang="tr-TR" dirty="0"/>
          </a:p>
        </p:txBody>
      </p:sp>
    </p:spTree>
    <p:extLst>
      <p:ext uri="{BB962C8B-B14F-4D97-AF65-F5344CB8AC3E}">
        <p14:creationId xmlns:p14="http://schemas.microsoft.com/office/powerpoint/2010/main" val="16223845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Bir malı üretmek ve pazarlamak kadar pratikler dahilinde iletişim kurmak da üretmek ve satmak kadar değerlidir. Bu konuda hedef kitleden alınacak büyük ‘evet’ , aynı kitleye verilecek ‘</a:t>
            </a:r>
            <a:r>
              <a:rPr lang="tr-TR" dirty="0" err="1"/>
              <a:t>güven’in</a:t>
            </a:r>
            <a:r>
              <a:rPr lang="tr-TR" dirty="0"/>
              <a:t>  büyüklüğüne bağlıdır.</a:t>
            </a:r>
          </a:p>
          <a:p>
            <a:pPr marL="0" indent="0">
              <a:buNone/>
            </a:pPr>
            <a:r>
              <a:rPr lang="tr-TR" dirty="0"/>
              <a:t>    Güven, işletmecilikte her şeyden önce </a:t>
            </a:r>
            <a:r>
              <a:rPr lang="tr-TR" dirty="0" err="1"/>
              <a:t>işlemsel</a:t>
            </a:r>
            <a:r>
              <a:rPr lang="tr-TR" dirty="0"/>
              <a:t> hacmi ifade eder. Güvenin kendisi doğrudan büyüklüğü etkiler. Bourdieu’ </a:t>
            </a:r>
            <a:r>
              <a:rPr lang="tr-TR" dirty="0" err="1"/>
              <a:t>nun</a:t>
            </a:r>
            <a:r>
              <a:rPr lang="tr-TR" dirty="0"/>
              <a:t> büyüklüğü bu yaklaşımın özüdür.   </a:t>
            </a:r>
          </a:p>
          <a:p>
            <a:pPr marL="0" indent="0">
              <a:buNone/>
            </a:pPr>
            <a:r>
              <a:rPr lang="tr-TR" dirty="0"/>
              <a:t>    Büyüklüğe kaynak olarak gösterilen ‘sermaye’ kültürel, ekonomik, toplumsal  veya simgesel olabilir. Bu makalede daha çok ‘simgesel’ sermaye irdelenmiştir.</a:t>
            </a:r>
          </a:p>
          <a:p>
            <a:pPr marL="0" indent="0">
              <a:buNone/>
            </a:pPr>
            <a:r>
              <a:rPr lang="tr-TR" dirty="0"/>
              <a:t>    Simgesel sermaye; kişilik pazarı üzerinde değer kazanmış, güven ilişkisinin tesisine aracı olan, onur ve itibar yoluyla elde edilen bir tür kredi (kişilik sermayesi / saygınlık) olarak kabul edilebilir.</a:t>
            </a:r>
          </a:p>
          <a:p>
            <a:pPr marL="0" indent="0">
              <a:buNone/>
            </a:pPr>
            <a:endParaRPr lang="tr-TR" dirty="0"/>
          </a:p>
        </p:txBody>
      </p:sp>
    </p:spTree>
    <p:extLst>
      <p:ext uri="{BB962C8B-B14F-4D97-AF65-F5344CB8AC3E}">
        <p14:creationId xmlns:p14="http://schemas.microsoft.com/office/powerpoint/2010/main" val="1982778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BOURDIEU’YA GÖRE…</a:t>
            </a:r>
          </a:p>
          <a:p>
            <a:pPr marL="0" indent="0">
              <a:buNone/>
            </a:pPr>
            <a:endParaRPr lang="tr-TR" dirty="0"/>
          </a:p>
          <a:p>
            <a:pPr marL="0" indent="0">
              <a:buNone/>
            </a:pPr>
            <a:r>
              <a:rPr lang="tr-TR" dirty="0"/>
              <a:t>Ekonomik Kaynaklar; ana baba mirası, erk ve daha başka gelirden oluşur. Toplumsal Kaynaklar; kalıcı bir ilişkiler ağına sahip olmaya, Simgesel Kaynaklar; başkaları tarafından algılandıkları andan itibaren kabul edilmiş değerlerin üretken ve bilişsel bir niteliğe dönüştüğü; onurun anlamı, ahlaksal üstünlük, iyilikseverlik, yüksek bir güven duygusuna bağlı olarak iş yapma güdüsü gibi aynı alandaki etkili toplumsal etkenlere bağlı olacağını öne sürmüştür. </a:t>
            </a:r>
          </a:p>
        </p:txBody>
      </p:sp>
    </p:spTree>
    <p:extLst>
      <p:ext uri="{BB962C8B-B14F-4D97-AF65-F5344CB8AC3E}">
        <p14:creationId xmlns:p14="http://schemas.microsoft.com/office/powerpoint/2010/main" val="1722663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19. yüzyıl sonlarında ekonomik kalkınma uğruna toplumsal ve çevresel etkilerin sorumluluğu, bunları yaratan iktisadi aktörlere değil hükümetlere ve diğer toplumsal aktörlere yüklenmeye başlamıştır. Kapitalist üretimin temel dayanağı olan ekonomik büyüme ve kâr olgusu, bizatihi doğanın ve emek gücünün sömürüsüne dayandığı için, çevresel ve toplumsal etkilerin ticari işletmeler tarafından üstlenilmek istenmemesi doğaldır.</a:t>
            </a:r>
          </a:p>
          <a:p>
            <a:pPr marL="0" indent="0">
              <a:buNone/>
            </a:pPr>
            <a:endParaRPr lang="tr-TR" dirty="0"/>
          </a:p>
        </p:txBody>
      </p:sp>
    </p:spTree>
    <p:extLst>
      <p:ext uri="{BB962C8B-B14F-4D97-AF65-F5344CB8AC3E}">
        <p14:creationId xmlns:p14="http://schemas.microsoft.com/office/powerpoint/2010/main" val="24634062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Simgesel sermaye, ekonomik açıdan toplumdaki egemen sınıfın tabi kılınmışların rızasını minnettarlık, saygı, onur, vefa, hayırseverlik ve görev bilinci ile almalarını ifade eder. Etki alanlarının sınırları tam olarak çizilemez.</a:t>
            </a:r>
          </a:p>
          <a:p>
            <a:pPr marL="0" indent="0">
              <a:buNone/>
            </a:pPr>
            <a:r>
              <a:rPr lang="tr-TR" dirty="0"/>
              <a:t>    </a:t>
            </a:r>
            <a:r>
              <a:rPr lang="tr-TR" dirty="0" err="1"/>
              <a:t>Bourdieu’nun</a:t>
            </a:r>
            <a:r>
              <a:rPr lang="tr-TR" dirty="0"/>
              <a:t> sermayelerin </a:t>
            </a:r>
            <a:r>
              <a:rPr lang="tr-TR" dirty="0" err="1"/>
              <a:t>birbibrine</a:t>
            </a:r>
            <a:r>
              <a:rPr lang="tr-TR" dirty="0"/>
              <a:t> dönüştürülebilme mantığından yaklaşımla, simgesel sermaye </a:t>
            </a:r>
            <a:r>
              <a:rPr lang="tr-TR" dirty="0" err="1"/>
              <a:t>tüketici,piyasa</a:t>
            </a:r>
            <a:r>
              <a:rPr lang="tr-TR" dirty="0"/>
              <a:t> konularıyla ilgili somut ipuçları sunar.</a:t>
            </a:r>
          </a:p>
          <a:p>
            <a:pPr marL="0" indent="0">
              <a:buNone/>
            </a:pPr>
            <a:r>
              <a:rPr lang="tr-TR" dirty="0"/>
              <a:t>    Makalede, halkla ilişkiler etkinliğiyle desteklenen ticari piyasada ekonomik dinamikler dışında işleyen simgesel sermayenin ve bu sermayenin diğer sermaye türleriyle kurduğu ilişkilerin potansiyel belirleyiciliği eleştirel yaklaşımla sunulmaktadır. Kitlesel yargı yaratma ve yaratılan algıyı yönlendirme hakkında ipuçları sunmaktadır.</a:t>
            </a:r>
          </a:p>
          <a:p>
            <a:pPr marL="0" indent="0">
              <a:buNone/>
            </a:pPr>
            <a:endParaRPr lang="tr-TR" dirty="0"/>
          </a:p>
        </p:txBody>
      </p:sp>
    </p:spTree>
    <p:extLst>
      <p:ext uri="{BB962C8B-B14F-4D97-AF65-F5344CB8AC3E}">
        <p14:creationId xmlns:p14="http://schemas.microsoft.com/office/powerpoint/2010/main" val="361146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err="1"/>
              <a:t>Bourdieu’ye</a:t>
            </a:r>
            <a:r>
              <a:rPr lang="tr-TR" dirty="0"/>
              <a:t> göre simgesel sermaye güven ilişkilerini yapılandırır, dolayısıyla toplumsal ilişkilere özgü gerçekliği kurar. Güven ve gerçeklik arası bu bağ çok önemlidir.</a:t>
            </a:r>
          </a:p>
          <a:p>
            <a:pPr marL="0" indent="0">
              <a:buNone/>
            </a:pPr>
            <a:r>
              <a:rPr lang="tr-TR" dirty="0"/>
              <a:t>    Simgesel sermaye, farkında olmadan edinilmiş değer ve nitelemeleri bilinç düzeyinde yeniden üretmesiyle değer kazanır.( İyi-kötü, yararlı-zararlı vb.) En güzel örnek, bazı </a:t>
            </a:r>
            <a:r>
              <a:rPr lang="tr-TR" dirty="0" err="1"/>
              <a:t>otomobil,konut</a:t>
            </a:r>
            <a:r>
              <a:rPr lang="tr-TR" dirty="0"/>
              <a:t> vb. reklamlarında toplumda simgesel sermayesiyle öne çıkmış kişilerin kullanılmasıdır. Ya da ‘seçkin komşularını bekleyen’ ‘mimar’ ‘ mühendis’ vb.</a:t>
            </a:r>
          </a:p>
          <a:p>
            <a:pPr marL="0" indent="0">
              <a:buNone/>
            </a:pPr>
            <a:r>
              <a:rPr lang="tr-TR" dirty="0"/>
              <a:t>    Vurgulanan, sadece ekonomik eşdeğerliliğin yetmeyeceği, aynı zamanda kültürel ve </a:t>
            </a:r>
            <a:r>
              <a:rPr lang="tr-TR" dirty="0" err="1"/>
              <a:t>entellektüel</a:t>
            </a:r>
            <a:r>
              <a:rPr lang="tr-TR" dirty="0"/>
              <a:t> sermaye sahipliğinin böyle bir ayrıcalığı sunacağıdır. Manevi kazanç komşuluk, ekonomik zorlu ve kirli pazarlıkları </a:t>
            </a:r>
            <a:r>
              <a:rPr lang="tr-TR" dirty="0" err="1"/>
              <a:t>gözlereden</a:t>
            </a:r>
            <a:r>
              <a:rPr lang="tr-TR" dirty="0"/>
              <a:t> tutmaya yarar. </a:t>
            </a:r>
          </a:p>
        </p:txBody>
      </p:sp>
    </p:spTree>
    <p:extLst>
      <p:ext uri="{BB962C8B-B14F-4D97-AF65-F5344CB8AC3E}">
        <p14:creationId xmlns:p14="http://schemas.microsoft.com/office/powerpoint/2010/main" val="31970378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dirty="0"/>
              <a:t>Bir bakkal ya da manavın müşterileriyle pazarlık yapmaması, sadece kendi çıkarları değil de duygusal ve insancıl eğilimlerle işi götürmeye çalışması aslında ona çıkarlarından feragat neticesinde birkaç misli kazanç sağlar ve Bourdieu tarafından ‘alicenaplık stratejisi’ olarak açıklanır.</a:t>
            </a:r>
          </a:p>
          <a:p>
            <a:pPr marL="0" indent="0">
              <a:buNone/>
            </a:pPr>
            <a:r>
              <a:rPr lang="tr-TR" dirty="0"/>
              <a:t>     ‘Sizi düşünen banka’ yaklaşımında da olduğu gibi bu ve benzeri retorik örneklerin, sınıfsal farklılıkları korumaya yönelik güçlülerin dayanışması esaslı sözleşmeyi görünmez kılan gücü vardır.</a:t>
            </a:r>
          </a:p>
          <a:p>
            <a:pPr marL="0" indent="0">
              <a:buNone/>
            </a:pPr>
            <a:r>
              <a:rPr lang="tr-TR" dirty="0"/>
              <a:t>    Görünüşte propagandanın işleviyle aynı olan bu yaklaşımlar, mahrem ve ahlaksal konulara düzenlediği sınır ihlalleri ile halkla ilişkileri de bir nevi suç ortağı yapmaktadır. </a:t>
            </a:r>
          </a:p>
          <a:p>
            <a:pPr marL="0" indent="0">
              <a:buNone/>
            </a:pPr>
            <a:endParaRPr lang="tr-TR" dirty="0"/>
          </a:p>
        </p:txBody>
      </p:sp>
    </p:spTree>
    <p:extLst>
      <p:ext uri="{BB962C8B-B14F-4D97-AF65-F5344CB8AC3E}">
        <p14:creationId xmlns:p14="http://schemas.microsoft.com/office/powerpoint/2010/main" val="20683335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Ürün ya da hizmetin satışına yönelik argümanların ahlaksal içeriğinin meşruiyetine yönelik bilimsel argümanların desteği zaruridir.( Özellikle tıp endüstrisi... )</a:t>
            </a:r>
          </a:p>
          <a:p>
            <a:pPr marL="0" indent="0">
              <a:buNone/>
            </a:pPr>
            <a:r>
              <a:rPr lang="tr-TR" dirty="0"/>
              <a:t>    </a:t>
            </a:r>
            <a:r>
              <a:rPr lang="tr-TR" dirty="0" err="1"/>
              <a:t>Bourdieu’nun</a:t>
            </a:r>
            <a:r>
              <a:rPr lang="tr-TR" dirty="0"/>
              <a:t> belirttiği gibi özellikle tüketim eyleminde, belli bir algılama ve bilinçdışı güdülenme çerçevesinde ‘ilkeler bilincin kavrayışının dışında durur ve açığa çıkamaz.’</a:t>
            </a:r>
          </a:p>
          <a:p>
            <a:pPr marL="0" indent="0">
              <a:buNone/>
            </a:pPr>
            <a:r>
              <a:rPr lang="tr-TR" dirty="0"/>
              <a:t>    Simgesel sermaye analizi, bir müşteriyle iletişim ve onu ikna etme biçimlerinin en şeytani taktiklerini gözler önüne serer. Amaç müşteriye ‘müşteri’ olduğunun </a:t>
            </a:r>
            <a:r>
              <a:rPr lang="tr-TR" dirty="0" err="1"/>
              <a:t>binbir</a:t>
            </a:r>
            <a:r>
              <a:rPr lang="tr-TR" dirty="0"/>
              <a:t> cambazlıkla, ürkütmeden, ikna ederek anlatılması ve baştan çıkartılmasıdır. “Bunu size söylememem gerekiyordu ama şu planı seçerseniz...” gibi resmi tavrın kişisel yakınlığa dönüşmesi kadar aldatıcı !</a:t>
            </a:r>
          </a:p>
          <a:p>
            <a:pPr marL="0" indent="0">
              <a:buNone/>
            </a:pPr>
            <a:endParaRPr lang="tr-TR" dirty="0"/>
          </a:p>
        </p:txBody>
      </p:sp>
    </p:spTree>
    <p:extLst>
      <p:ext uri="{BB962C8B-B14F-4D97-AF65-F5344CB8AC3E}">
        <p14:creationId xmlns:p14="http://schemas.microsoft.com/office/powerpoint/2010/main" val="38054877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Simgesel sermaye her zaman ekonomik sermayenin sonucu değil, bazen de kültürel üretim ve tüketim alanında ‘asıl ilişkilerin’ görünmez kılınmasını sağlamaktır. Bu nedenle, görünmez ilişkiler ve yapılar görünür kılınmalıdır. Görünmezler yıkıcıdır...</a:t>
            </a:r>
          </a:p>
          <a:p>
            <a:pPr marL="0" indent="0">
              <a:buNone/>
            </a:pPr>
            <a:r>
              <a:rPr lang="tr-TR" dirty="0"/>
              <a:t>    Kapitalist tüketimin ‘</a:t>
            </a:r>
            <a:r>
              <a:rPr lang="tr-TR" dirty="0" err="1"/>
              <a:t>postfordist</a:t>
            </a:r>
            <a:r>
              <a:rPr lang="tr-TR" dirty="0"/>
              <a:t> politikalarına’ göre de müşterinin satın alma eğilimi ne pahasına olursa olsun sürdürülmeli ve beğeni, yargısı her koşula uydurulmalıdır.</a:t>
            </a:r>
          </a:p>
          <a:p>
            <a:pPr marL="0" indent="0">
              <a:buNone/>
            </a:pPr>
            <a:r>
              <a:rPr lang="tr-TR" dirty="0"/>
              <a:t>    </a:t>
            </a:r>
            <a:r>
              <a:rPr lang="tr-TR" dirty="0" err="1"/>
              <a:t>Postfordist</a:t>
            </a:r>
            <a:r>
              <a:rPr lang="tr-TR" dirty="0"/>
              <a:t> sistem içerisinde, işletmeler ve şirketlerin yaklaşımları öyle boyutlara varmıştır ki, retorik davranışa yönelik seminer ve kursların sayısı mesleki eğitimlerin sayısından çoktur. Şirketler bu şekilde kontrollü ilişkileri tesis ederek, müşterilerinde güven sağlayacaktır! Güzel ve etkili konuşma, nezaket ve kibarlıkla amaca ulaşılacaktır.</a:t>
            </a:r>
          </a:p>
          <a:p>
            <a:pPr marL="0" indent="0">
              <a:buNone/>
            </a:pPr>
            <a:endParaRPr lang="tr-TR" dirty="0"/>
          </a:p>
        </p:txBody>
      </p:sp>
    </p:spTree>
    <p:extLst>
      <p:ext uri="{BB962C8B-B14F-4D97-AF65-F5344CB8AC3E}">
        <p14:creationId xmlns:p14="http://schemas.microsoft.com/office/powerpoint/2010/main" val="6235266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1960’lı ve 70’li yıllarda aristokratlar, patrondan ücretli yöneticiye geçiş ve bu sınıflarda baskın konumları elde etme akabinde de çocuklarını güvence altına alarak kontrollerini sürdürme olanağı sağlamıştır.</a:t>
            </a:r>
          </a:p>
          <a:p>
            <a:pPr marL="0" indent="0">
              <a:buNone/>
            </a:pPr>
            <a:r>
              <a:rPr lang="tr-TR" dirty="0"/>
              <a:t>    Aristokratlar geleneksel simgesel sermayeleri (</a:t>
            </a:r>
            <a:r>
              <a:rPr lang="tr-TR" dirty="0" err="1"/>
              <a:t>ünvan,aile</a:t>
            </a:r>
            <a:r>
              <a:rPr lang="tr-TR" dirty="0"/>
              <a:t> ve isim saygınlıkları) ile sanatsal ve kültürel alanlara özellikle yayıncılık sektörüne yöneldiler. </a:t>
            </a:r>
          </a:p>
          <a:p>
            <a:pPr marL="0" indent="0">
              <a:buNone/>
            </a:pPr>
            <a:r>
              <a:rPr lang="tr-TR" dirty="0"/>
              <a:t>    Saint-Martin’e göre “simgesel sermayeye sahip olanlar ve bununla birlikte ekonomik kalıttan yoksun olanlar, şayet ellerinde işe yarar diploma ya da akademik unvan yoksa, sahip oldukları sermayeyi başka alana dönüştürme konusunda oldukça zayıf şansa sahiptirler.” Daha açık olarak, toplumsal sermaye türleri ( okul ve aile ilişkileri ağı, mesleki güvenceler vs.) sermaye aktarımlarında ekonomik başarının da önemli önkoşullarındadır.</a:t>
            </a:r>
          </a:p>
          <a:p>
            <a:pPr marL="0" indent="0">
              <a:buNone/>
            </a:pPr>
            <a:endParaRPr lang="tr-TR" dirty="0"/>
          </a:p>
        </p:txBody>
      </p:sp>
    </p:spTree>
    <p:extLst>
      <p:ext uri="{BB962C8B-B14F-4D97-AF65-F5344CB8AC3E}">
        <p14:creationId xmlns:p14="http://schemas.microsoft.com/office/powerpoint/2010/main" val="7715661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Simgesel sermaye, </a:t>
            </a:r>
            <a:r>
              <a:rPr lang="tr-TR" dirty="0" err="1"/>
              <a:t>Marx’ın</a:t>
            </a:r>
            <a:r>
              <a:rPr lang="tr-TR" dirty="0"/>
              <a:t> kapital tanımında ‘toprak geliri’ ve ‘rant’ sözcüklerine dek genişletilmiş ve popülaritesini </a:t>
            </a:r>
            <a:r>
              <a:rPr lang="tr-TR" dirty="0" err="1"/>
              <a:t>Bourdieu’ya</a:t>
            </a:r>
            <a:r>
              <a:rPr lang="tr-TR" dirty="0"/>
              <a:t> borçlu olan bu sermaye ‘çıkarlar’ ve ‘ kazançlar’ üzerinde edinilmiş güçtür. Bu güç için doğal ve gerekli olan “tam olarak algılanması ve tanınmasıdır.” Bu tanınmada önemli olan meşruiyetidir.</a:t>
            </a:r>
          </a:p>
          <a:p>
            <a:pPr marL="0" indent="0">
              <a:buNone/>
            </a:pPr>
            <a:r>
              <a:rPr lang="tr-TR" dirty="0"/>
              <a:t>    Spin </a:t>
            </a:r>
            <a:r>
              <a:rPr lang="tr-TR" dirty="0" err="1"/>
              <a:t>doctor’lar</a:t>
            </a:r>
            <a:r>
              <a:rPr lang="tr-TR" dirty="0"/>
              <a:t>, reklamcılar vs. hep simgesel ve toplumsal sermayelerinin </a:t>
            </a:r>
            <a:r>
              <a:rPr lang="tr-TR" dirty="0" err="1"/>
              <a:t>gücü,ölçüsü</a:t>
            </a:r>
            <a:r>
              <a:rPr lang="tr-TR" dirty="0"/>
              <a:t> oranında iş yaparlar. </a:t>
            </a:r>
          </a:p>
          <a:p>
            <a:pPr marL="0" indent="0">
              <a:buNone/>
            </a:pPr>
            <a:r>
              <a:rPr lang="tr-TR" dirty="0"/>
              <a:t>    Simgesel sermaye rıza üretimi ile ilişkilendirildiğinde, iletişim ve ikna teknikleriyle desteklemek kaçınılmazdır. Başarı için sadece ekonomik güç değil, toplumsal ve simgesel anlamların da güce dönüştürülmesi gerekir.</a:t>
            </a:r>
          </a:p>
          <a:p>
            <a:pPr marL="0" indent="0">
              <a:buNone/>
            </a:pPr>
            <a:r>
              <a:rPr lang="tr-TR" dirty="0"/>
              <a:t>    Simgesel sıfatı, sadece ekonomik alanda değil daha başka alanlarda da güçleri tanımlayan kavram olarak etkisini teori ve pratikte sürdürecektir. </a:t>
            </a:r>
          </a:p>
        </p:txBody>
      </p:sp>
    </p:spTree>
    <p:extLst>
      <p:ext uri="{BB962C8B-B14F-4D97-AF65-F5344CB8AC3E}">
        <p14:creationId xmlns:p14="http://schemas.microsoft.com/office/powerpoint/2010/main" val="2638090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Ancak zaman içerisinde Batı’da orta sınıfın güçlenmesi, tüketim kültürünün gelişmesi ve buna dayalı olarak rekabet unsurunun artması sonucunda ticari işletmeler, farklılaşma zorunluluğu hissetmişlerdir. Burada ağırlıklı kısmı orta sınıflardan oluşan tüketicilerin toplumsal ve çevresel duyarlılığına dokunan kampanyaların önemi devreye girmeye başlamış, ticari işletmeler STK’lar ve hükümetlerin de ortaklaşa katıldığı “sosyal sorumluluk” kampanyaları düzenlemeye başlamışlardır.</a:t>
            </a:r>
          </a:p>
          <a:p>
            <a:pPr marL="0" indent="0">
              <a:buNone/>
            </a:pPr>
            <a:endParaRPr lang="tr-TR" dirty="0"/>
          </a:p>
        </p:txBody>
      </p:sp>
    </p:spTree>
    <p:extLst>
      <p:ext uri="{BB962C8B-B14F-4D97-AF65-F5344CB8AC3E}">
        <p14:creationId xmlns:p14="http://schemas.microsoft.com/office/powerpoint/2010/main" val="1189670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Bu çalışmada KSS etik açıdan incelenmektedir. Esas itibariyle, çevreye yıkıcı etkilerde bulunan şirketlerin bu etkilerin sonuçlarını gözlerden gizlemek ve yeniden itibar kazanmak için hayata geçirdikleri KSS uygulamaları, bu yönlerden bakınca, çok boyutlu bir değerlendirmeye ihtiyaç duymaktadır. (Hizmet sektörü, ilaç ve kimya sanayi, silah ve enerji, sektörü hepsi doğa ve insan sömürüsüne dayalı)</a:t>
            </a:r>
          </a:p>
          <a:p>
            <a:pPr marL="0" indent="0">
              <a:buNone/>
            </a:pPr>
            <a:endParaRPr lang="tr-TR" dirty="0"/>
          </a:p>
        </p:txBody>
      </p:sp>
    </p:spTree>
    <p:extLst>
      <p:ext uri="{BB962C8B-B14F-4D97-AF65-F5344CB8AC3E}">
        <p14:creationId xmlns:p14="http://schemas.microsoft.com/office/powerpoint/2010/main" val="1258931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b="1" dirty="0"/>
              <a:t>Kapitalizmin Küresel Güçleri ve </a:t>
            </a:r>
            <a:r>
              <a:rPr lang="tr-TR" b="1" dirty="0" err="1"/>
              <a:t>Deregülasyon</a:t>
            </a:r>
            <a:r>
              <a:rPr lang="tr-TR" b="1" dirty="0"/>
              <a:t> Süreci</a:t>
            </a:r>
          </a:p>
          <a:p>
            <a:pPr marL="0" indent="0">
              <a:buNone/>
            </a:pPr>
            <a:r>
              <a:rPr lang="tr-TR" dirty="0"/>
              <a:t>-Çokuluslu şirketlerin küresel anlamda yayılması ve etkinliğinin, çıktığı gelişmiş, emperyalist ülkelerin sınırlarını zorlaması ve aşması, bazı küresel anlaşmalar yoluyla gerçekleşmiştir. Bu anlaşmaların tarihi 1. Dünya Savaşı’nın sonrasındaki gelişmelere dayanır.</a:t>
            </a:r>
          </a:p>
          <a:p>
            <a:pPr marL="0" indent="0">
              <a:buNone/>
            </a:pPr>
            <a:r>
              <a:rPr lang="tr-TR" dirty="0"/>
              <a:t>-ABD Wilson Prensipleri ile 1. Dünya Savaşı sonrasında küresel pazardan pay kapma mücadelesinde var olduğunu ilan etmiştir. 1929 Dünya Ekonomik </a:t>
            </a:r>
            <a:r>
              <a:rPr lang="tr-TR" dirty="0" err="1"/>
              <a:t>Bunalımı’nın</a:t>
            </a:r>
            <a:r>
              <a:rPr lang="tr-TR" dirty="0"/>
              <a:t> ardından ABD New </a:t>
            </a:r>
            <a:r>
              <a:rPr lang="tr-TR" dirty="0" err="1"/>
              <a:t>Deal</a:t>
            </a:r>
            <a:r>
              <a:rPr lang="tr-TR" dirty="0"/>
              <a:t> politikalarıyla küresel düzeydeki yayılma sürecini pekiştirmiştir.</a:t>
            </a:r>
          </a:p>
          <a:p>
            <a:pPr marL="0" indent="0">
              <a:buNone/>
            </a:pPr>
            <a:r>
              <a:rPr lang="tr-TR" dirty="0"/>
              <a:t>-2. Dünya Savaşı’nın ardından GATT (Ticaret ve Gümrük Tarifeleri Genel Anlaşması) 23 ülkenin katılımıyla imzalanmıştır. (Ulusal ticari düzenlemelerin değiştirilmesi)</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279492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-Dünya Ticaret Örgütü (WTO) 1995’te kurulmuştur. </a:t>
            </a:r>
          </a:p>
          <a:p>
            <a:pPr marL="0" indent="0">
              <a:buNone/>
            </a:pPr>
            <a:r>
              <a:rPr lang="tr-TR" dirty="0"/>
              <a:t>-Bütün bu süreçle birlikte uluslararası şirketler, alabildiğine özgür bir ortamda ve minimum kısıtlamalarla dünyanın her yerinde (emek, doğal kaynak, vergi gibi girdilerin en düşük olduğu yerlerde) yatırım yapabilir hale gelmiştir. Sermayeye bütün sınırlar açılırken, emek güçleri için bu kapıların ardına kadar kapatıldığını akılda tutmakta yarar vardır.</a:t>
            </a:r>
          </a:p>
          <a:p>
            <a:pPr marL="0" indent="0">
              <a:buNone/>
            </a:pPr>
            <a:r>
              <a:rPr lang="tr-TR" dirty="0"/>
              <a:t>-Çokuluslu şirketlere kapılar açılırken diğer yandan da sermaye ve teknolojik altyapı yetersizliği olan azgelişmiş ve gelişmekte olan ülkeler, çokuluslu şirketleri kalkınmanın başlıca çözüm yolu olarak görmüşler ve istekli davranmışlardır. Bu durum şirketlerin söz konusu ülkelere denetimsiz yatırım yapmalarını kolaylaştırmıştır. (Baskıcı rejim, siyasal istikrarsızlık, emek ve doğa sömürüsü) </a:t>
            </a:r>
          </a:p>
          <a:p>
            <a:pPr marL="0" indent="0">
              <a:buNone/>
            </a:pPr>
            <a:endParaRPr lang="tr-TR" dirty="0"/>
          </a:p>
        </p:txBody>
      </p:sp>
    </p:spTree>
    <p:extLst>
      <p:ext uri="{BB962C8B-B14F-4D97-AF65-F5344CB8AC3E}">
        <p14:creationId xmlns:p14="http://schemas.microsoft.com/office/powerpoint/2010/main" val="2642645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Bu noktada çokuluslu şirketleri, azgelişmiş ve gelişmekte olan ülkelere yatırım yapmaya iten gerekçeler şöyle sıralanabilir.</a:t>
            </a:r>
          </a:p>
          <a:p>
            <a:pPr marL="0" indent="0">
              <a:buNone/>
            </a:pPr>
            <a:r>
              <a:rPr lang="tr-TR" dirty="0"/>
              <a:t>-Ucuz emek</a:t>
            </a:r>
          </a:p>
          <a:p>
            <a:pPr marL="0" indent="0">
              <a:buNone/>
            </a:pPr>
            <a:r>
              <a:rPr lang="tr-TR" dirty="0"/>
              <a:t>-Sınırsız ve denetimsiz toprak</a:t>
            </a:r>
          </a:p>
          <a:p>
            <a:pPr marL="0" indent="0">
              <a:buNone/>
            </a:pPr>
            <a:r>
              <a:rPr lang="tr-TR" dirty="0"/>
              <a:t>-Doğal kaynak kullanımı</a:t>
            </a:r>
          </a:p>
          <a:p>
            <a:pPr marL="0" indent="0">
              <a:buNone/>
            </a:pPr>
            <a:endParaRPr lang="tr-TR" dirty="0"/>
          </a:p>
        </p:txBody>
      </p:sp>
    </p:spTree>
    <p:extLst>
      <p:ext uri="{BB962C8B-B14F-4D97-AF65-F5344CB8AC3E}">
        <p14:creationId xmlns:p14="http://schemas.microsoft.com/office/powerpoint/2010/main" val="342352982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3036</Words>
  <Application>Microsoft Office PowerPoint</Application>
  <PresentationFormat>Ekran Gösterisi (4:3)</PresentationFormat>
  <Paragraphs>128</Paragraphs>
  <Slides>46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46</vt:i4>
      </vt:variant>
    </vt:vector>
  </HeadingPairs>
  <TitlesOfParts>
    <vt:vector size="49" baseType="lpstr">
      <vt:lpstr>Arial</vt:lpstr>
      <vt:lpstr>Calibri</vt:lpstr>
      <vt:lpstr>Ofis Teması</vt:lpstr>
      <vt:lpstr>KONU 10 Kurumsal Sosyal Sorumluluk Aslında Neyi Örtüyor? Toplumsal Etkileşim ve Rıza Üretiminde Sembolik Kapital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9 Halkla İlişkiler Okuryazarı Olabilmek Mükemmellik Teorisine Eleştirel Bakış</dc:title>
  <dc:creator>Nilüfer Pınar KILIÇ</dc:creator>
  <cp:lastModifiedBy>Author</cp:lastModifiedBy>
  <cp:revision>10</cp:revision>
  <dcterms:created xsi:type="dcterms:W3CDTF">2019-10-01T09:54:08Z</dcterms:created>
  <dcterms:modified xsi:type="dcterms:W3CDTF">2019-10-01T11:57:18Z</dcterms:modified>
</cp:coreProperties>
</file>