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5993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941255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4682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095786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87556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464095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4171190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878708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034785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94F4829F-FC24-46D0-AEBD-96700BF9439C}" type="datetimeFigureOut">
              <a:rPr lang="tr-TR" smtClean="0"/>
              <a:t>23.04.2020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84699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875643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4F4829F-FC24-46D0-AEBD-96700BF9439C}" type="datetimeFigureOut">
              <a:rPr lang="tr-TR" smtClean="0"/>
              <a:t>23.04.2020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156383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94F4829F-FC24-46D0-AEBD-96700BF9439C}" type="datetimeFigureOut">
              <a:rPr lang="tr-TR" smtClean="0"/>
              <a:t>23.04.2020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66295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F4829F-FC24-46D0-AEBD-96700BF9439C}" type="datetimeFigureOut">
              <a:rPr lang="tr-TR" smtClean="0"/>
              <a:t>23.04.2020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514495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3369211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94F4829F-FC24-46D0-AEBD-96700BF9439C}" type="datetimeFigureOut">
              <a:rPr lang="tr-TR" smtClean="0"/>
              <a:t>23.04.2020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A6DF8B8-F5B2-4EB4-B0CF-CE3AC7B62040}" type="slidenum">
              <a:rPr lang="tr-TR" smtClean="0"/>
              <a:t>‹#›</a:t>
            </a:fld>
            <a:endParaRPr lang="tr-TR"/>
          </a:p>
        </p:txBody>
      </p:sp>
    </p:spTree>
    <p:extLst>
      <p:ext uri="{BB962C8B-B14F-4D97-AF65-F5344CB8AC3E}">
        <p14:creationId xmlns:p14="http://schemas.microsoft.com/office/powerpoint/2010/main" val="2993728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4F4829F-FC24-46D0-AEBD-96700BF9439C}" type="datetimeFigureOut">
              <a:rPr lang="tr-TR" smtClean="0"/>
              <a:t>23.04.2020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A6DF8B8-F5B2-4EB4-B0CF-CE3AC7B62040}" type="slidenum">
              <a:rPr lang="tr-TR" smtClean="0"/>
              <a:t>‹#›</a:t>
            </a:fld>
            <a:endParaRPr lang="tr-TR"/>
          </a:p>
        </p:txBody>
      </p:sp>
    </p:spTree>
    <p:extLst>
      <p:ext uri="{BB962C8B-B14F-4D97-AF65-F5344CB8AC3E}">
        <p14:creationId xmlns:p14="http://schemas.microsoft.com/office/powerpoint/2010/main" val="15717143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b="1" dirty="0"/>
              <a:t>8. FUTBOLDA PROFESYONELLİK DÖNEMİ</a:t>
            </a:r>
            <a:br>
              <a:rPr lang="tr-TR" dirty="0"/>
            </a:br>
            <a:endParaRPr lang="tr-TR" dirty="0"/>
          </a:p>
        </p:txBody>
      </p:sp>
      <p:sp>
        <p:nvSpPr>
          <p:cNvPr id="5" name="İçerik Yer Tutucusu 4"/>
          <p:cNvSpPr>
            <a:spLocks noGrp="1"/>
          </p:cNvSpPr>
          <p:nvPr>
            <p:ph idx="1"/>
          </p:nvPr>
        </p:nvSpPr>
        <p:spPr/>
        <p:txBody>
          <a:bodyPr/>
          <a:lstStyle/>
          <a:p>
            <a:r>
              <a:rPr lang="tr-TR" dirty="0"/>
              <a:t>	1951 </a:t>
            </a:r>
            <a:r>
              <a:rPr lang="tr-TR" dirty="0">
                <a:solidFill>
                  <a:schemeClr val="tx1"/>
                </a:solidFill>
              </a:rPr>
              <a:t>yılında</a:t>
            </a:r>
            <a:r>
              <a:rPr lang="tr-TR" dirty="0"/>
              <a:t>, Futbol Federasyonunun yönetmelikte yaptığı bir değişiklikle futbolda profesyonellik dönemi başlamıştır (Fişek, 1985). Bu başlangıç futbolun diğer branşların önüne geçmesinin ve toplumun her alanında baskısını hissettirmesinin ilk adımı olmuştur (</a:t>
            </a:r>
            <a:r>
              <a:rPr lang="tr-TR" dirty="0" err="1"/>
              <a:t>Talimciler</a:t>
            </a:r>
            <a:r>
              <a:rPr lang="tr-TR" dirty="0"/>
              <a:t>, 2005; Fişek,1983). </a:t>
            </a:r>
          </a:p>
          <a:p>
            <a:r>
              <a:rPr lang="tr-TR" dirty="0"/>
              <a:t>1992 yılında kabul edilen 3813 Sayılı Türkiye Futbol Federasyonu Kuruluş ve Görevleri Hakkındaki Kanun ile Futbol Federasyonu idari ve mali yönden özerk hale gelmiştir (03.07.1992 tarih ve 21273 sayılı R. G.). </a:t>
            </a:r>
          </a:p>
          <a:p>
            <a:endParaRPr lang="tr-TR" dirty="0"/>
          </a:p>
        </p:txBody>
      </p:sp>
    </p:spTree>
    <p:extLst>
      <p:ext uri="{BB962C8B-B14F-4D97-AF65-F5344CB8AC3E}">
        <p14:creationId xmlns:p14="http://schemas.microsoft.com/office/powerpoint/2010/main" val="2567767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9.KALKINMA PLANLARINDA SPOR POLİTİKALARI</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a:t>	1960 yılında planlı kalkınma dönemine geçilmiştir. Devletin genel politikasını beşer yıllık dönemler halinde hazırlama görevi, Devlet Planlama Teşkilatına (DPT) verilmiştir. </a:t>
            </a:r>
          </a:p>
          <a:p>
            <a:pPr algn="just"/>
            <a:r>
              <a:rPr lang="tr-TR" dirty="0"/>
              <a:t>Spor politikaları da kalkınma planlarında yer almıştır. 2011 yılında ise DPT kapatılarak, kalkınma planlarının hazırlanması yeni kurulan </a:t>
            </a:r>
            <a:r>
              <a:rPr lang="tr-TR" i="1" dirty="0"/>
              <a:t>Kalkınma Bakanlığı</a:t>
            </a:r>
            <a:r>
              <a:rPr lang="tr-TR" dirty="0"/>
              <a:t>’na verilmiştir. 9 Temmuz 2018 yılında Cumhurbaşkanlığı Hükümet sistemine geçilmesi ile </a:t>
            </a:r>
            <a:r>
              <a:rPr lang="tr-TR" dirty="0">
                <a:latin typeface="Arial" panose="020B0604020202020204" pitchFamily="34" charset="0"/>
                <a:cs typeface="Arial" panose="020B0604020202020204" pitchFamily="34" charset="0"/>
              </a:rPr>
              <a:t>kalkınma planlarının hazırlanması görevi Cumhurbaşkanlığı Strateji Ve Bütçe Başkanlığına verilmiştir. </a:t>
            </a:r>
            <a:endParaRPr lang="tr-TR" dirty="0"/>
          </a:p>
          <a:p>
            <a:r>
              <a:rPr lang="tr-TR" dirty="0"/>
              <a:t>Hükümetlerin görevi kalkınma planlarındaki politika ve hedefleri gerçekleştirmektir. 1963 yılında yürürlüğe giren ve 1963-1967 yıllarını kapsayan Birinci Kalkınma Planında ve Dokuzuncu Kalkınma Planı (2007 – 2013) döneminde spora yer verilmemiştir. Ülkemizde spor politika ve hedeflerine ilk kez İkinci Kalkınma Planında yer verilmiştir.</a:t>
            </a:r>
          </a:p>
          <a:p>
            <a:endParaRPr lang="tr-TR" dirty="0"/>
          </a:p>
        </p:txBody>
      </p:sp>
    </p:spTree>
    <p:extLst>
      <p:ext uri="{BB962C8B-B14F-4D97-AF65-F5344CB8AC3E}">
        <p14:creationId xmlns:p14="http://schemas.microsoft.com/office/powerpoint/2010/main" val="3501381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Birinci Kalkınma Planı</a:t>
            </a:r>
            <a:endParaRPr lang="tr-TR" dirty="0"/>
          </a:p>
        </p:txBody>
      </p:sp>
      <p:sp>
        <p:nvSpPr>
          <p:cNvPr id="3" name="İçerik Yer Tutucusu 2"/>
          <p:cNvSpPr>
            <a:spLocks noGrp="1"/>
          </p:cNvSpPr>
          <p:nvPr>
            <p:ph idx="1"/>
          </p:nvPr>
        </p:nvSpPr>
        <p:spPr/>
        <p:txBody>
          <a:bodyPr/>
          <a:lstStyle/>
          <a:p>
            <a:r>
              <a:rPr lang="tr-TR" b="1" dirty="0"/>
              <a:t>Birinci Kalkınma Planında</a:t>
            </a:r>
            <a:r>
              <a:rPr lang="tr-TR" dirty="0"/>
              <a:t> spor konusuna yer verilmemesine rağmen, bu dönemde seyirci ağırlıklı spor tesislerine öncelik verilmiştir (Acar, 1993).  Kitle sporunu ihmal eden, onun yerine seyirci kapasitesini artırmaya yönelik spor tesislerinin yapımı planlanmıştır.  1966 yılında spor kulübü sayısı 1486, bu kulüplere kayıtlı sporcu sayısı ise yaklaşık 160.000 kişi olmuştur (Acar, 1993). </a:t>
            </a:r>
          </a:p>
          <a:p>
            <a:endParaRPr lang="tr-TR" dirty="0"/>
          </a:p>
        </p:txBody>
      </p:sp>
    </p:spTree>
    <p:extLst>
      <p:ext uri="{BB962C8B-B14F-4D97-AF65-F5344CB8AC3E}">
        <p14:creationId xmlns:p14="http://schemas.microsoft.com/office/powerpoint/2010/main" val="983336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Kalkınma Planı (1968-1972)</a:t>
            </a:r>
            <a:endParaRPr lang="tr-TR" dirty="0"/>
          </a:p>
        </p:txBody>
      </p:sp>
      <p:sp>
        <p:nvSpPr>
          <p:cNvPr id="3" name="İçerik Yer Tutucusu 2"/>
          <p:cNvSpPr>
            <a:spLocks noGrp="1"/>
          </p:cNvSpPr>
          <p:nvPr>
            <p:ph idx="1"/>
          </p:nvPr>
        </p:nvSpPr>
        <p:spPr/>
        <p:txBody>
          <a:bodyPr/>
          <a:lstStyle/>
          <a:p>
            <a:r>
              <a:rPr lang="tr-TR" b="1" dirty="0"/>
              <a:t>İkinci Kalkınma Planı (1968-1972)</a:t>
            </a:r>
            <a:r>
              <a:rPr lang="tr-TR" dirty="0"/>
              <a:t> döneminde spor,  “sıhhatli ve sağlam bir kuşak yetiştirilmesinde spor ana eğitim araçları” arasında kabul edilmiştir. Bu dönemdeki spor politikası, “spor yapabilecek yaştaki kişileri seyirci durumundan kurtarmak, okul ve halk sporuna öncelik vermek ve spor tesislerinin dağılımındaki ağırlığı seyir sporu yerine, kitle sporuna verecek bir yatırım politikası izlemek” olarak belirlenmiştir (DPT, 1968).  </a:t>
            </a:r>
          </a:p>
        </p:txBody>
      </p:sp>
    </p:spTree>
    <p:extLst>
      <p:ext uri="{BB962C8B-B14F-4D97-AF65-F5344CB8AC3E}">
        <p14:creationId xmlns:p14="http://schemas.microsoft.com/office/powerpoint/2010/main" val="373123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Kalkınma Planı (1968-1972)</a:t>
            </a:r>
            <a:endParaRPr lang="tr-TR" dirty="0"/>
          </a:p>
        </p:txBody>
      </p:sp>
      <p:sp>
        <p:nvSpPr>
          <p:cNvPr id="3" name="İçerik Yer Tutucusu 2"/>
          <p:cNvSpPr>
            <a:spLocks noGrp="1"/>
          </p:cNvSpPr>
          <p:nvPr>
            <p:ph idx="1"/>
          </p:nvPr>
        </p:nvSpPr>
        <p:spPr/>
        <p:txBody>
          <a:bodyPr/>
          <a:lstStyle/>
          <a:p>
            <a:r>
              <a:rPr lang="tr-TR" dirty="0"/>
              <a:t>1969 yılında spor tesisi sayısı 1306, spor kulübü sayısı ise 1618 olmuştur. Aynı yıl sporcu sayısı ise yaklaşık 50.000 civarında iken spor tesislerindeki seyirci kapasitesi ise 1,2 milyon kişi olmuştur. Seyirci kapasitesinin % 81’ini futbol seyircisi oluşturmuştur (Acar, 1993). Halk sporu, okul sporu ve amatör sporun geliştirilmesi hedeflenmiş ancak uygulamada yeteri kadar başarılı olunamamıştır (MEGSB,1987)</a:t>
            </a:r>
          </a:p>
          <a:p>
            <a:endParaRPr lang="tr-TR" dirty="0"/>
          </a:p>
          <a:p>
            <a:endParaRPr lang="tr-TR" dirty="0"/>
          </a:p>
        </p:txBody>
      </p:sp>
    </p:spTree>
    <p:extLst>
      <p:ext uri="{BB962C8B-B14F-4D97-AF65-F5344CB8AC3E}">
        <p14:creationId xmlns:p14="http://schemas.microsoft.com/office/powerpoint/2010/main" val="290375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Üçüncü Kalkınma Planı (1973-1977)</a:t>
            </a:r>
            <a:endParaRPr lang="tr-TR" dirty="0"/>
          </a:p>
        </p:txBody>
      </p:sp>
      <p:sp>
        <p:nvSpPr>
          <p:cNvPr id="3" name="İçerik Yer Tutucusu 2"/>
          <p:cNvSpPr>
            <a:spLocks noGrp="1"/>
          </p:cNvSpPr>
          <p:nvPr>
            <p:ph idx="1"/>
          </p:nvPr>
        </p:nvSpPr>
        <p:spPr/>
        <p:txBody>
          <a:bodyPr>
            <a:normAutofit/>
          </a:bodyPr>
          <a:lstStyle/>
          <a:p>
            <a:r>
              <a:rPr lang="tr-TR" b="1" dirty="0"/>
              <a:t>Üçüncü Kalkınma Planı (1973-1977)</a:t>
            </a:r>
            <a:r>
              <a:rPr lang="tr-TR" dirty="0"/>
              <a:t> döneminde, “spor faaliyetlerinin yaygınlaştırılmasında ve sporun geliştirilmesinde, eğitimin ve eğitim kurumlarının kullanılması, okul içi beden eğitimi ve spor faaliyetlerine önem verilmesi ve okullarda beden eğitimi ders saatlerinin artırılması” görüşleri benimsenmiştir. </a:t>
            </a:r>
          </a:p>
          <a:p>
            <a:r>
              <a:rPr lang="tr-TR" dirty="0"/>
              <a:t>“Spor tesislerinden yararlanmada geniş halk kitlelerinin, amatör sporcuların ve öğrencilerin öncelikle yararlanması” önerilmiştir. </a:t>
            </a:r>
          </a:p>
        </p:txBody>
      </p:sp>
    </p:spTree>
    <p:extLst>
      <p:ext uri="{BB962C8B-B14F-4D97-AF65-F5344CB8AC3E}">
        <p14:creationId xmlns:p14="http://schemas.microsoft.com/office/powerpoint/2010/main" val="2551737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Üçüncü Kalkınma Planı (1973-1977)</a:t>
            </a:r>
            <a:endParaRPr lang="tr-TR" dirty="0"/>
          </a:p>
        </p:txBody>
      </p:sp>
      <p:sp>
        <p:nvSpPr>
          <p:cNvPr id="3" name="İçerik Yer Tutucusu 2"/>
          <p:cNvSpPr>
            <a:spLocks noGrp="1"/>
          </p:cNvSpPr>
          <p:nvPr>
            <p:ph idx="1"/>
          </p:nvPr>
        </p:nvSpPr>
        <p:spPr/>
        <p:txBody>
          <a:bodyPr/>
          <a:lstStyle/>
          <a:p>
            <a:r>
              <a:rPr lang="tr-TR" dirty="0"/>
              <a:t>Bu plan döneminde çok sayıda kişinin katılabileceği spor dallarına öncelik verilmesi ve Devletin profesyonel spor yerine amatör sporu özendirmek için önlem alması” önerilmiştir (DPT, 1973).  </a:t>
            </a:r>
          </a:p>
          <a:p>
            <a:r>
              <a:rPr lang="tr-TR" dirty="0"/>
              <a:t>1973 yılında, spor elemanı yetiştirmek amacı ile İstanbul’da bir Spor Akademisi yapımına başlanmıştır (MEGSB, 1987). </a:t>
            </a:r>
          </a:p>
        </p:txBody>
      </p:sp>
    </p:spTree>
    <p:extLst>
      <p:ext uri="{BB962C8B-B14F-4D97-AF65-F5344CB8AC3E}">
        <p14:creationId xmlns:p14="http://schemas.microsoft.com/office/powerpoint/2010/main" val="1802804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Üçüncü Kalkınma Planı (1973-1977)</a:t>
            </a:r>
            <a:endParaRPr lang="tr-TR" dirty="0"/>
          </a:p>
        </p:txBody>
      </p:sp>
      <p:sp>
        <p:nvSpPr>
          <p:cNvPr id="3" name="İçerik Yer Tutucusu 2"/>
          <p:cNvSpPr>
            <a:spLocks noGrp="1"/>
          </p:cNvSpPr>
          <p:nvPr>
            <p:ph idx="1"/>
          </p:nvPr>
        </p:nvSpPr>
        <p:spPr/>
        <p:txBody>
          <a:bodyPr/>
          <a:lstStyle/>
          <a:p>
            <a:r>
              <a:rPr lang="tr-TR" dirty="0">
                <a:solidFill>
                  <a:schemeClr val="tx1"/>
                </a:solidFill>
              </a:rPr>
              <a:t>1972 yılı verilerine göre kulüp sayısı 1759, lisanslı sporcu sayısı 64.650 kişi olmuştur. Bu sporcuların yarısını futbol branşındaki sporcular  oluştururken, diğer yarısını ise atletizm, basketbol, güreş, voleybol ve yüzme gibi branşlardaki sporcular oluşturmuştur (Acar, 1993). </a:t>
            </a:r>
          </a:p>
          <a:p>
            <a:r>
              <a:rPr lang="tr-TR" dirty="0">
                <a:solidFill>
                  <a:schemeClr val="tx1"/>
                </a:solidFill>
              </a:rPr>
              <a:t>Üçüncü plan döneminde, sporun kitlelere yaygınlaştırılması önerilmiş ancak kitle sporunu artıracak tesislerin yapımı sınırlı kalmıştır.  Futbol ve seyir sporlarına öncelik verilmiş, amatör spor geliştirilememiştir (MEGSB, 1987).</a:t>
            </a:r>
          </a:p>
        </p:txBody>
      </p:sp>
    </p:spTree>
    <p:extLst>
      <p:ext uri="{BB962C8B-B14F-4D97-AF65-F5344CB8AC3E}">
        <p14:creationId xmlns:p14="http://schemas.microsoft.com/office/powerpoint/2010/main" val="3015443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Dördüncü Kalkınma Planı (1979-1983)</a:t>
            </a:r>
            <a:r>
              <a:rPr lang="tr-TR" dirty="0"/>
              <a:t> </a:t>
            </a:r>
          </a:p>
        </p:txBody>
      </p:sp>
      <p:sp>
        <p:nvSpPr>
          <p:cNvPr id="3" name="İçerik Yer Tutucusu 2"/>
          <p:cNvSpPr>
            <a:spLocks noGrp="1"/>
          </p:cNvSpPr>
          <p:nvPr>
            <p:ph idx="1"/>
          </p:nvPr>
        </p:nvSpPr>
        <p:spPr/>
        <p:txBody>
          <a:bodyPr/>
          <a:lstStyle/>
          <a:p>
            <a:r>
              <a:rPr lang="tr-TR" dirty="0"/>
              <a:t> </a:t>
            </a:r>
            <a:r>
              <a:rPr lang="tr-TR" b="1" dirty="0"/>
              <a:t>Dördüncü Kalkınma Planı (1979-1983)</a:t>
            </a:r>
            <a:r>
              <a:rPr lang="tr-TR" dirty="0"/>
              <a:t> döneminde, “beden eğitimi ve sporun, küçük yaşlardan başlayarak toplumun bütün kesimlerine yayılması, tüm spor dallarında sağlıklı ve başarılı sporcu yetiştirilmesi, okul içi beden eğitimi ve spor faaliyetlerine gereken önem verilmesi” başlıca politikalar olarak yer almıştır. Ayrıca “geniş halk kitlelerinin yararlanmasına yönelik spor yatırımları yapılması, amatör spor kulüplerinin faaliyetlerinin desteklenmesi, kamu kuruluşlarına ait profesyonel futbol kulüplerinin amatör kulüplere dönüştürülmesi” görüşleri benimsenmiştir (DPT, 1979).  </a:t>
            </a:r>
          </a:p>
        </p:txBody>
      </p:sp>
    </p:spTree>
    <p:extLst>
      <p:ext uri="{BB962C8B-B14F-4D97-AF65-F5344CB8AC3E}">
        <p14:creationId xmlns:p14="http://schemas.microsoft.com/office/powerpoint/2010/main" val="44415335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98</TotalTime>
  <Words>512</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8. FUTBOLDA PROFESYONELLİK DÖNEMİ </vt:lpstr>
      <vt:lpstr>9.KALKINMA PLANLARINDA SPOR POLİTİKALARI </vt:lpstr>
      <vt:lpstr>Birinci Kalkınma Planı</vt:lpstr>
      <vt:lpstr>İkinci Kalkınma Planı (1968-1972)</vt:lpstr>
      <vt:lpstr>İkinci Kalkınma Planı (1968-1972)</vt:lpstr>
      <vt:lpstr>Üçüncü Kalkınma Planı (1973-1977)</vt:lpstr>
      <vt:lpstr>Üçüncü Kalkınma Planı (1973-1977)</vt:lpstr>
      <vt:lpstr>Üçüncü Kalkınma Planı (1973-1977)</vt:lpstr>
      <vt:lpstr> Dördüncü Kalkınma Planı (1979-1983)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FUTBOLDA PROFESYONELLİK DÖNEMİ </dc:title>
  <dc:creator>Oğuz Özbek</dc:creator>
  <cp:lastModifiedBy>Oguz.Ozbek</cp:lastModifiedBy>
  <cp:revision>18</cp:revision>
  <dcterms:created xsi:type="dcterms:W3CDTF">2017-11-23T19:04:17Z</dcterms:created>
  <dcterms:modified xsi:type="dcterms:W3CDTF">2020-04-23T10:00:57Z</dcterms:modified>
</cp:coreProperties>
</file>