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erestingengineering.com/amazons-jeff-bezos-overtakes-bill-gates-as-wealthiest-man-in-the-world" TargetMode="External"/><Relationship Id="rId2" Type="http://schemas.openxmlformats.org/officeDocument/2006/relationships/hyperlink" Target="https://www.cnbc.com/2019/01/07/amazon-passes-microsoft-market-value-becomes-largest.html" TargetMode="External"/><Relationship Id="rId1" Type="http://schemas.openxmlformats.org/officeDocument/2006/relationships/slideLayout" Target="../slideLayouts/slideLayout2.xml"/><Relationship Id="rId4" Type="http://schemas.openxmlformats.org/officeDocument/2006/relationships/hyperlink" Target="https://www.msn.com/en-in/money/photos/what-amazon-plans-to-do-next/ss-BBNud0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usinessinsider.com/jeff-bezos-amazon-history-facts-2017-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mazon.com/amazon-com-Inside-Revolutionary-Business-Changed/dp/00666204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topic/stock-finance" TargetMode="External"/><Relationship Id="rId2" Type="http://schemas.openxmlformats.org/officeDocument/2006/relationships/hyperlink" Target="https://www.investopedia.com/articles/investing/082715/if-you-had-invested-right-after-amazons-ipo.asp" TargetMode="External"/><Relationship Id="rId1" Type="http://schemas.openxmlformats.org/officeDocument/2006/relationships/slideLayout" Target="../slideLayouts/slideLayout2.xml"/><Relationship Id="rId4" Type="http://schemas.openxmlformats.org/officeDocument/2006/relationships/hyperlink" Target="https://content.time.com/time/subscriber/article/0,33009,992927-2,0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7431-2E62-4F98-8B6A-4AA08E3F8BCB}"/>
              </a:ext>
            </a:extLst>
          </p:cNvPr>
          <p:cNvSpPr>
            <a:spLocks noGrp="1"/>
          </p:cNvSpPr>
          <p:nvPr>
            <p:ph type="ctrTitle"/>
          </p:nvPr>
        </p:nvSpPr>
        <p:spPr/>
        <p:txBody>
          <a:bodyPr/>
          <a:lstStyle/>
          <a:p>
            <a:r>
              <a:rPr lang="en-US" sz="4000" dirty="0">
                <a:solidFill>
                  <a:srgbClr val="FF0000"/>
                </a:solidFill>
              </a:rPr>
              <a:t>CONTEMPORARY BUSINESS ISSUES I</a:t>
            </a:r>
            <a:endParaRPr lang="tr-TR" sz="4000" dirty="0">
              <a:solidFill>
                <a:srgbClr val="FF0000"/>
              </a:solidFill>
            </a:endParaRPr>
          </a:p>
        </p:txBody>
      </p:sp>
      <p:sp>
        <p:nvSpPr>
          <p:cNvPr id="3" name="Subtitle 2">
            <a:extLst>
              <a:ext uri="{FF2B5EF4-FFF2-40B4-BE49-F238E27FC236}">
                <a16:creationId xmlns:a16="http://schemas.microsoft.com/office/drawing/2014/main" id="{1F33EFB6-90B5-4342-8646-C412A41B3ECA}"/>
              </a:ext>
            </a:extLst>
          </p:cNvPr>
          <p:cNvSpPr>
            <a:spLocks noGrp="1"/>
          </p:cNvSpPr>
          <p:nvPr>
            <p:ph type="subTitle" idx="1"/>
          </p:nvPr>
        </p:nvSpPr>
        <p:spPr/>
        <p:txBody>
          <a:bodyPr/>
          <a:lstStyle/>
          <a:p>
            <a:r>
              <a:rPr lang="en-US" dirty="0"/>
              <a:t>WEEK 11 AMAZON.COM IS NOT A GLOBAL BUSINESS</a:t>
            </a:r>
          </a:p>
          <a:p>
            <a:r>
              <a:rPr lang="en-US" dirty="0"/>
              <a:t>INTERNATIONAL BUSINESS STRATEGY IN ACTION</a:t>
            </a:r>
            <a:endParaRPr lang="tr-TR" dirty="0"/>
          </a:p>
        </p:txBody>
      </p:sp>
    </p:spTree>
    <p:extLst>
      <p:ext uri="{BB962C8B-B14F-4D97-AF65-F5344CB8AC3E}">
        <p14:creationId xmlns:p14="http://schemas.microsoft.com/office/powerpoint/2010/main" val="293576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7CF0-AFB2-47EE-92C6-4A5F1ECF256E}"/>
              </a:ext>
            </a:extLst>
          </p:cNvPr>
          <p:cNvSpPr>
            <a:spLocks noGrp="1"/>
          </p:cNvSpPr>
          <p:nvPr>
            <p:ph type="title"/>
          </p:nvPr>
        </p:nvSpPr>
        <p:spPr/>
        <p:txBody>
          <a:bodyPr/>
          <a:lstStyle/>
          <a:p>
            <a:r>
              <a:rPr lang="en-US" dirty="0">
                <a:solidFill>
                  <a:srgbClr val="FF0000"/>
                </a:solidFill>
              </a:rPr>
              <a:t>Amazon.com</a:t>
            </a:r>
            <a:endParaRPr lang="tr-TR" dirty="0"/>
          </a:p>
        </p:txBody>
      </p:sp>
      <p:sp>
        <p:nvSpPr>
          <p:cNvPr id="3" name="Content Placeholder 2">
            <a:extLst>
              <a:ext uri="{FF2B5EF4-FFF2-40B4-BE49-F238E27FC236}">
                <a16:creationId xmlns:a16="http://schemas.microsoft.com/office/drawing/2014/main" id="{864AD09F-ECE7-4BAF-A031-8B5DD0E9EFEC}"/>
              </a:ext>
            </a:extLst>
          </p:cNvPr>
          <p:cNvSpPr>
            <a:spLocks noGrp="1"/>
          </p:cNvSpPr>
          <p:nvPr>
            <p:ph idx="1"/>
          </p:nvPr>
        </p:nvSpPr>
        <p:spPr/>
        <p:txBody>
          <a:bodyPr>
            <a:normAutofit lnSpcReduction="10000"/>
          </a:bodyPr>
          <a:lstStyle/>
          <a:p>
            <a:r>
              <a:rPr lang="en-US" dirty="0"/>
              <a:t>Today the biggest problem for Amazon is that it is not a global company – it is a US firm.</a:t>
            </a:r>
          </a:p>
          <a:p>
            <a:endParaRPr lang="en-US" dirty="0"/>
          </a:p>
          <a:p>
            <a:r>
              <a:rPr lang="en-US" dirty="0"/>
              <a:t>The internet is really only a tool for business and, in Amazon’s case, a way to sell products that are produced by others.</a:t>
            </a:r>
          </a:p>
          <a:p>
            <a:endParaRPr lang="en-US" dirty="0"/>
          </a:p>
          <a:p>
            <a:r>
              <a:rPr lang="en-US" dirty="0"/>
              <a:t>While the company now sells more than just books, it continues to be a US Company</a:t>
            </a:r>
            <a:r>
              <a:rPr lang="en-US"/>
              <a:t>. </a:t>
            </a:r>
          </a:p>
          <a:p>
            <a:endParaRPr lang="en-US" dirty="0"/>
          </a:p>
          <a:p>
            <a:r>
              <a:rPr lang="en-US" dirty="0"/>
              <a:t>One reason is because books tend to sell most heavily in the market where they are published.</a:t>
            </a:r>
            <a:endParaRPr lang="tr-TR" dirty="0"/>
          </a:p>
        </p:txBody>
      </p:sp>
    </p:spTree>
    <p:extLst>
      <p:ext uri="{BB962C8B-B14F-4D97-AF65-F5344CB8AC3E}">
        <p14:creationId xmlns:p14="http://schemas.microsoft.com/office/powerpoint/2010/main" val="139263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B53E-FBB2-46D0-A124-E39D92AC50AB}"/>
              </a:ext>
            </a:extLst>
          </p:cNvPr>
          <p:cNvSpPr>
            <a:spLocks noGrp="1"/>
          </p:cNvSpPr>
          <p:nvPr>
            <p:ph type="title"/>
          </p:nvPr>
        </p:nvSpPr>
        <p:spPr/>
        <p:txBody>
          <a:bodyPr/>
          <a:lstStyle/>
          <a:p>
            <a:r>
              <a:rPr lang="en-US" dirty="0">
                <a:solidFill>
                  <a:srgbClr val="FF0000"/>
                </a:solidFill>
              </a:rPr>
              <a:t>Amazon.com</a:t>
            </a:r>
            <a:endParaRPr lang="tr-TR" dirty="0"/>
          </a:p>
        </p:txBody>
      </p:sp>
      <p:pic>
        <p:nvPicPr>
          <p:cNvPr id="5" name="Content Placeholder 4">
            <a:extLst>
              <a:ext uri="{FF2B5EF4-FFF2-40B4-BE49-F238E27FC236}">
                <a16:creationId xmlns:a16="http://schemas.microsoft.com/office/drawing/2014/main" id="{4ADED54A-11D7-429B-8714-8E95C0E24CEA}"/>
              </a:ext>
            </a:extLst>
          </p:cNvPr>
          <p:cNvPicPr>
            <a:picLocks noGrp="1" noChangeAspect="1"/>
          </p:cNvPicPr>
          <p:nvPr>
            <p:ph idx="1"/>
          </p:nvPr>
        </p:nvPicPr>
        <p:blipFill>
          <a:blip r:embed="rId2"/>
          <a:stretch>
            <a:fillRect/>
          </a:stretch>
        </p:blipFill>
        <p:spPr>
          <a:xfrm>
            <a:off x="4093828" y="1191237"/>
            <a:ext cx="4035104" cy="5366367"/>
          </a:xfrm>
        </p:spPr>
      </p:pic>
    </p:spTree>
    <p:extLst>
      <p:ext uri="{BB962C8B-B14F-4D97-AF65-F5344CB8AC3E}">
        <p14:creationId xmlns:p14="http://schemas.microsoft.com/office/powerpoint/2010/main" val="77590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7E27-D0C7-4D5A-95D8-7FA4FD6E81A4}"/>
              </a:ext>
            </a:extLst>
          </p:cNvPr>
          <p:cNvSpPr>
            <a:spLocks noGrp="1"/>
          </p:cNvSpPr>
          <p:nvPr>
            <p:ph type="title"/>
          </p:nvPr>
        </p:nvSpPr>
        <p:spPr/>
        <p:txBody>
          <a:bodyPr/>
          <a:lstStyle/>
          <a:p>
            <a:pPr algn="ctr"/>
            <a:r>
              <a:rPr lang="en-US" sz="3200" dirty="0">
                <a:solidFill>
                  <a:srgbClr val="FF0000"/>
                </a:solidFill>
              </a:rPr>
              <a:t>AMAZON.COM IS NOT A GLOBAL BUSINESS</a:t>
            </a:r>
            <a:br>
              <a:rPr lang="en-US" sz="3200" dirty="0">
                <a:solidFill>
                  <a:srgbClr val="FF0000"/>
                </a:solidFill>
              </a:rPr>
            </a:br>
            <a:r>
              <a:rPr lang="en-US" sz="3200" dirty="0">
                <a:solidFill>
                  <a:srgbClr val="FF0000"/>
                </a:solidFill>
              </a:rPr>
              <a:t>INTERNATIONAL BUSINESS STRATEGY IN ACTION</a:t>
            </a:r>
            <a:br>
              <a:rPr lang="tr-TR" dirty="0"/>
            </a:br>
            <a:endParaRPr lang="tr-TR" dirty="0"/>
          </a:p>
        </p:txBody>
      </p:sp>
      <p:sp>
        <p:nvSpPr>
          <p:cNvPr id="3" name="Content Placeholder 2">
            <a:extLst>
              <a:ext uri="{FF2B5EF4-FFF2-40B4-BE49-F238E27FC236}">
                <a16:creationId xmlns:a16="http://schemas.microsoft.com/office/drawing/2014/main" id="{75C1618E-D736-4655-A74B-6108F49BC459}"/>
              </a:ext>
            </a:extLst>
          </p:cNvPr>
          <p:cNvSpPr>
            <a:spLocks noGrp="1"/>
          </p:cNvSpPr>
          <p:nvPr>
            <p:ph idx="1"/>
          </p:nvPr>
        </p:nvSpPr>
        <p:spPr/>
        <p:txBody>
          <a:bodyPr/>
          <a:lstStyle/>
          <a:p>
            <a:r>
              <a:rPr lang="en-US" dirty="0"/>
              <a:t>There  are thousands of global businesses on the internet.</a:t>
            </a:r>
          </a:p>
          <a:p>
            <a:r>
              <a:rPr lang="en-US" dirty="0"/>
              <a:t>However the best known of these may well be Amazon.com</a:t>
            </a:r>
          </a:p>
          <a:p>
            <a:endParaRPr lang="en-US" dirty="0"/>
          </a:p>
          <a:p>
            <a:r>
              <a:rPr lang="en-US" dirty="0"/>
              <a:t>Every day thousands of people go to the company’s website to browse and purchase books.</a:t>
            </a:r>
          </a:p>
          <a:p>
            <a:endParaRPr lang="en-US" dirty="0"/>
          </a:p>
          <a:p>
            <a:r>
              <a:rPr lang="en-US" dirty="0"/>
              <a:t>Well the question is, is it an international company? No it is not.</a:t>
            </a:r>
          </a:p>
          <a:p>
            <a:endParaRPr lang="tr-TR" dirty="0"/>
          </a:p>
        </p:txBody>
      </p:sp>
    </p:spTree>
    <p:extLst>
      <p:ext uri="{BB962C8B-B14F-4D97-AF65-F5344CB8AC3E}">
        <p14:creationId xmlns:p14="http://schemas.microsoft.com/office/powerpoint/2010/main" val="119483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75EB-44C9-423B-8732-1C79C1AF58E5}"/>
              </a:ext>
            </a:extLst>
          </p:cNvPr>
          <p:cNvSpPr>
            <a:spLocks noGrp="1"/>
          </p:cNvSpPr>
          <p:nvPr>
            <p:ph type="title"/>
          </p:nvPr>
        </p:nvSpPr>
        <p:spPr/>
        <p:txBody>
          <a:bodyPr/>
          <a:lstStyle/>
          <a:p>
            <a:r>
              <a:rPr lang="en-US" dirty="0">
                <a:solidFill>
                  <a:srgbClr val="FF0000"/>
                </a:solidFill>
              </a:rPr>
              <a:t>Amazon.com</a:t>
            </a:r>
            <a:endParaRPr lang="tr-TR" dirty="0">
              <a:solidFill>
                <a:srgbClr val="FF0000"/>
              </a:solidFill>
            </a:endParaRPr>
          </a:p>
        </p:txBody>
      </p:sp>
      <p:pic>
        <p:nvPicPr>
          <p:cNvPr id="5" name="Content Placeholder 4">
            <a:extLst>
              <a:ext uri="{FF2B5EF4-FFF2-40B4-BE49-F238E27FC236}">
                <a16:creationId xmlns:a16="http://schemas.microsoft.com/office/drawing/2014/main" id="{D3B07FEF-3BDA-4EF2-8692-B31781CD0EBD}"/>
              </a:ext>
            </a:extLst>
          </p:cNvPr>
          <p:cNvPicPr>
            <a:picLocks noGrp="1" noChangeAspect="1"/>
          </p:cNvPicPr>
          <p:nvPr>
            <p:ph idx="1"/>
          </p:nvPr>
        </p:nvPicPr>
        <p:blipFill>
          <a:blip r:embed="rId2"/>
          <a:stretch>
            <a:fillRect/>
          </a:stretch>
        </p:blipFill>
        <p:spPr>
          <a:xfrm>
            <a:off x="1580924" y="1625960"/>
            <a:ext cx="8804647" cy="4622440"/>
          </a:xfrm>
        </p:spPr>
      </p:pic>
    </p:spTree>
    <p:extLst>
      <p:ext uri="{BB962C8B-B14F-4D97-AF65-F5344CB8AC3E}">
        <p14:creationId xmlns:p14="http://schemas.microsoft.com/office/powerpoint/2010/main" val="132266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42D7-2330-4502-936E-D3FBE2A287E8}"/>
              </a:ext>
            </a:extLst>
          </p:cNvPr>
          <p:cNvSpPr>
            <a:spLocks noGrp="1"/>
          </p:cNvSpPr>
          <p:nvPr>
            <p:ph type="title"/>
          </p:nvPr>
        </p:nvSpPr>
        <p:spPr/>
        <p:txBody>
          <a:bodyPr/>
          <a:lstStyle/>
          <a:p>
            <a:r>
              <a:rPr lang="en-US" dirty="0">
                <a:solidFill>
                  <a:srgbClr val="FF0000"/>
                </a:solidFill>
              </a:rPr>
              <a:t>Amazon.com</a:t>
            </a:r>
            <a:endParaRPr lang="tr-TR" dirty="0"/>
          </a:p>
        </p:txBody>
      </p:sp>
      <p:pic>
        <p:nvPicPr>
          <p:cNvPr id="5" name="Content Placeholder 4">
            <a:extLst>
              <a:ext uri="{FF2B5EF4-FFF2-40B4-BE49-F238E27FC236}">
                <a16:creationId xmlns:a16="http://schemas.microsoft.com/office/drawing/2014/main" id="{18FE2F5A-2E66-4910-B13C-3B4384F5F2DF}"/>
              </a:ext>
            </a:extLst>
          </p:cNvPr>
          <p:cNvPicPr>
            <a:picLocks noGrp="1" noChangeAspect="1"/>
          </p:cNvPicPr>
          <p:nvPr>
            <p:ph idx="1"/>
          </p:nvPr>
        </p:nvPicPr>
        <p:blipFill>
          <a:blip r:embed="rId2"/>
          <a:stretch>
            <a:fillRect/>
          </a:stretch>
        </p:blipFill>
        <p:spPr>
          <a:xfrm>
            <a:off x="2046914" y="1709039"/>
            <a:ext cx="7868873" cy="4427782"/>
          </a:xfrm>
        </p:spPr>
      </p:pic>
    </p:spTree>
    <p:extLst>
      <p:ext uri="{BB962C8B-B14F-4D97-AF65-F5344CB8AC3E}">
        <p14:creationId xmlns:p14="http://schemas.microsoft.com/office/powerpoint/2010/main" val="5573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EA03-772F-419E-97F7-A501CFB9A796}"/>
              </a:ext>
            </a:extLst>
          </p:cNvPr>
          <p:cNvSpPr>
            <a:spLocks noGrp="1"/>
          </p:cNvSpPr>
          <p:nvPr>
            <p:ph type="title"/>
          </p:nvPr>
        </p:nvSpPr>
        <p:spPr/>
        <p:txBody>
          <a:bodyPr/>
          <a:lstStyle/>
          <a:p>
            <a:r>
              <a:rPr lang="en-US" dirty="0">
                <a:solidFill>
                  <a:srgbClr val="FF0000"/>
                </a:solidFill>
              </a:rPr>
              <a:t>Amazon.com</a:t>
            </a:r>
            <a:endParaRPr lang="tr-TR" dirty="0"/>
          </a:p>
        </p:txBody>
      </p:sp>
      <p:sp>
        <p:nvSpPr>
          <p:cNvPr id="3" name="Content Placeholder 2">
            <a:extLst>
              <a:ext uri="{FF2B5EF4-FFF2-40B4-BE49-F238E27FC236}">
                <a16:creationId xmlns:a16="http://schemas.microsoft.com/office/drawing/2014/main" id="{EA8D41A9-C5E5-48DC-A2D8-1E99C32065FE}"/>
              </a:ext>
            </a:extLst>
          </p:cNvPr>
          <p:cNvSpPr>
            <a:spLocks noGrp="1"/>
          </p:cNvSpPr>
          <p:nvPr>
            <p:ph idx="1"/>
          </p:nvPr>
        </p:nvSpPr>
        <p:spPr/>
        <p:txBody>
          <a:bodyPr/>
          <a:lstStyle/>
          <a:p>
            <a:r>
              <a:rPr lang="en-US" dirty="0">
                <a:hlinkClick r:id="rId2"/>
              </a:rPr>
              <a:t>In terms of revenue</a:t>
            </a:r>
            <a:r>
              <a:rPr lang="en-US" dirty="0"/>
              <a:t>, Amazon is the biggest internet-based company in the world. When it started out selling books online in 1994, </a:t>
            </a:r>
            <a:r>
              <a:rPr lang="en-US" dirty="0">
                <a:hlinkClick r:id="rId3"/>
              </a:rPr>
              <a:t>Jeff Bezos</a:t>
            </a:r>
            <a:r>
              <a:rPr lang="en-US" dirty="0"/>
              <a:t> knew the only way to succeed online was to grow big, and fast!</a:t>
            </a:r>
          </a:p>
          <a:p>
            <a:endParaRPr lang="en-US" dirty="0"/>
          </a:p>
          <a:p>
            <a:r>
              <a:rPr lang="en-US" dirty="0"/>
              <a:t>Today the company sells everything from books to e-readers to shipping container houses. It has become a one-stop-shop and has </a:t>
            </a:r>
            <a:r>
              <a:rPr lang="en-US" dirty="0">
                <a:hlinkClick r:id="rId4"/>
              </a:rPr>
              <a:t>many ambitions for its future</a:t>
            </a:r>
            <a:r>
              <a:rPr lang="en-US" dirty="0"/>
              <a:t>. </a:t>
            </a:r>
          </a:p>
          <a:p>
            <a:endParaRPr lang="tr-TR" dirty="0"/>
          </a:p>
        </p:txBody>
      </p:sp>
    </p:spTree>
    <p:extLst>
      <p:ext uri="{BB962C8B-B14F-4D97-AF65-F5344CB8AC3E}">
        <p14:creationId xmlns:p14="http://schemas.microsoft.com/office/powerpoint/2010/main" val="389367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C75E-A330-4B32-97ED-CD6BCA886738}"/>
              </a:ext>
            </a:extLst>
          </p:cNvPr>
          <p:cNvSpPr>
            <a:spLocks noGrp="1"/>
          </p:cNvSpPr>
          <p:nvPr>
            <p:ph type="title"/>
          </p:nvPr>
        </p:nvSpPr>
        <p:spPr/>
        <p:txBody>
          <a:bodyPr/>
          <a:lstStyle/>
          <a:p>
            <a:r>
              <a:rPr lang="en-US" dirty="0">
                <a:solidFill>
                  <a:srgbClr val="FF0000"/>
                </a:solidFill>
              </a:rPr>
              <a:t>Amazon.com</a:t>
            </a:r>
            <a:endParaRPr lang="tr-TR" dirty="0"/>
          </a:p>
        </p:txBody>
      </p:sp>
      <p:sp>
        <p:nvSpPr>
          <p:cNvPr id="3" name="Content Placeholder 2">
            <a:extLst>
              <a:ext uri="{FF2B5EF4-FFF2-40B4-BE49-F238E27FC236}">
                <a16:creationId xmlns:a16="http://schemas.microsoft.com/office/drawing/2014/main" id="{A344D5F6-CA56-48DF-90BB-E28DCBAB86E7}"/>
              </a:ext>
            </a:extLst>
          </p:cNvPr>
          <p:cNvSpPr>
            <a:spLocks noGrp="1"/>
          </p:cNvSpPr>
          <p:nvPr>
            <p:ph idx="1"/>
          </p:nvPr>
        </p:nvSpPr>
        <p:spPr/>
        <p:txBody>
          <a:bodyPr>
            <a:normAutofit fontScale="85000" lnSpcReduction="20000"/>
          </a:bodyPr>
          <a:lstStyle/>
          <a:p>
            <a:r>
              <a:rPr lang="en-US" dirty="0"/>
              <a:t>Jeff Bezos, after scrolling through a dictionary for some inspiration he found the word Amazon. Jeff thought this was particularly fitting as he envisaged his online store becoming the biggest in the world - - much like the Amazon is one of the biggest rivers on the planet. </a:t>
            </a:r>
          </a:p>
          <a:p>
            <a:endParaRPr lang="en-US" dirty="0"/>
          </a:p>
          <a:p>
            <a:r>
              <a:rPr lang="en-US" dirty="0"/>
              <a:t>Amazon.com was registered on the 1st of November 1994. Name sorted, but what to sell?</a:t>
            </a:r>
          </a:p>
          <a:p>
            <a:endParaRPr lang="en-US" dirty="0"/>
          </a:p>
          <a:p>
            <a:r>
              <a:rPr lang="en-US" dirty="0"/>
              <a:t>At the time he knew he wanted to build some form of an online retailer but wasn't sure what to sell. After some research, he settled on books.</a:t>
            </a:r>
          </a:p>
          <a:p>
            <a:endParaRPr lang="en-US" dirty="0"/>
          </a:p>
          <a:p>
            <a:r>
              <a:rPr lang="en-US" dirty="0"/>
              <a:t>They were relatively easy to source, package and distribute. </a:t>
            </a:r>
          </a:p>
          <a:p>
            <a:pPr marL="0" indent="0">
              <a:buNone/>
            </a:pPr>
            <a:br>
              <a:rPr lang="en-US" dirty="0"/>
            </a:br>
            <a:endParaRPr lang="tr-TR" dirty="0"/>
          </a:p>
        </p:txBody>
      </p:sp>
    </p:spTree>
    <p:extLst>
      <p:ext uri="{BB962C8B-B14F-4D97-AF65-F5344CB8AC3E}">
        <p14:creationId xmlns:p14="http://schemas.microsoft.com/office/powerpoint/2010/main" val="330719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0A49-3283-4E87-AB46-3D3557D94813}"/>
              </a:ext>
            </a:extLst>
          </p:cNvPr>
          <p:cNvSpPr>
            <a:spLocks noGrp="1"/>
          </p:cNvSpPr>
          <p:nvPr>
            <p:ph type="title"/>
          </p:nvPr>
        </p:nvSpPr>
        <p:spPr/>
        <p:txBody>
          <a:bodyPr/>
          <a:lstStyle/>
          <a:p>
            <a:r>
              <a:rPr lang="en-US" dirty="0">
                <a:solidFill>
                  <a:srgbClr val="FF0000"/>
                </a:solidFill>
              </a:rPr>
              <a:t>Amazon.com</a:t>
            </a:r>
            <a:endParaRPr lang="tr-TR" dirty="0"/>
          </a:p>
        </p:txBody>
      </p:sp>
      <p:sp>
        <p:nvSpPr>
          <p:cNvPr id="3" name="Content Placeholder 2">
            <a:extLst>
              <a:ext uri="{FF2B5EF4-FFF2-40B4-BE49-F238E27FC236}">
                <a16:creationId xmlns:a16="http://schemas.microsoft.com/office/drawing/2014/main" id="{30486E9A-5278-4D4F-830F-DFE154680B8E}"/>
              </a:ext>
            </a:extLst>
          </p:cNvPr>
          <p:cNvSpPr>
            <a:spLocks noGrp="1"/>
          </p:cNvSpPr>
          <p:nvPr>
            <p:ph idx="1"/>
          </p:nvPr>
        </p:nvSpPr>
        <p:spPr/>
        <p:txBody>
          <a:bodyPr/>
          <a:lstStyle/>
          <a:p>
            <a:r>
              <a:rPr lang="en-US" b="1" dirty="0"/>
              <a:t>When did Amazon start becoming popular?</a:t>
            </a:r>
          </a:p>
          <a:p>
            <a:r>
              <a:rPr lang="en-US" dirty="0"/>
              <a:t>At the time of its founding, many of Bezos' peers and other critics voiced their skepticism about his proposed business model. </a:t>
            </a:r>
            <a:r>
              <a:rPr lang="en-US" dirty="0">
                <a:hlinkClick r:id="rId2"/>
              </a:rPr>
              <a:t>Financial journalists</a:t>
            </a:r>
            <a:r>
              <a:rPr lang="en-US" dirty="0"/>
              <a:t> were some of the most vitriolic and often disparaged the company by referring to it as </a:t>
            </a:r>
            <a:r>
              <a:rPr lang="en-US" dirty="0" err="1"/>
              <a:t>Amazon.bomb</a:t>
            </a:r>
            <a:r>
              <a:rPr lang="en-US" dirty="0"/>
              <a:t>. </a:t>
            </a:r>
          </a:p>
          <a:p>
            <a:r>
              <a:rPr lang="en-US" dirty="0"/>
              <a:t>Many of them claimed that Amazon.com would ultimately lose out to more established bookstores. Especially those that were already following suit and starting their own e-commerce sites. </a:t>
            </a:r>
          </a:p>
          <a:p>
            <a:br>
              <a:rPr lang="en-US" dirty="0"/>
            </a:br>
            <a:endParaRPr lang="tr-TR" dirty="0"/>
          </a:p>
        </p:txBody>
      </p:sp>
    </p:spTree>
    <p:extLst>
      <p:ext uri="{BB962C8B-B14F-4D97-AF65-F5344CB8AC3E}">
        <p14:creationId xmlns:p14="http://schemas.microsoft.com/office/powerpoint/2010/main" val="266198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4FC7-A877-4517-80CE-C29390090250}"/>
              </a:ext>
            </a:extLst>
          </p:cNvPr>
          <p:cNvSpPr>
            <a:spLocks noGrp="1"/>
          </p:cNvSpPr>
          <p:nvPr>
            <p:ph type="title"/>
          </p:nvPr>
        </p:nvSpPr>
        <p:spPr/>
        <p:txBody>
          <a:bodyPr/>
          <a:lstStyle/>
          <a:p>
            <a:r>
              <a:rPr lang="en-US" dirty="0">
                <a:solidFill>
                  <a:srgbClr val="FF0000"/>
                </a:solidFill>
              </a:rPr>
              <a:t>Amazon.com</a:t>
            </a:r>
            <a:endParaRPr lang="tr-TR" dirty="0"/>
          </a:p>
        </p:txBody>
      </p:sp>
      <p:sp>
        <p:nvSpPr>
          <p:cNvPr id="3" name="Content Placeholder 2">
            <a:extLst>
              <a:ext uri="{FF2B5EF4-FFF2-40B4-BE49-F238E27FC236}">
                <a16:creationId xmlns:a16="http://schemas.microsoft.com/office/drawing/2014/main" id="{DBAE5366-1E49-4BB4-83E2-8FDDB15FE11C}"/>
              </a:ext>
            </a:extLst>
          </p:cNvPr>
          <p:cNvSpPr>
            <a:spLocks noGrp="1"/>
          </p:cNvSpPr>
          <p:nvPr>
            <p:ph idx="1"/>
          </p:nvPr>
        </p:nvSpPr>
        <p:spPr/>
        <p:txBody>
          <a:bodyPr/>
          <a:lstStyle/>
          <a:p>
            <a:r>
              <a:rPr lang="en-US" dirty="0"/>
              <a:t>The very fact that Amazon.com didn't become profitable until the final quarter of 2001 didn't help things. But Bezos stayed firm and dismissed his naysayers as people who simply didn't understand the potential for the business. </a:t>
            </a:r>
          </a:p>
          <a:p>
            <a:r>
              <a:rPr lang="en-US" dirty="0"/>
              <a:t>Bezos argued that in order to succeed as an online retailer, Amazon would need to "</a:t>
            </a:r>
            <a:r>
              <a:rPr lang="en-US" dirty="0">
                <a:hlinkClick r:id="rId2"/>
              </a:rPr>
              <a:t>Get Big Fast</a:t>
            </a:r>
            <a:r>
              <a:rPr lang="en-US" dirty="0"/>
              <a:t>". And grow it did.</a:t>
            </a:r>
          </a:p>
          <a:p>
            <a:r>
              <a:rPr lang="en-US" dirty="0"/>
              <a:t>By December of 1996, the company's customer base had grown to an impressive </a:t>
            </a:r>
            <a:r>
              <a:rPr lang="en-US" b="1" dirty="0"/>
              <a:t>180,000</a:t>
            </a:r>
            <a:r>
              <a:rPr lang="en-US" dirty="0"/>
              <a:t>. By October of the following year, this figure had leaped to around </a:t>
            </a:r>
            <a:r>
              <a:rPr lang="en-US" b="1" dirty="0"/>
              <a:t>1,000,000</a:t>
            </a:r>
            <a:r>
              <a:rPr lang="en-US" dirty="0"/>
              <a:t> registered accounts. </a:t>
            </a:r>
          </a:p>
          <a:p>
            <a:r>
              <a:rPr lang="en-US" dirty="0"/>
              <a:t>Revenues had reached around</a:t>
            </a:r>
            <a:r>
              <a:rPr lang="en-US" b="1" dirty="0"/>
              <a:t> $148 million</a:t>
            </a:r>
            <a:r>
              <a:rPr lang="en-US" dirty="0"/>
              <a:t> in 1997, a significant jump from around</a:t>
            </a:r>
            <a:r>
              <a:rPr lang="en-US" b="1" dirty="0"/>
              <a:t> $16 million</a:t>
            </a:r>
            <a:r>
              <a:rPr lang="en-US" dirty="0"/>
              <a:t> in 1996. </a:t>
            </a:r>
          </a:p>
          <a:p>
            <a:endParaRPr lang="tr-TR" dirty="0"/>
          </a:p>
        </p:txBody>
      </p:sp>
    </p:spTree>
    <p:extLst>
      <p:ext uri="{BB962C8B-B14F-4D97-AF65-F5344CB8AC3E}">
        <p14:creationId xmlns:p14="http://schemas.microsoft.com/office/powerpoint/2010/main" val="354979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9610-98D6-42B8-B75F-C02FFC873F13}"/>
              </a:ext>
            </a:extLst>
          </p:cNvPr>
          <p:cNvSpPr>
            <a:spLocks noGrp="1"/>
          </p:cNvSpPr>
          <p:nvPr>
            <p:ph type="title"/>
          </p:nvPr>
        </p:nvSpPr>
        <p:spPr/>
        <p:txBody>
          <a:bodyPr/>
          <a:lstStyle/>
          <a:p>
            <a:r>
              <a:rPr lang="en-US" dirty="0">
                <a:solidFill>
                  <a:srgbClr val="FF0000"/>
                </a:solidFill>
              </a:rPr>
              <a:t>Amazon.com</a:t>
            </a:r>
            <a:endParaRPr lang="tr-TR" dirty="0"/>
          </a:p>
        </p:txBody>
      </p:sp>
      <p:sp>
        <p:nvSpPr>
          <p:cNvPr id="3" name="Content Placeholder 2">
            <a:extLst>
              <a:ext uri="{FF2B5EF4-FFF2-40B4-BE49-F238E27FC236}">
                <a16:creationId xmlns:a16="http://schemas.microsoft.com/office/drawing/2014/main" id="{49264E31-86DA-487C-8D87-76FE58AD9449}"/>
              </a:ext>
            </a:extLst>
          </p:cNvPr>
          <p:cNvSpPr>
            <a:spLocks noGrp="1"/>
          </p:cNvSpPr>
          <p:nvPr>
            <p:ph idx="1"/>
          </p:nvPr>
        </p:nvSpPr>
        <p:spPr/>
        <p:txBody>
          <a:bodyPr/>
          <a:lstStyle/>
          <a:p>
            <a:r>
              <a:rPr lang="en-US" dirty="0"/>
              <a:t>Amazon had remained a private company. But Bezos soon realized that to sustain the company's growth he would need more than just private investment.</a:t>
            </a:r>
          </a:p>
          <a:p>
            <a:r>
              <a:rPr lang="en-US" dirty="0"/>
              <a:t>And so, in 1997, Amazon.com went public and managed to raise an eye-watering </a:t>
            </a:r>
            <a:r>
              <a:rPr lang="en-US" b="1" dirty="0"/>
              <a:t>$54 million</a:t>
            </a:r>
            <a:r>
              <a:rPr lang="en-US" dirty="0"/>
              <a:t> on the </a:t>
            </a:r>
            <a:r>
              <a:rPr lang="en-US" dirty="0">
                <a:hlinkClick r:id="rId2"/>
              </a:rPr>
              <a:t>NASDAQ exchange</a:t>
            </a:r>
            <a:r>
              <a:rPr lang="en-US" dirty="0"/>
              <a:t>. In addition to the cash, the company was able to use its high-flying </a:t>
            </a:r>
            <a:r>
              <a:rPr lang="en-US" dirty="0">
                <a:hlinkClick r:id="rId3"/>
              </a:rPr>
              <a:t>stock</a:t>
            </a:r>
            <a:r>
              <a:rPr lang="en-US" dirty="0"/>
              <a:t> to fund its aggressive growth and acquisition strategy.</a:t>
            </a:r>
          </a:p>
          <a:p>
            <a:r>
              <a:rPr lang="en-US" dirty="0"/>
              <a:t>By 1998, Amazon's revenues had reached an impressive </a:t>
            </a:r>
            <a:r>
              <a:rPr lang="en-US" b="1" dirty="0"/>
              <a:t>$600 million</a:t>
            </a:r>
            <a:r>
              <a:rPr lang="en-US" dirty="0"/>
              <a:t>. </a:t>
            </a:r>
          </a:p>
          <a:p>
            <a:r>
              <a:rPr lang="en-US" dirty="0"/>
              <a:t>Amazon's meteoric rise in such a short time frame catapulted Bezos into the public eye. He was also chosen to be </a:t>
            </a:r>
            <a:r>
              <a:rPr lang="en-US" dirty="0">
                <a:hlinkClick r:id="rId4"/>
              </a:rPr>
              <a:t>Time magazine's 1999 Person of the Year</a:t>
            </a:r>
            <a:r>
              <a:rPr lang="en-US" dirty="0"/>
              <a:t>. </a:t>
            </a:r>
          </a:p>
          <a:p>
            <a:endParaRPr lang="tr-TR" dirty="0"/>
          </a:p>
        </p:txBody>
      </p:sp>
    </p:spTree>
    <p:extLst>
      <p:ext uri="{BB962C8B-B14F-4D97-AF65-F5344CB8AC3E}">
        <p14:creationId xmlns:p14="http://schemas.microsoft.com/office/powerpoint/2010/main" val="360153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TotalTime>
  <Words>704</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CONTEMPORARY BUSINESS ISSUES I</vt:lpstr>
      <vt:lpstr>AMAZON.COM IS NOT A GLOBAL BUSINESS INTERNATIONAL BUSINESS STRATEGY IN ACTION </vt:lpstr>
      <vt:lpstr>Amazon.com</vt:lpstr>
      <vt:lpstr>Amazon.com</vt:lpstr>
      <vt:lpstr>Amazon.com</vt:lpstr>
      <vt:lpstr>Amazon.com</vt:lpstr>
      <vt:lpstr>Amazon.com</vt:lpstr>
      <vt:lpstr>Amazon.com</vt:lpstr>
      <vt:lpstr>Amazon.com</vt:lpstr>
      <vt:lpstr>Amazon.com</vt:lpstr>
      <vt:lpstr>Amazon.com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BUSINESS ISSUES I</dc:title>
  <dc:creator>Author 2</dc:creator>
  <cp:lastModifiedBy>Author 2</cp:lastModifiedBy>
  <cp:revision>4</cp:revision>
  <dcterms:created xsi:type="dcterms:W3CDTF">2020-01-09T19:43:18Z</dcterms:created>
  <dcterms:modified xsi:type="dcterms:W3CDTF">2020-01-09T20:09:22Z</dcterms:modified>
</cp:coreProperties>
</file>