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59" r:id="rId5"/>
    <p:sldId id="262" r:id="rId6"/>
    <p:sldId id="260" r:id="rId7"/>
    <p:sldId id="318" r:id="rId8"/>
    <p:sldId id="263" r:id="rId9"/>
    <p:sldId id="301" r:id="rId10"/>
    <p:sldId id="308" r:id="rId11"/>
    <p:sldId id="309" r:id="rId12"/>
    <p:sldId id="302" r:id="rId13"/>
    <p:sldId id="310" r:id="rId14"/>
    <p:sldId id="304" r:id="rId15"/>
    <p:sldId id="305" r:id="rId16"/>
    <p:sldId id="306" r:id="rId17"/>
    <p:sldId id="312" r:id="rId18"/>
    <p:sldId id="307" r:id="rId19"/>
    <p:sldId id="311" r:id="rId20"/>
    <p:sldId id="264" r:id="rId21"/>
    <p:sldId id="265" r:id="rId22"/>
    <p:sldId id="266" r:id="rId23"/>
    <p:sldId id="267" r:id="rId24"/>
    <p:sldId id="268" r:id="rId25"/>
    <p:sldId id="335" r:id="rId26"/>
    <p:sldId id="269" r:id="rId27"/>
    <p:sldId id="270" r:id="rId28"/>
    <p:sldId id="271" r:id="rId29"/>
    <p:sldId id="274" r:id="rId30"/>
    <p:sldId id="275" r:id="rId31"/>
    <p:sldId id="276" r:id="rId32"/>
    <p:sldId id="313" r:id="rId33"/>
    <p:sldId id="314" r:id="rId34"/>
    <p:sldId id="315" r:id="rId35"/>
    <p:sldId id="316" r:id="rId36"/>
    <p:sldId id="277" r:id="rId37"/>
    <p:sldId id="278" r:id="rId38"/>
    <p:sldId id="279" r:id="rId39"/>
    <p:sldId id="280" r:id="rId40"/>
    <p:sldId id="273" r:id="rId41"/>
    <p:sldId id="281" r:id="rId42"/>
    <p:sldId id="319" r:id="rId43"/>
    <p:sldId id="272" r:id="rId44"/>
    <p:sldId id="303"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093"/>
    <a:srgbClr val="FF9300"/>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43"/>
  </p:normalViewPr>
  <p:slideViewPr>
    <p:cSldViewPr snapToGrid="0" snapToObjects="1">
      <p:cViewPr varScale="1">
        <p:scale>
          <a:sx n="52" d="100"/>
          <a:sy n="52" d="100"/>
        </p:scale>
        <p:origin x="90" y="4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48BE0-B8B5-CD4C-AAD9-411E1980AFC7}" type="datetimeFigureOut">
              <a:rPr lang="tr-TR" smtClean="0"/>
              <a:pPr/>
              <a:t>2.2.2018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0D0B1-2033-D24E-A947-3CC6B47B9EF6}" type="slidenum">
              <a:rPr lang="tr-TR" smtClean="0"/>
              <a:pPr/>
              <a:t>‹#›</a:t>
            </a:fld>
            <a:endParaRPr lang="tr-TR"/>
          </a:p>
        </p:txBody>
      </p:sp>
    </p:spTree>
    <p:extLst>
      <p:ext uri="{BB962C8B-B14F-4D97-AF65-F5344CB8AC3E}">
        <p14:creationId xmlns:p14="http://schemas.microsoft.com/office/powerpoint/2010/main" val="26308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70D0B1-2033-D24E-A947-3CC6B47B9EF6}" type="slidenum">
              <a:rPr lang="tr-TR" smtClean="0"/>
              <a:pPr/>
              <a:t>30</a:t>
            </a:fld>
            <a:endParaRPr lang="tr-TR"/>
          </a:p>
        </p:txBody>
      </p:sp>
    </p:spTree>
    <p:extLst>
      <p:ext uri="{BB962C8B-B14F-4D97-AF65-F5344CB8AC3E}">
        <p14:creationId xmlns:p14="http://schemas.microsoft.com/office/powerpoint/2010/main" val="209026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stilini düzenlemek için tıklayın</a:t>
            </a:r>
            <a:endParaRPr lang="tr-TR"/>
          </a:p>
        </p:txBody>
      </p:sp>
      <p:sp>
        <p:nvSpPr>
          <p:cNvPr id="3" name="Alt Konu Başlığı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EBD420C-36D2-154D-B098-8EB025AF7436}" type="datetimeFigureOut">
              <a:rPr lang="tr-TR" smtClean="0"/>
              <a:pPr/>
              <a:t>2.2.2018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183927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EBD420C-36D2-154D-B098-8EB025AF7436}" type="datetimeFigureOut">
              <a:rPr lang="tr-TR" smtClean="0"/>
              <a:pPr/>
              <a:t>2.2.2018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2116727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stilini düzenlemek için tıklayın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EBD420C-36D2-154D-B098-8EB025AF7436}" type="datetimeFigureOut">
              <a:rPr lang="tr-TR" smtClean="0"/>
              <a:pPr/>
              <a:t>2.2.2018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62445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İçerik Yer Tutucusu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EBD420C-36D2-154D-B098-8EB025AF7436}" type="datetimeFigureOut">
              <a:rPr lang="tr-TR" smtClean="0"/>
              <a:pPr/>
              <a:t>2.2.2018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176226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smtClean="0"/>
              <a:t>Asıl başlık stilini düzenlemek için tıklayın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tıklayın</a:t>
            </a:r>
          </a:p>
        </p:txBody>
      </p:sp>
      <p:sp>
        <p:nvSpPr>
          <p:cNvPr id="4" name="Veri Yer Tutucusu 3"/>
          <p:cNvSpPr>
            <a:spLocks noGrp="1"/>
          </p:cNvSpPr>
          <p:nvPr>
            <p:ph type="dt" sz="half" idx="10"/>
          </p:nvPr>
        </p:nvSpPr>
        <p:spPr/>
        <p:txBody>
          <a:bodyPr/>
          <a:lstStyle/>
          <a:p>
            <a:fld id="{DEBD420C-36D2-154D-B098-8EB025AF7436}" type="datetimeFigureOut">
              <a:rPr lang="tr-TR" smtClean="0"/>
              <a:pPr/>
              <a:t>2.2.2018</a:t>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33020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EBD420C-36D2-154D-B098-8EB025AF7436}" type="datetimeFigureOut">
              <a:rPr lang="tr-TR" smtClean="0"/>
              <a:pPr/>
              <a:t>2.2.2018</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62249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smtClean="0"/>
              <a:t>Asıl başlık stilini düzenlemek için tıklayın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EBD420C-36D2-154D-B098-8EB025AF7436}" type="datetimeFigureOut">
              <a:rPr lang="tr-TR" smtClean="0"/>
              <a:pPr/>
              <a:t>2.2.2018</a:t>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191917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stilini düzenlemek için tıklayın</a:t>
            </a:r>
            <a:endParaRPr lang="tr-TR"/>
          </a:p>
        </p:txBody>
      </p:sp>
      <p:sp>
        <p:nvSpPr>
          <p:cNvPr id="3" name="Veri Yer Tutucusu 2"/>
          <p:cNvSpPr>
            <a:spLocks noGrp="1"/>
          </p:cNvSpPr>
          <p:nvPr>
            <p:ph type="dt" sz="half" idx="10"/>
          </p:nvPr>
        </p:nvSpPr>
        <p:spPr/>
        <p:txBody>
          <a:bodyPr/>
          <a:lstStyle/>
          <a:p>
            <a:fld id="{DEBD420C-36D2-154D-B098-8EB025AF7436}" type="datetimeFigureOut">
              <a:rPr lang="tr-TR" smtClean="0"/>
              <a:pPr/>
              <a:t>2.2.2018</a:t>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38196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EBD420C-36D2-154D-B098-8EB025AF7436}" type="datetimeFigureOut">
              <a:rPr lang="tr-TR" smtClean="0"/>
              <a:pPr/>
              <a:t>2.2.2018</a:t>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85557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stilini düzenlemek için tıklayın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tıklayın</a:t>
            </a:r>
          </a:p>
        </p:txBody>
      </p:sp>
      <p:sp>
        <p:nvSpPr>
          <p:cNvPr id="5" name="Veri Yer Tutucusu 4"/>
          <p:cNvSpPr>
            <a:spLocks noGrp="1"/>
          </p:cNvSpPr>
          <p:nvPr>
            <p:ph type="dt" sz="half" idx="10"/>
          </p:nvPr>
        </p:nvSpPr>
        <p:spPr/>
        <p:txBody>
          <a:bodyPr/>
          <a:lstStyle/>
          <a:p>
            <a:fld id="{DEBD420C-36D2-154D-B098-8EB025AF7436}" type="datetimeFigureOut">
              <a:rPr lang="tr-TR" smtClean="0"/>
              <a:pPr/>
              <a:t>2.2.2018</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3240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stilini düzenlemek için tıklayın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tıklayın</a:t>
            </a:r>
          </a:p>
        </p:txBody>
      </p:sp>
      <p:sp>
        <p:nvSpPr>
          <p:cNvPr id="5" name="Veri Yer Tutucusu 4"/>
          <p:cNvSpPr>
            <a:spLocks noGrp="1"/>
          </p:cNvSpPr>
          <p:nvPr>
            <p:ph type="dt" sz="half" idx="10"/>
          </p:nvPr>
        </p:nvSpPr>
        <p:spPr/>
        <p:txBody>
          <a:bodyPr/>
          <a:lstStyle/>
          <a:p>
            <a:fld id="{DEBD420C-36D2-154D-B098-8EB025AF7436}" type="datetimeFigureOut">
              <a:rPr lang="tr-TR" smtClean="0"/>
              <a:pPr/>
              <a:t>2.2.2018</a:t>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7318C1-C525-CE40-90A2-5F1AEA402959}" type="slidenum">
              <a:rPr lang="tr-TR" smtClean="0"/>
              <a:pPr/>
              <a:t>‹#›</a:t>
            </a:fld>
            <a:endParaRPr lang="tr-TR"/>
          </a:p>
        </p:txBody>
      </p:sp>
    </p:spTree>
    <p:extLst>
      <p:ext uri="{BB962C8B-B14F-4D97-AF65-F5344CB8AC3E}">
        <p14:creationId xmlns:p14="http://schemas.microsoft.com/office/powerpoint/2010/main" val="133343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stilini düzenlemek için tıklayın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D420C-36D2-154D-B098-8EB025AF7436}" type="datetimeFigureOut">
              <a:rPr lang="tr-TR" smtClean="0"/>
              <a:pPr/>
              <a:t>2.2.2018</a:t>
            </a:fld>
            <a:endParaRPr lang="tr-TR"/>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318C1-C525-CE40-90A2-5F1AEA402959}" type="slidenum">
              <a:rPr lang="tr-TR" smtClean="0"/>
              <a:pPr/>
              <a:t>‹#›</a:t>
            </a:fld>
            <a:endParaRPr lang="tr-TR"/>
          </a:p>
        </p:txBody>
      </p:sp>
    </p:spTree>
    <p:extLst>
      <p:ext uri="{BB962C8B-B14F-4D97-AF65-F5344CB8AC3E}">
        <p14:creationId xmlns:p14="http://schemas.microsoft.com/office/powerpoint/2010/main" val="521935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provet.co.uk/health/diseases/cowpox.htm" TargetMode="External"/><Relationship Id="rId2" Type="http://schemas.openxmlformats.org/officeDocument/2006/relationships/hyperlink" Target="http://www.msdvetmanual.com/integumentary-system/pox-diseases/cowpo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oie.int/fileadmin/Home/eng/Animal_Health_in_the_World/docs/pdf/Disease_cards/SHEEP_GOAT_POX.pdf" TargetMode="External"/><Relationship Id="rId2" Type="http://schemas.openxmlformats.org/officeDocument/2006/relationships/hyperlink" Target="http://www.cfsph.iastate.edu/Factsheets/pdfs/sheep_and_goat_pox.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smtClean="0">
                <a:solidFill>
                  <a:srgbClr val="0070C0"/>
                </a:solidFill>
              </a:rPr>
              <a:t>POXVIRIDAE</a:t>
            </a:r>
            <a:endParaRPr lang="tr-TR" dirty="0">
              <a:solidFill>
                <a:srgbClr val="0070C0"/>
              </a:solidFill>
            </a:endParaRPr>
          </a:p>
        </p:txBody>
      </p:sp>
      <p:sp>
        <p:nvSpPr>
          <p:cNvPr id="3" name="Alt Konu Başlığı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52098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r>
              <a:rPr lang="en-US" i="1" dirty="0" smtClean="0">
                <a:solidFill>
                  <a:srgbClr val="FF0000"/>
                </a:solidFill>
              </a:rPr>
              <a:t>Cowpox virus can be transmitted to humans, and so this disease is a </a:t>
            </a:r>
            <a:r>
              <a:rPr lang="en-US" i="1" dirty="0" err="1" smtClean="0">
                <a:solidFill>
                  <a:srgbClr val="FF0000"/>
                </a:solidFill>
              </a:rPr>
              <a:t>zoonosis</a:t>
            </a:r>
            <a:r>
              <a:rPr lang="en-US" i="1" dirty="0" smtClean="0">
                <a:solidFill>
                  <a:srgbClr val="FF0000"/>
                </a:solidFill>
              </a:rPr>
              <a:t>. </a:t>
            </a:r>
            <a:endParaRPr lang="tr-TR" i="1" dirty="0" smtClean="0">
              <a:solidFill>
                <a:srgbClr val="FF0000"/>
              </a:solidFill>
            </a:endParaRPr>
          </a:p>
          <a:p>
            <a:r>
              <a:rPr lang="en-US" i="1" dirty="0" smtClean="0"/>
              <a:t>Proper hygienic precautions such as washing hands thoroughly should be taken after contact with animals which could be carrying the disease, especially children and people with impaired immune function. Gloves must be worn when handling infected animals.</a:t>
            </a:r>
            <a:endParaRPr lang="tr-TR" dirty="0" smtClean="0"/>
          </a:p>
          <a:p>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solidFill>
                  <a:srgbClr val="0070C0"/>
                </a:solidFill>
              </a:rPr>
              <a:t>Etiology</a:t>
            </a:r>
            <a:endParaRPr lang="tr-TR" dirty="0"/>
          </a:p>
        </p:txBody>
      </p:sp>
      <p:sp>
        <p:nvSpPr>
          <p:cNvPr id="3" name="2 İçerik Yer Tutucusu"/>
          <p:cNvSpPr>
            <a:spLocks noGrp="1"/>
          </p:cNvSpPr>
          <p:nvPr>
            <p:ph idx="1"/>
          </p:nvPr>
        </p:nvSpPr>
        <p:spPr>
          <a:xfrm>
            <a:off x="271530" y="1825625"/>
            <a:ext cx="7597462" cy="4351338"/>
          </a:xfrm>
        </p:spPr>
        <p:txBody>
          <a:bodyPr>
            <a:normAutofit fontScale="92500" lnSpcReduction="10000"/>
          </a:bodyPr>
          <a:lstStyle/>
          <a:p>
            <a:r>
              <a:rPr lang="en-US" dirty="0" smtClean="0"/>
              <a:t>The cause of Cowpox is an </a:t>
            </a:r>
            <a:r>
              <a:rPr lang="en-US" dirty="0" err="1" smtClean="0">
                <a:solidFill>
                  <a:srgbClr val="942093"/>
                </a:solidFill>
              </a:rPr>
              <a:t>orthopoxvirus</a:t>
            </a:r>
            <a:r>
              <a:rPr lang="en-US" dirty="0" smtClean="0">
                <a:solidFill>
                  <a:srgbClr val="942093"/>
                </a:solidFill>
              </a:rPr>
              <a:t>. </a:t>
            </a:r>
            <a:endParaRPr lang="tr-TR" dirty="0" smtClean="0">
              <a:solidFill>
                <a:srgbClr val="942093"/>
              </a:solidFill>
            </a:endParaRPr>
          </a:p>
          <a:p>
            <a:r>
              <a:rPr lang="en-US" dirty="0" smtClean="0"/>
              <a:t>It is transmitted through a bite or skin wound and usually causes skin lesions, although respiratory and ocular signs may occur following </a:t>
            </a:r>
            <a:r>
              <a:rPr lang="en-US" dirty="0" err="1" smtClean="0"/>
              <a:t>viraemia</a:t>
            </a:r>
            <a:r>
              <a:rPr lang="en-US" dirty="0" smtClean="0"/>
              <a:t>. </a:t>
            </a:r>
            <a:endParaRPr lang="tr-TR" dirty="0" smtClean="0"/>
          </a:p>
          <a:p>
            <a:r>
              <a:rPr lang="en-US" dirty="0" smtClean="0">
                <a:solidFill>
                  <a:srgbClr val="FF9300"/>
                </a:solidFill>
              </a:rPr>
              <a:t>Cats</a:t>
            </a:r>
            <a:r>
              <a:rPr lang="en-US" dirty="0" smtClean="0"/>
              <a:t> are usually infected having caught infected rodents but direct transmission </a:t>
            </a:r>
            <a:r>
              <a:rPr lang="en-US" dirty="0" smtClean="0">
                <a:solidFill>
                  <a:srgbClr val="FF0000"/>
                </a:solidFill>
              </a:rPr>
              <a:t>from cat  to cat, or human to human can occur. </a:t>
            </a:r>
            <a:endParaRPr lang="tr-TR" dirty="0" smtClean="0">
              <a:solidFill>
                <a:srgbClr val="FF0000"/>
              </a:solidFill>
            </a:endParaRPr>
          </a:p>
          <a:p>
            <a:r>
              <a:rPr lang="en-US" dirty="0" smtClean="0">
                <a:solidFill>
                  <a:srgbClr val="FF9300"/>
                </a:solidFill>
              </a:rPr>
              <a:t>In cattle </a:t>
            </a:r>
            <a:r>
              <a:rPr lang="en-US" dirty="0" smtClean="0">
                <a:solidFill>
                  <a:srgbClr val="FF2F92"/>
                </a:solidFill>
              </a:rPr>
              <a:t>transmission is via </a:t>
            </a:r>
            <a:r>
              <a:rPr lang="en-US" dirty="0" err="1" smtClean="0">
                <a:solidFill>
                  <a:srgbClr val="FF2F92"/>
                </a:solidFill>
              </a:rPr>
              <a:t>milkers</a:t>
            </a:r>
            <a:r>
              <a:rPr lang="en-US" dirty="0" smtClean="0">
                <a:solidFill>
                  <a:srgbClr val="FF2F92"/>
                </a:solidFill>
              </a:rPr>
              <a:t> hands or teat clusters on automated milking machines.</a:t>
            </a:r>
          </a:p>
          <a:p>
            <a:r>
              <a:rPr lang="en-US" dirty="0" smtClean="0"/>
              <a:t>The virus is resistant in the environment surviving many months under dry conditions.</a:t>
            </a:r>
          </a:p>
          <a:p>
            <a:endParaRPr lang="tr-TR" dirty="0"/>
          </a:p>
        </p:txBody>
      </p:sp>
      <p:pic>
        <p:nvPicPr>
          <p:cNvPr id="64514" name="Picture 2" descr="Route of cowpox virus (CPXV) transmission and phylogenetic analysis of orthopoxviruses. A) Disseminated ulcerative lesions of the skin around the eye of the circus elephant. Although transmission of CPXV has been confirmed from cats and cows to humans (black arrows) (1,2), transmission from rodents, commonly mice, to cats and cows is suspected but still unproven (red arrows) (3). Rats have been confirmed as vectors for CPXV transmission to monkeys and humans (4,7). A complete chain of CPXV infection is verified from rat to elephant and from elephant to human (green arrows). B) Phylogenetic tree of nucleotide sequences of the complete hemagglutinin open reading frame (921 bp) from CPXV isolates from the elephant and rat (CPXV GuWi), and additional poxviruses available in GenBank: VARV (variola major virus, strain Bangladesh-1975; L22579), CMLV (camelpox virus M-96, Kazakhstan; AF438165.1), ECTV (ectromelia virus, strain Moscow; AF012825.2), CPXV HH (cowpox virus cowHA68, Hamburg; AY902298.2), MPXV (monkeypox virus, strain Zaire-96-I-16; AF380138.1), and VACV, (vaccinia virus WR; AY243312). In addition, the complete sequence of the hemagglutinin gene obtained from a different human CPXV case (CPXV #2) found in that area is shown. Nucleotide sequences were aligned and analyzed by using the BioEdit software package (www.mbio.ncsu.edu/BioEdit/bioedit.htm). A multiple alignment was analyzed with the neighbor-joining method. The branch length is proportional to evolutionary distance (scale bar)."/>
          <p:cNvPicPr>
            <a:picLocks noChangeAspect="1" noChangeArrowheads="1"/>
          </p:cNvPicPr>
          <p:nvPr/>
        </p:nvPicPr>
        <p:blipFill>
          <a:blip r:embed="rId2"/>
          <a:srcRect/>
          <a:stretch>
            <a:fillRect/>
          </a:stretch>
        </p:blipFill>
        <p:spPr bwMode="auto">
          <a:xfrm>
            <a:off x="8088962" y="620220"/>
            <a:ext cx="3856157" cy="5835651"/>
          </a:xfrm>
          <a:prstGeom prst="rect">
            <a:avLst/>
          </a:prstGeom>
          <a:noFill/>
        </p:spPr>
      </p:pic>
      <p:sp>
        <p:nvSpPr>
          <p:cNvPr id="7" name="6 Dikdörtgen"/>
          <p:cNvSpPr/>
          <p:nvPr/>
        </p:nvSpPr>
        <p:spPr>
          <a:xfrm>
            <a:off x="6096000" y="6455871"/>
            <a:ext cx="6096000" cy="400110"/>
          </a:xfrm>
          <a:prstGeom prst="rect">
            <a:avLst/>
          </a:prstGeom>
        </p:spPr>
        <p:txBody>
          <a:bodyPr>
            <a:spAutoFit/>
          </a:bodyPr>
          <a:lstStyle/>
          <a:p>
            <a:r>
              <a:rPr lang="en-US" sz="1000" dirty="0" err="1" smtClean="0">
                <a:solidFill>
                  <a:srgbClr val="0A0A0A"/>
                </a:solidFill>
                <a:latin typeface="Lato"/>
              </a:rPr>
              <a:t>Kurth</a:t>
            </a:r>
            <a:r>
              <a:rPr lang="en-US" sz="1000" dirty="0" smtClean="0">
                <a:solidFill>
                  <a:srgbClr val="0A0A0A"/>
                </a:solidFill>
                <a:latin typeface="Lato"/>
              </a:rPr>
              <a:t> A, </a:t>
            </a:r>
            <a:r>
              <a:rPr lang="en-US" sz="1000" dirty="0" err="1" smtClean="0">
                <a:solidFill>
                  <a:srgbClr val="0A0A0A"/>
                </a:solidFill>
                <a:latin typeface="Lato"/>
              </a:rPr>
              <a:t>Wibbelt</a:t>
            </a:r>
            <a:r>
              <a:rPr lang="en-US" sz="1000" dirty="0" smtClean="0">
                <a:solidFill>
                  <a:srgbClr val="0A0A0A"/>
                </a:solidFill>
                <a:latin typeface="Lato"/>
              </a:rPr>
              <a:t> G, Gerber H, et al. Rat-to-Elephant-to-Human Transmission of Cowpox Virus. </a:t>
            </a:r>
            <a:r>
              <a:rPr lang="en-US" sz="1000" i="1" dirty="0" smtClean="0">
                <a:solidFill>
                  <a:srgbClr val="0A0A0A"/>
                </a:solidFill>
                <a:latin typeface="Lato"/>
              </a:rPr>
              <a:t>Emerging Infectious Diseases</a:t>
            </a:r>
            <a:r>
              <a:rPr lang="en-US" sz="1000" dirty="0" smtClean="0">
                <a:solidFill>
                  <a:srgbClr val="0A0A0A"/>
                </a:solidFill>
                <a:latin typeface="Lato"/>
              </a:rPr>
              <a:t>. 2008;14(4):670-671. doi:10.3201/eid1404.070817.</a:t>
            </a:r>
            <a:endParaRPr lang="tr-TR"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244699"/>
            <a:ext cx="10515600" cy="4351338"/>
          </a:xfrm>
        </p:spPr>
        <p:txBody>
          <a:bodyPr>
            <a:normAutofit fontScale="85000" lnSpcReduction="20000"/>
          </a:bodyPr>
          <a:lstStyle/>
          <a:p>
            <a:r>
              <a:rPr lang="en-US" dirty="0" smtClean="0">
                <a:solidFill>
                  <a:srgbClr val="FF9300"/>
                </a:solidFill>
              </a:rPr>
              <a:t>The virus of cowpox is closely related </a:t>
            </a:r>
            <a:r>
              <a:rPr lang="en-US" dirty="0" err="1" smtClean="0">
                <a:solidFill>
                  <a:srgbClr val="FF9300"/>
                </a:solidFill>
              </a:rPr>
              <a:t>antigenically</a:t>
            </a:r>
            <a:r>
              <a:rPr lang="en-US" dirty="0" smtClean="0">
                <a:solidFill>
                  <a:srgbClr val="FF9300"/>
                </a:solidFill>
              </a:rPr>
              <a:t> to </a:t>
            </a:r>
            <a:r>
              <a:rPr lang="en-US" dirty="0" err="1" smtClean="0">
                <a:solidFill>
                  <a:srgbClr val="FF9300"/>
                </a:solidFill>
              </a:rPr>
              <a:t>vaccinia</a:t>
            </a:r>
            <a:r>
              <a:rPr lang="en-US" dirty="0" smtClean="0">
                <a:solidFill>
                  <a:srgbClr val="FF9300"/>
                </a:solidFill>
              </a:rPr>
              <a:t> and smallpox viruses. </a:t>
            </a:r>
            <a:endParaRPr lang="tr-TR" dirty="0" smtClean="0">
              <a:solidFill>
                <a:srgbClr val="FF9300"/>
              </a:solidFill>
            </a:endParaRPr>
          </a:p>
          <a:p>
            <a:r>
              <a:rPr lang="en-US" dirty="0" smtClean="0"/>
              <a:t>Indeed, the first two can be differentiated only by sophisticated laboratory techniques. </a:t>
            </a:r>
            <a:endParaRPr lang="tr-TR" dirty="0" smtClean="0"/>
          </a:p>
          <a:p>
            <a:r>
              <a:rPr lang="en-US" dirty="0" smtClean="0"/>
              <a:t>Before vaccination of the general population against smallpox was discontinued, some outbreaks of cowpox in cows in North America and Europe were due to infection with </a:t>
            </a:r>
            <a:r>
              <a:rPr lang="en-US" dirty="0" err="1" smtClean="0"/>
              <a:t>vaccinia</a:t>
            </a:r>
            <a:r>
              <a:rPr lang="en-US" dirty="0" smtClean="0"/>
              <a:t> from recently vaccinated persons. </a:t>
            </a:r>
            <a:endParaRPr lang="tr-TR" dirty="0" smtClean="0"/>
          </a:p>
          <a:p>
            <a:r>
              <a:rPr lang="en-US" dirty="0" err="1" smtClean="0"/>
              <a:t>Vaccinia</a:t>
            </a:r>
            <a:r>
              <a:rPr lang="en-US" dirty="0" smtClean="0"/>
              <a:t>-related viruses continue to cause occasional outbreaks of teat infections in dairy cattle in South America and buffalo in the Indian subcontinent. These viruses often spread to people in contact with cattle. </a:t>
            </a:r>
            <a:endParaRPr lang="tr-TR" dirty="0" smtClean="0"/>
          </a:p>
          <a:p>
            <a:r>
              <a:rPr lang="en-US" dirty="0" smtClean="0"/>
              <a:t>The epidemiology of these viruses is unknown, but it has been suggested that they are vaccine viruses that spread to animals during the smallpox vaccination campaigns.</a:t>
            </a:r>
            <a:endParaRPr lang="tr-TR" dirty="0"/>
          </a:p>
        </p:txBody>
      </p:sp>
      <p:pic>
        <p:nvPicPr>
          <p:cNvPr id="61444" name="Picture 4" descr="vaccinia human ile ilgili görsel sonucu"/>
          <p:cNvPicPr>
            <a:picLocks noChangeAspect="1" noChangeArrowheads="1"/>
          </p:cNvPicPr>
          <p:nvPr/>
        </p:nvPicPr>
        <p:blipFill>
          <a:blip r:embed="rId2"/>
          <a:srcRect t="31630" b="6551"/>
          <a:stretch>
            <a:fillRect/>
          </a:stretch>
        </p:blipFill>
        <p:spPr bwMode="auto">
          <a:xfrm>
            <a:off x="2718382" y="4037527"/>
            <a:ext cx="6076950" cy="282047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47730" y="3797724"/>
            <a:ext cx="11844270" cy="3060276"/>
          </a:xfrm>
        </p:spPr>
        <p:txBody>
          <a:bodyPr>
            <a:normAutofit/>
          </a:bodyPr>
          <a:lstStyle/>
          <a:p>
            <a:pPr>
              <a:buNone/>
            </a:pPr>
            <a:r>
              <a:rPr lang="tr-TR" sz="2400" b="1" dirty="0" smtClean="0">
                <a:solidFill>
                  <a:srgbClr val="0070C0"/>
                </a:solidFill>
              </a:rPr>
              <a:t>               </a:t>
            </a:r>
            <a:r>
              <a:rPr lang="en-US" sz="2400" b="1" dirty="0" smtClean="0">
                <a:solidFill>
                  <a:srgbClr val="0070C0"/>
                </a:solidFill>
              </a:rPr>
              <a:t> </a:t>
            </a:r>
            <a:r>
              <a:rPr lang="tr-TR" sz="2400" b="1" dirty="0" smtClean="0">
                <a:solidFill>
                  <a:srgbClr val="0070C0"/>
                </a:solidFill>
              </a:rPr>
              <a:t>V</a:t>
            </a:r>
            <a:r>
              <a:rPr lang="en-US" sz="2400" b="1" dirty="0" err="1" smtClean="0">
                <a:solidFill>
                  <a:srgbClr val="0070C0"/>
                </a:solidFill>
              </a:rPr>
              <a:t>accinia</a:t>
            </a:r>
            <a:r>
              <a:rPr lang="en-US" sz="2400" b="1" dirty="0" smtClean="0">
                <a:solidFill>
                  <a:srgbClr val="0070C0"/>
                </a:solidFill>
              </a:rPr>
              <a:t>                      </a:t>
            </a:r>
            <a:r>
              <a:rPr lang="tr-TR" sz="2400" b="1" dirty="0" smtClean="0">
                <a:solidFill>
                  <a:srgbClr val="0070C0"/>
                </a:solidFill>
              </a:rPr>
              <a:t>                  </a:t>
            </a:r>
            <a:r>
              <a:rPr lang="en-US" sz="2400" b="1" dirty="0" smtClean="0">
                <a:solidFill>
                  <a:srgbClr val="0070C0"/>
                </a:solidFill>
              </a:rPr>
              <a:t>    </a:t>
            </a:r>
            <a:r>
              <a:rPr lang="tr-TR" sz="2400" b="1" dirty="0" smtClean="0">
                <a:solidFill>
                  <a:srgbClr val="0070C0"/>
                </a:solidFill>
              </a:rPr>
              <a:t>                                       </a:t>
            </a:r>
            <a:r>
              <a:rPr lang="en-US" sz="2400" b="1" dirty="0" err="1" smtClean="0">
                <a:solidFill>
                  <a:srgbClr val="0070C0"/>
                </a:solidFill>
              </a:rPr>
              <a:t>Cowpoxvirus</a:t>
            </a:r>
            <a:r>
              <a:rPr lang="en-US" sz="2400" b="1" dirty="0" smtClean="0">
                <a:solidFill>
                  <a:srgbClr val="0070C0"/>
                </a:solidFill>
              </a:rPr>
              <a:t> </a:t>
            </a:r>
          </a:p>
          <a:p>
            <a:pPr>
              <a:buNone/>
            </a:pPr>
            <a:r>
              <a:rPr lang="tr-TR" sz="2000" dirty="0" smtClean="0"/>
              <a:t>- ECE</a:t>
            </a:r>
            <a:r>
              <a:rPr lang="en-US" sz="2000" dirty="0" smtClean="0"/>
              <a:t> CAM ne</a:t>
            </a:r>
            <a:r>
              <a:rPr lang="tr-TR" sz="2000" dirty="0" err="1" smtClean="0"/>
              <a:t>crosis</a:t>
            </a:r>
            <a:r>
              <a:rPr lang="tr-TR" sz="2000" dirty="0" smtClean="0"/>
              <a:t>                                                                  - </a:t>
            </a:r>
            <a:r>
              <a:rPr lang="tr-TR" sz="2000" dirty="0" err="1" smtClean="0"/>
              <a:t>these</a:t>
            </a:r>
            <a:r>
              <a:rPr lang="tr-TR" sz="2000" dirty="0" smtClean="0"/>
              <a:t> </a:t>
            </a:r>
            <a:r>
              <a:rPr lang="tr-TR" sz="2000" dirty="0" err="1" smtClean="0"/>
              <a:t>lesions</a:t>
            </a:r>
            <a:r>
              <a:rPr lang="tr-TR" sz="2000" dirty="0" smtClean="0"/>
              <a:t> </a:t>
            </a:r>
            <a:r>
              <a:rPr lang="tr-TR" sz="2000" dirty="0" err="1" smtClean="0"/>
              <a:t>are</a:t>
            </a:r>
            <a:r>
              <a:rPr lang="tr-TR" sz="2000" dirty="0" smtClean="0"/>
              <a:t> </a:t>
            </a:r>
            <a:r>
              <a:rPr lang="en-US" sz="2000" dirty="0" smtClean="0"/>
              <a:t>hemorrhagic and proliferative</a:t>
            </a:r>
          </a:p>
          <a:p>
            <a:pPr>
              <a:buNone/>
            </a:pPr>
            <a:r>
              <a:rPr lang="tr-TR" sz="2000" dirty="0" smtClean="0"/>
              <a:t>- </a:t>
            </a:r>
            <a:r>
              <a:rPr lang="en-US" sz="2000" dirty="0" smtClean="0"/>
              <a:t>a large number of small granular </a:t>
            </a:r>
            <a:r>
              <a:rPr lang="tr-TR" sz="2000" dirty="0" smtClean="0"/>
              <a:t>                                        -</a:t>
            </a:r>
            <a:r>
              <a:rPr lang="tr-TR" sz="2000" dirty="0" err="1" smtClean="0"/>
              <a:t>big</a:t>
            </a:r>
            <a:r>
              <a:rPr lang="tr-TR" sz="2000" dirty="0" smtClean="0"/>
              <a:t> </a:t>
            </a:r>
            <a:r>
              <a:rPr lang="tr-TR" sz="2000" dirty="0" err="1" smtClean="0"/>
              <a:t>and</a:t>
            </a:r>
            <a:r>
              <a:rPr lang="tr-TR" sz="2000" dirty="0" smtClean="0"/>
              <a:t> </a:t>
            </a:r>
            <a:r>
              <a:rPr lang="tr-TR" sz="2000" dirty="0" err="1" smtClean="0"/>
              <a:t>homogen</a:t>
            </a:r>
            <a:r>
              <a:rPr lang="en-US" sz="2000" dirty="0" smtClean="0"/>
              <a:t> </a:t>
            </a:r>
            <a:r>
              <a:rPr lang="en-US" sz="2000" dirty="0" err="1" smtClean="0"/>
              <a:t>intracytoplasmic</a:t>
            </a:r>
            <a:r>
              <a:rPr lang="en-US" sz="2000" dirty="0" smtClean="0"/>
              <a:t> inclusion bodies</a:t>
            </a:r>
            <a:endParaRPr lang="tr-TR" sz="2000" dirty="0" smtClean="0"/>
          </a:p>
          <a:p>
            <a:pPr>
              <a:buNone/>
            </a:pPr>
            <a:r>
              <a:rPr lang="en-US" sz="2000" dirty="0" err="1" smtClean="0"/>
              <a:t>intracytoplasmic</a:t>
            </a:r>
            <a:r>
              <a:rPr lang="en-US" sz="2000" dirty="0" smtClean="0"/>
              <a:t> inclusion bodies</a:t>
            </a:r>
          </a:p>
          <a:p>
            <a:pPr>
              <a:buNone/>
            </a:pPr>
            <a:r>
              <a:rPr lang="tr-TR" sz="2000" dirty="0" smtClean="0"/>
              <a:t>- </a:t>
            </a:r>
            <a:r>
              <a:rPr lang="tr-TR" sz="2000" dirty="0" err="1" smtClean="0"/>
              <a:t>Doesn’t</a:t>
            </a:r>
            <a:r>
              <a:rPr lang="tr-TR" sz="2000" dirty="0" smtClean="0"/>
              <a:t> </a:t>
            </a:r>
            <a:r>
              <a:rPr lang="tr-TR" sz="2000" dirty="0" err="1" smtClean="0"/>
              <a:t>infect</a:t>
            </a:r>
            <a:r>
              <a:rPr lang="tr-TR" sz="2000" dirty="0" smtClean="0"/>
              <a:t> </a:t>
            </a:r>
            <a:r>
              <a:rPr lang="tr-TR" sz="2000" dirty="0" err="1" smtClean="0"/>
              <a:t>mice</a:t>
            </a:r>
            <a:r>
              <a:rPr lang="tr-TR" sz="2000" dirty="0" smtClean="0"/>
              <a:t>                                                                 - </a:t>
            </a:r>
            <a:r>
              <a:rPr lang="tr-TR" sz="2000" dirty="0" err="1" smtClean="0"/>
              <a:t>Infect</a:t>
            </a:r>
            <a:r>
              <a:rPr lang="tr-TR" sz="2000" dirty="0" smtClean="0"/>
              <a:t> </a:t>
            </a:r>
            <a:r>
              <a:rPr lang="tr-TR" sz="2000" dirty="0" err="1" smtClean="0"/>
              <a:t>mice</a:t>
            </a:r>
            <a:endParaRPr lang="en-US" sz="2000" dirty="0" smtClean="0"/>
          </a:p>
          <a:p>
            <a:pPr>
              <a:buNone/>
            </a:pPr>
            <a:r>
              <a:rPr lang="tr-TR" sz="2000" dirty="0" smtClean="0"/>
              <a:t>- </a:t>
            </a:r>
            <a:r>
              <a:rPr lang="en-US" sz="2000" dirty="0" smtClean="0"/>
              <a:t>3-4 days after infection</a:t>
            </a:r>
            <a:r>
              <a:rPr lang="tr-TR" sz="2000" dirty="0" smtClean="0"/>
              <a:t> it </a:t>
            </a:r>
            <a:r>
              <a:rPr lang="tr-TR" sz="2000" dirty="0" err="1" smtClean="0"/>
              <a:t>causes</a:t>
            </a:r>
            <a:r>
              <a:rPr lang="tr-TR" sz="2000" dirty="0" smtClean="0"/>
              <a:t> </a:t>
            </a:r>
            <a:r>
              <a:rPr lang="tr-TR" sz="2000" dirty="0" err="1" smtClean="0"/>
              <a:t>pock</a:t>
            </a:r>
            <a:r>
              <a:rPr lang="tr-TR" sz="2000" dirty="0" smtClean="0"/>
              <a:t> </a:t>
            </a:r>
            <a:r>
              <a:rPr lang="tr-TR" sz="2000" dirty="0" err="1" smtClean="0"/>
              <a:t>lesion</a:t>
            </a:r>
            <a:r>
              <a:rPr lang="en-US" sz="2000" dirty="0" smtClean="0"/>
              <a:t> </a:t>
            </a:r>
            <a:r>
              <a:rPr lang="tr-TR" sz="2000" dirty="0" smtClean="0"/>
              <a:t>                    - </a:t>
            </a:r>
            <a:r>
              <a:rPr lang="tr-TR" sz="2000" dirty="0" err="1" smtClean="0"/>
              <a:t>Doesn’t</a:t>
            </a:r>
            <a:r>
              <a:rPr lang="tr-TR" sz="2000" dirty="0" smtClean="0"/>
              <a:t> </a:t>
            </a:r>
            <a:r>
              <a:rPr lang="tr-TR" sz="2000" dirty="0" err="1" smtClean="0"/>
              <a:t>infect</a:t>
            </a:r>
            <a:r>
              <a:rPr lang="tr-TR" sz="2000" dirty="0" smtClean="0"/>
              <a:t> </a:t>
            </a:r>
            <a:r>
              <a:rPr lang="tr-TR" sz="2000" dirty="0" err="1" smtClean="0"/>
              <a:t>chicken</a:t>
            </a:r>
            <a:endParaRPr lang="tr-TR" sz="2000" dirty="0"/>
          </a:p>
        </p:txBody>
      </p:sp>
      <p:pic>
        <p:nvPicPr>
          <p:cNvPr id="70658" name="Picture 2" descr="cowpox ile ilgili görsel sonucu"/>
          <p:cNvPicPr>
            <a:picLocks noChangeAspect="1" noChangeArrowheads="1"/>
          </p:cNvPicPr>
          <p:nvPr/>
        </p:nvPicPr>
        <p:blipFill>
          <a:blip r:embed="rId2"/>
          <a:srcRect/>
          <a:stretch>
            <a:fillRect/>
          </a:stretch>
        </p:blipFill>
        <p:spPr bwMode="auto">
          <a:xfrm>
            <a:off x="3426809" y="0"/>
            <a:ext cx="5143500" cy="3810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56773" y="850866"/>
            <a:ext cx="10515600" cy="4351338"/>
          </a:xfrm>
        </p:spPr>
        <p:txBody>
          <a:bodyPr/>
          <a:lstStyle/>
          <a:p>
            <a:r>
              <a:rPr lang="en-US" dirty="0" smtClean="0">
                <a:solidFill>
                  <a:srgbClr val="FF0000"/>
                </a:solidFill>
              </a:rPr>
              <a:t>Dairy cattle are at greater risk than others.</a:t>
            </a:r>
          </a:p>
          <a:p>
            <a:r>
              <a:rPr lang="en-US" dirty="0" smtClean="0"/>
              <a:t>In cats there is no breed predisposition to infection, but predators (</a:t>
            </a:r>
            <a:r>
              <a:rPr lang="en-US" dirty="0" err="1" smtClean="0"/>
              <a:t>eg</a:t>
            </a:r>
            <a:r>
              <a:rPr lang="en-US" dirty="0" smtClean="0"/>
              <a:t> cats)  that catch infected small wild animals (especially gerbils, ground squirrels, voles, wood mice) which act as a reservoir for the disease are at greater risk of contracting the disease.</a:t>
            </a:r>
          </a:p>
          <a:p>
            <a:endParaRPr lang="tr-TR" dirty="0"/>
          </a:p>
        </p:txBody>
      </p:sp>
      <p:sp>
        <p:nvSpPr>
          <p:cNvPr id="69634" name="AutoShape 2" descr="dairy cattle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36" name="AutoShape 4" descr="dairy cattle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9638" name="AutoShape 6" descr="dairy cattle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9640" name="Picture 8" descr="dairy cattle ile ilgili görsel sonucu"/>
          <p:cNvPicPr>
            <a:picLocks noChangeAspect="1" noChangeArrowheads="1"/>
          </p:cNvPicPr>
          <p:nvPr/>
        </p:nvPicPr>
        <p:blipFill>
          <a:blip r:embed="rId2"/>
          <a:srcRect/>
          <a:stretch>
            <a:fillRect/>
          </a:stretch>
        </p:blipFill>
        <p:spPr bwMode="auto">
          <a:xfrm>
            <a:off x="1397686" y="3026535"/>
            <a:ext cx="4457348" cy="3135733"/>
          </a:xfrm>
          <a:prstGeom prst="rect">
            <a:avLst/>
          </a:prstGeom>
          <a:noFill/>
        </p:spPr>
      </p:pic>
      <p:pic>
        <p:nvPicPr>
          <p:cNvPr id="69642" name="Picture 10" descr="cats cowpox ile ilgili görsel sonucu"/>
          <p:cNvPicPr>
            <a:picLocks noChangeAspect="1" noChangeArrowheads="1"/>
          </p:cNvPicPr>
          <p:nvPr/>
        </p:nvPicPr>
        <p:blipFill>
          <a:blip r:embed="rId3"/>
          <a:srcRect/>
          <a:stretch>
            <a:fillRect/>
          </a:stretch>
        </p:blipFill>
        <p:spPr bwMode="auto">
          <a:xfrm>
            <a:off x="6337434" y="3501332"/>
            <a:ext cx="3873595" cy="2550017"/>
          </a:xfrm>
          <a:prstGeom prst="rect">
            <a:avLst/>
          </a:prstGeom>
          <a:noFill/>
        </p:spPr>
      </p:pic>
      <p:sp>
        <p:nvSpPr>
          <p:cNvPr id="9" name="8 Dikdörtgen"/>
          <p:cNvSpPr/>
          <p:nvPr/>
        </p:nvSpPr>
        <p:spPr>
          <a:xfrm>
            <a:off x="8076971" y="6611779"/>
            <a:ext cx="4115029" cy="246221"/>
          </a:xfrm>
          <a:prstGeom prst="rect">
            <a:avLst/>
          </a:prstGeom>
        </p:spPr>
        <p:txBody>
          <a:bodyPr wrap="square">
            <a:spAutoFit/>
          </a:bodyPr>
          <a:lstStyle/>
          <a:p>
            <a:r>
              <a:rPr lang="tr-TR" sz="1000" dirty="0" smtClean="0"/>
              <a:t>https://icatcare.org/advice/cat-health/cowpox-virus-infection-cats</a:t>
            </a:r>
            <a:endParaRPr lang="tr-TR" sz="1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owpox ile ilgili görsel sonucu"/>
          <p:cNvPicPr>
            <a:picLocks noChangeAspect="1" noChangeArrowheads="1"/>
          </p:cNvPicPr>
          <p:nvPr/>
        </p:nvPicPr>
        <p:blipFill>
          <a:blip r:embed="rId3"/>
          <a:srcRect/>
          <a:stretch>
            <a:fillRect/>
          </a:stretch>
        </p:blipFill>
        <p:spPr bwMode="auto">
          <a:xfrm>
            <a:off x="8848725" y="2914650"/>
            <a:ext cx="3333750" cy="3943350"/>
          </a:xfrm>
          <a:prstGeom prst="rect">
            <a:avLst/>
          </a:prstGeom>
          <a:noFill/>
        </p:spPr>
      </p:pic>
      <p:sp>
        <p:nvSpPr>
          <p:cNvPr id="2" name="1 Başlık"/>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2 İçerik Yer Tutucusu"/>
          <p:cNvSpPr>
            <a:spLocks noGrp="1"/>
          </p:cNvSpPr>
          <p:nvPr>
            <p:ph idx="1"/>
          </p:nvPr>
        </p:nvSpPr>
        <p:spPr>
          <a:xfrm>
            <a:off x="347733" y="1690688"/>
            <a:ext cx="10515600" cy="4351338"/>
          </a:xfrm>
        </p:spPr>
        <p:txBody>
          <a:bodyPr>
            <a:normAutofit fontScale="85000" lnSpcReduction="20000"/>
          </a:bodyPr>
          <a:lstStyle/>
          <a:p>
            <a:pPr>
              <a:buNone/>
            </a:pPr>
            <a:r>
              <a:rPr lang="en-US" sz="3200" dirty="0" smtClean="0">
                <a:solidFill>
                  <a:srgbClr val="0070C0"/>
                </a:solidFill>
              </a:rPr>
              <a:t>Cattle</a:t>
            </a:r>
            <a:endParaRPr lang="tr-TR" sz="3200" dirty="0" smtClean="0">
              <a:solidFill>
                <a:srgbClr val="0070C0"/>
              </a:solidFill>
            </a:endParaRPr>
          </a:p>
          <a:p>
            <a:pPr>
              <a:buNone/>
            </a:pPr>
            <a:r>
              <a:rPr lang="en-US" dirty="0" smtClean="0"/>
              <a:t>Incubation period about 3-6 days</a:t>
            </a:r>
            <a:endParaRPr lang="tr-TR" dirty="0" smtClean="0"/>
          </a:p>
          <a:p>
            <a:pPr>
              <a:buNone/>
            </a:pPr>
            <a:r>
              <a:rPr lang="en-US" dirty="0" smtClean="0"/>
              <a:t>Typical pox lesions on the teats and udder. </a:t>
            </a:r>
            <a:endParaRPr lang="tr-TR" dirty="0" smtClean="0"/>
          </a:p>
          <a:p>
            <a:pPr>
              <a:buNone/>
            </a:pPr>
            <a:r>
              <a:rPr lang="en-US" dirty="0" err="1" smtClean="0">
                <a:solidFill>
                  <a:srgbClr val="942093"/>
                </a:solidFill>
              </a:rPr>
              <a:t>Erythema</a:t>
            </a:r>
            <a:r>
              <a:rPr lang="en-US" dirty="0" smtClean="0">
                <a:solidFill>
                  <a:srgbClr val="FF0000"/>
                </a:solidFill>
              </a:rPr>
              <a:t>, </a:t>
            </a:r>
            <a:r>
              <a:rPr lang="en-US" dirty="0" smtClean="0">
                <a:solidFill>
                  <a:srgbClr val="942093"/>
                </a:solidFill>
              </a:rPr>
              <a:t>papules</a:t>
            </a:r>
            <a:r>
              <a:rPr lang="en-US" dirty="0" smtClean="0">
                <a:solidFill>
                  <a:srgbClr val="FF0000"/>
                </a:solidFill>
              </a:rPr>
              <a:t> with a zone of</a:t>
            </a:r>
            <a:r>
              <a:rPr lang="tr-TR" dirty="0" smtClean="0">
                <a:solidFill>
                  <a:srgbClr val="FF0000"/>
                </a:solidFill>
              </a:rPr>
              <a:t> </a:t>
            </a:r>
            <a:r>
              <a:rPr lang="en-US" dirty="0" smtClean="0">
                <a:solidFill>
                  <a:srgbClr val="FF0000"/>
                </a:solidFill>
              </a:rPr>
              <a:t>hyperemia around </a:t>
            </a:r>
            <a:endParaRPr lang="tr-TR" dirty="0" smtClean="0">
              <a:solidFill>
                <a:srgbClr val="FF0000"/>
              </a:solidFill>
            </a:endParaRPr>
          </a:p>
          <a:p>
            <a:pPr>
              <a:buNone/>
            </a:pPr>
            <a:r>
              <a:rPr lang="en-US" dirty="0" smtClean="0">
                <a:solidFill>
                  <a:srgbClr val="FF0000"/>
                </a:solidFill>
              </a:rPr>
              <a:t>the base, </a:t>
            </a:r>
            <a:r>
              <a:rPr lang="en-US" dirty="0" err="1" smtClean="0">
                <a:solidFill>
                  <a:srgbClr val="942093"/>
                </a:solidFill>
              </a:rPr>
              <a:t>vesiculation</a:t>
            </a:r>
            <a:r>
              <a:rPr lang="en-US" dirty="0" smtClean="0">
                <a:solidFill>
                  <a:srgbClr val="942093"/>
                </a:solidFill>
              </a:rPr>
              <a:t>, </a:t>
            </a:r>
            <a:r>
              <a:rPr lang="en-US" dirty="0" err="1" smtClean="0">
                <a:solidFill>
                  <a:srgbClr val="942093"/>
                </a:solidFill>
              </a:rPr>
              <a:t>pustular</a:t>
            </a:r>
            <a:r>
              <a:rPr lang="en-US" dirty="0" smtClean="0">
                <a:solidFill>
                  <a:srgbClr val="942093"/>
                </a:solidFill>
              </a:rPr>
              <a:t> </a:t>
            </a:r>
            <a:r>
              <a:rPr lang="en-US" dirty="0" smtClean="0">
                <a:solidFill>
                  <a:srgbClr val="FF0000"/>
                </a:solidFill>
              </a:rPr>
              <a:t>stage and </a:t>
            </a:r>
            <a:r>
              <a:rPr lang="en-US" dirty="0" smtClean="0">
                <a:solidFill>
                  <a:srgbClr val="942093"/>
                </a:solidFill>
              </a:rPr>
              <a:t>scab</a:t>
            </a:r>
          </a:p>
          <a:p>
            <a:r>
              <a:rPr lang="en-US" dirty="0" smtClean="0"/>
              <a:t>Scabby pox lesions (1-2 cm) and ulcers </a:t>
            </a:r>
            <a:endParaRPr lang="tr-TR" dirty="0" smtClean="0"/>
          </a:p>
          <a:p>
            <a:pPr>
              <a:buNone/>
            </a:pPr>
            <a:r>
              <a:rPr lang="en-US" dirty="0" smtClean="0"/>
              <a:t>on the teats and udder</a:t>
            </a:r>
          </a:p>
          <a:p>
            <a:r>
              <a:rPr lang="en-US" dirty="0" smtClean="0"/>
              <a:t>Most cows in a herd will be infected</a:t>
            </a:r>
          </a:p>
          <a:p>
            <a:r>
              <a:rPr lang="en-US" dirty="0" smtClean="0"/>
              <a:t>Secondary mastitis develops in some cases</a:t>
            </a:r>
          </a:p>
          <a:p>
            <a:r>
              <a:rPr lang="en-US" dirty="0" smtClean="0"/>
              <a:t>Calves - get lesions in the mouth</a:t>
            </a:r>
          </a:p>
          <a:p>
            <a:r>
              <a:rPr lang="en-US" dirty="0" smtClean="0"/>
              <a:t>Bulls - get lesions on the scrotum</a:t>
            </a:r>
          </a:p>
          <a:p>
            <a:endParaRPr lang="tr-TR" dirty="0"/>
          </a:p>
        </p:txBody>
      </p:sp>
      <p:pic>
        <p:nvPicPr>
          <p:cNvPr id="4" name="Picture 2" descr="cowpox vs vaccinia ile ilgili görsel sonucu"/>
          <p:cNvPicPr>
            <a:picLocks noChangeAspect="1" noChangeArrowheads="1"/>
          </p:cNvPicPr>
          <p:nvPr/>
        </p:nvPicPr>
        <p:blipFill>
          <a:blip r:embed="rId4"/>
          <a:srcRect/>
          <a:stretch>
            <a:fillRect/>
          </a:stretch>
        </p:blipFill>
        <p:spPr bwMode="auto">
          <a:xfrm>
            <a:off x="5975797" y="4914350"/>
            <a:ext cx="3334689" cy="1943649"/>
          </a:xfrm>
          <a:prstGeom prst="rect">
            <a:avLst/>
          </a:prstGeom>
          <a:noFill/>
        </p:spPr>
      </p:pic>
      <p:graphicFrame>
        <p:nvGraphicFramePr>
          <p:cNvPr id="68612" name="Object 4"/>
          <p:cNvGraphicFramePr>
            <a:graphicFrameLocks noChangeAspect="1"/>
          </p:cNvGraphicFramePr>
          <p:nvPr/>
        </p:nvGraphicFramePr>
        <p:xfrm>
          <a:off x="8750742" y="12879"/>
          <a:ext cx="3431733" cy="2736765"/>
        </p:xfrm>
        <a:graphic>
          <a:graphicData uri="http://schemas.openxmlformats.org/presentationml/2006/ole">
            <mc:AlternateContent xmlns:mc="http://schemas.openxmlformats.org/markup-compatibility/2006">
              <mc:Choice xmlns:v="urn:schemas-microsoft-com:vml" Requires="v">
                <p:oleObj spid="_x0000_s68642" name="Photo Editor Photo" r:id="rId5" imgW="4420217" imgH="3524742" progId="MSPhotoEd.3">
                  <p:embed/>
                </p:oleObj>
              </mc:Choice>
              <mc:Fallback>
                <p:oleObj name="Photo Editor Photo" r:id="rId5" imgW="4420217" imgH="3524742" progId="MSPhotoEd.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742" y="12879"/>
                        <a:ext cx="3431733" cy="273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631065"/>
            <a:ext cx="10515600" cy="4351338"/>
          </a:xfrm>
        </p:spPr>
        <p:txBody>
          <a:bodyPr/>
          <a:lstStyle/>
          <a:p>
            <a:r>
              <a:rPr lang="en-US" dirty="0" smtClean="0"/>
              <a:t>Human Cowpox is rare (1-2 cases are reported per year in the UK). </a:t>
            </a:r>
            <a:endParaRPr lang="tr-TR" dirty="0" smtClean="0"/>
          </a:p>
          <a:p>
            <a:r>
              <a:rPr lang="en-US" dirty="0" smtClean="0"/>
              <a:t>Cats are thought to be a main source of infection but direct contact with infected cattle is also a common source of infection.  Signs in humans are most likely to occur in people with poor immunity or pre-existing skin disease and they include :</a:t>
            </a:r>
          </a:p>
          <a:p>
            <a:r>
              <a:rPr lang="en-US" dirty="0" smtClean="0"/>
              <a:t>Painful skin with scabby lesions –usually on the hands or face</a:t>
            </a:r>
            <a:endParaRPr lang="tr-TR" dirty="0" smtClean="0"/>
          </a:p>
          <a:p>
            <a:r>
              <a:rPr lang="en-US" dirty="0" smtClean="0"/>
              <a:t>General malaise - if they are </a:t>
            </a:r>
            <a:r>
              <a:rPr lang="en-US" dirty="0" err="1" smtClean="0"/>
              <a:t>viraemic</a:t>
            </a:r>
            <a:endParaRPr lang="tr-TR" dirty="0" smtClean="0"/>
          </a:p>
          <a:p>
            <a:r>
              <a:rPr lang="en-US" dirty="0" smtClean="0"/>
              <a:t>Fever</a:t>
            </a:r>
            <a:endParaRPr lang="tr-TR" dirty="0" smtClean="0"/>
          </a:p>
          <a:p>
            <a:r>
              <a:rPr lang="en-US" dirty="0" smtClean="0"/>
              <a:t>Death - very rare</a:t>
            </a:r>
          </a:p>
          <a:p>
            <a:endParaRPr lang="tr-TR" dirty="0"/>
          </a:p>
        </p:txBody>
      </p:sp>
      <p:sp>
        <p:nvSpPr>
          <p:cNvPr id="67586" name="AutoShape 2" descr="cowpox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7588" name="AutoShape 4" descr="cowpox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7590" name="Picture 6" descr="İlgili resim"/>
          <p:cNvPicPr>
            <a:picLocks noChangeAspect="1" noChangeArrowheads="1"/>
          </p:cNvPicPr>
          <p:nvPr/>
        </p:nvPicPr>
        <p:blipFill>
          <a:blip r:embed="rId2"/>
          <a:srcRect/>
          <a:stretch>
            <a:fillRect/>
          </a:stretch>
        </p:blipFill>
        <p:spPr bwMode="auto">
          <a:xfrm>
            <a:off x="8056248" y="3882265"/>
            <a:ext cx="3746723" cy="281004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2 İçerik Yer Tutucusu"/>
          <p:cNvSpPr>
            <a:spLocks noGrp="1"/>
          </p:cNvSpPr>
          <p:nvPr>
            <p:ph idx="1"/>
          </p:nvPr>
        </p:nvSpPr>
        <p:spPr>
          <a:xfrm>
            <a:off x="838200" y="1468192"/>
            <a:ext cx="10515600" cy="4945487"/>
          </a:xfrm>
        </p:spPr>
        <p:txBody>
          <a:bodyPr>
            <a:normAutofit fontScale="85000" lnSpcReduction="20000"/>
          </a:bodyPr>
          <a:lstStyle/>
          <a:p>
            <a:pPr>
              <a:buNone/>
            </a:pPr>
            <a:r>
              <a:rPr lang="en-US" dirty="0" smtClean="0"/>
              <a:t>Diagnosis can be made by :</a:t>
            </a:r>
          </a:p>
          <a:p>
            <a:r>
              <a:rPr lang="en-US" dirty="0" smtClean="0"/>
              <a:t>Isolating Cowpox virus from scabs collected from skin lesions.</a:t>
            </a:r>
          </a:p>
          <a:p>
            <a:r>
              <a:rPr lang="en-US" dirty="0" smtClean="0"/>
              <a:t>Measuring blood antibodies (fluorescent antibody test)</a:t>
            </a:r>
            <a:endParaRPr lang="tr-TR" dirty="0" smtClean="0"/>
          </a:p>
          <a:p>
            <a:r>
              <a:rPr lang="tr-TR" dirty="0" smtClean="0"/>
              <a:t>PCR</a:t>
            </a:r>
          </a:p>
          <a:p>
            <a:pPr>
              <a:buNone/>
            </a:pPr>
            <a:endParaRPr lang="tr-TR" dirty="0" smtClean="0"/>
          </a:p>
          <a:p>
            <a:pPr>
              <a:buNone/>
            </a:pPr>
            <a:r>
              <a:rPr lang="tr-TR" sz="4200" dirty="0" err="1" smtClean="0">
                <a:solidFill>
                  <a:srgbClr val="0070C0"/>
                </a:solidFill>
              </a:rPr>
              <a:t>Differential</a:t>
            </a:r>
            <a:r>
              <a:rPr lang="tr-TR" sz="4200" dirty="0" smtClean="0">
                <a:solidFill>
                  <a:srgbClr val="0070C0"/>
                </a:solidFill>
              </a:rPr>
              <a:t> </a:t>
            </a:r>
            <a:r>
              <a:rPr lang="tr-TR" sz="4200" dirty="0" err="1" smtClean="0">
                <a:solidFill>
                  <a:srgbClr val="0070C0"/>
                </a:solidFill>
              </a:rPr>
              <a:t>Diagnosis</a:t>
            </a:r>
            <a:endParaRPr lang="tr-TR" sz="4200" dirty="0" smtClean="0">
              <a:solidFill>
                <a:srgbClr val="0070C0"/>
              </a:solidFill>
            </a:endParaRPr>
          </a:p>
          <a:p>
            <a:r>
              <a:rPr lang="tr-TR" dirty="0" err="1" smtClean="0"/>
              <a:t>Pseudocowpox</a:t>
            </a:r>
            <a:endParaRPr lang="tr-TR" dirty="0" smtClean="0"/>
          </a:p>
          <a:p>
            <a:r>
              <a:rPr lang="tr-TR" dirty="0" err="1" smtClean="0"/>
              <a:t>Bovine</a:t>
            </a:r>
            <a:r>
              <a:rPr lang="tr-TR" dirty="0" smtClean="0"/>
              <a:t> </a:t>
            </a:r>
            <a:r>
              <a:rPr lang="tr-TR" dirty="0" err="1" smtClean="0"/>
              <a:t>ulcerative</a:t>
            </a:r>
            <a:r>
              <a:rPr lang="tr-TR" dirty="0" smtClean="0"/>
              <a:t> </a:t>
            </a:r>
            <a:r>
              <a:rPr lang="tr-TR" dirty="0" err="1" smtClean="0"/>
              <a:t>mammillitis</a:t>
            </a:r>
            <a:r>
              <a:rPr lang="tr-TR" dirty="0" smtClean="0"/>
              <a:t> </a:t>
            </a:r>
            <a:r>
              <a:rPr lang="tr-TR" dirty="0" err="1" smtClean="0"/>
              <a:t>associated</a:t>
            </a:r>
            <a:r>
              <a:rPr lang="tr-TR" dirty="0" smtClean="0"/>
              <a:t> </a:t>
            </a:r>
            <a:r>
              <a:rPr lang="tr-TR" dirty="0" err="1" smtClean="0"/>
              <a:t>with</a:t>
            </a:r>
            <a:r>
              <a:rPr lang="tr-TR" dirty="0" smtClean="0"/>
              <a:t> </a:t>
            </a:r>
            <a:r>
              <a:rPr lang="tr-TR" dirty="0" err="1" smtClean="0"/>
              <a:t>bovine</a:t>
            </a:r>
            <a:r>
              <a:rPr lang="tr-TR" dirty="0" smtClean="0"/>
              <a:t> </a:t>
            </a:r>
            <a:r>
              <a:rPr lang="tr-TR" dirty="0" err="1" smtClean="0"/>
              <a:t>herpesvirus</a:t>
            </a:r>
            <a:r>
              <a:rPr lang="tr-TR" dirty="0" smtClean="0"/>
              <a:t>-2 </a:t>
            </a:r>
            <a:r>
              <a:rPr lang="tr-TR" dirty="0" err="1" smtClean="0"/>
              <a:t>and</a:t>
            </a:r>
            <a:r>
              <a:rPr lang="tr-TR" dirty="0" smtClean="0"/>
              <a:t> </a:t>
            </a:r>
            <a:r>
              <a:rPr lang="tr-TR" dirty="0" err="1" smtClean="0"/>
              <a:t>bovine</a:t>
            </a:r>
            <a:r>
              <a:rPr lang="tr-TR" dirty="0" smtClean="0"/>
              <a:t> </a:t>
            </a:r>
            <a:r>
              <a:rPr lang="tr-TR" dirty="0" err="1" smtClean="0"/>
              <a:t>herpesvirus</a:t>
            </a:r>
            <a:r>
              <a:rPr lang="tr-TR" dirty="0" smtClean="0"/>
              <a:t>-4</a:t>
            </a:r>
          </a:p>
          <a:p>
            <a:r>
              <a:rPr lang="tr-TR" dirty="0" err="1" smtClean="0"/>
              <a:t>Vesicular</a:t>
            </a:r>
            <a:r>
              <a:rPr lang="tr-TR" dirty="0" smtClean="0"/>
              <a:t> </a:t>
            </a:r>
            <a:r>
              <a:rPr lang="tr-TR" dirty="0" err="1" smtClean="0"/>
              <a:t>stomatitis</a:t>
            </a:r>
            <a:r>
              <a:rPr lang="tr-TR" dirty="0" smtClean="0"/>
              <a:t>, </a:t>
            </a:r>
            <a:r>
              <a:rPr lang="tr-TR" dirty="0" err="1" smtClean="0"/>
              <a:t>and</a:t>
            </a:r>
            <a:r>
              <a:rPr lang="tr-TR" dirty="0" smtClean="0"/>
              <a:t> </a:t>
            </a:r>
            <a:r>
              <a:rPr lang="tr-TR" dirty="0" err="1" smtClean="0"/>
              <a:t>foot</a:t>
            </a:r>
            <a:r>
              <a:rPr lang="tr-TR" dirty="0" smtClean="0"/>
              <a:t> </a:t>
            </a:r>
            <a:r>
              <a:rPr lang="tr-TR" dirty="0" err="1" smtClean="0"/>
              <a:t>and</a:t>
            </a:r>
            <a:r>
              <a:rPr lang="tr-TR" dirty="0" smtClean="0"/>
              <a:t> </a:t>
            </a:r>
            <a:r>
              <a:rPr lang="tr-TR" dirty="0" err="1" smtClean="0"/>
              <a:t>mouth</a:t>
            </a:r>
            <a:r>
              <a:rPr lang="tr-TR" dirty="0" smtClean="0"/>
              <a:t> </a:t>
            </a:r>
            <a:r>
              <a:rPr lang="tr-TR" dirty="0" err="1" smtClean="0"/>
              <a:t>disease</a:t>
            </a:r>
            <a:endParaRPr lang="tr-TR" dirty="0" smtClean="0"/>
          </a:p>
          <a:p>
            <a:r>
              <a:rPr lang="tr-TR" dirty="0" err="1" smtClean="0"/>
              <a:t>Udder</a:t>
            </a:r>
            <a:r>
              <a:rPr lang="tr-TR" dirty="0" smtClean="0"/>
              <a:t> </a:t>
            </a:r>
            <a:r>
              <a:rPr lang="tr-TR" dirty="0" err="1" smtClean="0"/>
              <a:t>impetigo</a:t>
            </a:r>
            <a:endParaRPr lang="tr-TR" dirty="0" smtClean="0"/>
          </a:p>
          <a:p>
            <a:r>
              <a:rPr lang="tr-TR" dirty="0" err="1" smtClean="0"/>
              <a:t>Teat</a:t>
            </a:r>
            <a:r>
              <a:rPr lang="tr-TR" dirty="0" smtClean="0"/>
              <a:t> </a:t>
            </a:r>
            <a:r>
              <a:rPr lang="tr-TR" dirty="0" err="1" smtClean="0"/>
              <a:t>chaps</a:t>
            </a:r>
            <a:r>
              <a:rPr lang="tr-TR" dirty="0" smtClean="0"/>
              <a:t> </a:t>
            </a:r>
            <a:r>
              <a:rPr lang="tr-TR" dirty="0" err="1" smtClean="0"/>
              <a:t>and</a:t>
            </a:r>
            <a:r>
              <a:rPr lang="tr-TR" dirty="0" smtClean="0"/>
              <a:t> </a:t>
            </a:r>
            <a:r>
              <a:rPr lang="tr-TR" dirty="0" err="1" smtClean="0"/>
              <a:t>frostbite</a:t>
            </a:r>
            <a:endParaRPr lang="tr-TR" dirty="0" smtClean="0"/>
          </a:p>
          <a:p>
            <a:endParaRPr lang="en-US" dirty="0" smtClean="0"/>
          </a:p>
          <a:p>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solidFill>
                  <a:srgbClr val="0070C0"/>
                </a:solidFill>
              </a:rPr>
              <a:t>Control</a:t>
            </a:r>
            <a:endParaRPr lang="tr-TR" dirty="0">
              <a:solidFill>
                <a:srgbClr val="0070C0"/>
              </a:solidFill>
            </a:endParaRPr>
          </a:p>
        </p:txBody>
      </p:sp>
      <p:sp>
        <p:nvSpPr>
          <p:cNvPr id="3" name="2 İçerik Yer Tutucusu"/>
          <p:cNvSpPr>
            <a:spLocks noGrp="1"/>
          </p:cNvSpPr>
          <p:nvPr>
            <p:ph idx="1"/>
          </p:nvPr>
        </p:nvSpPr>
        <p:spPr/>
        <p:txBody>
          <a:bodyPr/>
          <a:lstStyle/>
          <a:p>
            <a:r>
              <a:rPr lang="en-US" dirty="0" smtClean="0"/>
              <a:t>Prevention of spread is difficult, since the virus responsible for the disease is readily transmitted by direct or indirect contact. </a:t>
            </a:r>
            <a:endParaRPr lang="tr-TR" dirty="0" smtClean="0"/>
          </a:p>
          <a:p>
            <a:r>
              <a:rPr lang="en-US" dirty="0" smtClean="0"/>
              <a:t>Udder cloths, milking machines and hands should be disinfected after contact with infected animals. </a:t>
            </a:r>
            <a:endParaRPr lang="tr-TR" dirty="0" smtClean="0"/>
          </a:p>
          <a:p>
            <a:r>
              <a:rPr lang="en-US" dirty="0" smtClean="0"/>
              <a:t>Dipping of the teats in an alcoholic tincture of a suitable disinfectant, such as quaternary ammonium compounds, is usually satisfactory in preventing immediate spread. </a:t>
            </a:r>
            <a:endParaRPr lang="tr-TR" dirty="0" smtClean="0"/>
          </a:p>
          <a:p>
            <a:r>
              <a:rPr lang="en-US" dirty="0" smtClean="0"/>
              <a:t>The prevalence and significance of the disease in cattle is too low to warrant the development of vaccines.</a:t>
            </a: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2 İçerik Yer Tutucusu"/>
          <p:cNvSpPr>
            <a:spLocks noGrp="1"/>
          </p:cNvSpPr>
          <p:nvPr>
            <p:ph idx="1"/>
          </p:nvPr>
        </p:nvSpPr>
        <p:spPr/>
        <p:txBody>
          <a:bodyPr/>
          <a:lstStyle/>
          <a:p>
            <a:r>
              <a:rPr lang="tr-TR" dirty="0" smtClean="0">
                <a:hlinkClick r:id="rId2"/>
              </a:rPr>
              <a:t>http://www.</a:t>
            </a:r>
            <a:r>
              <a:rPr lang="tr-TR" dirty="0" err="1" smtClean="0">
                <a:hlinkClick r:id="rId2"/>
              </a:rPr>
              <a:t>msdvetmanual</a:t>
            </a:r>
            <a:r>
              <a:rPr lang="tr-TR" dirty="0" smtClean="0">
                <a:hlinkClick r:id="rId2"/>
              </a:rPr>
              <a:t>.com/</a:t>
            </a:r>
            <a:r>
              <a:rPr lang="tr-TR" dirty="0" err="1" smtClean="0">
                <a:hlinkClick r:id="rId2"/>
              </a:rPr>
              <a:t>integumentary</a:t>
            </a:r>
            <a:r>
              <a:rPr lang="tr-TR" dirty="0" smtClean="0">
                <a:hlinkClick r:id="rId2"/>
              </a:rPr>
              <a:t>-</a:t>
            </a:r>
            <a:r>
              <a:rPr lang="tr-TR" dirty="0" err="1" smtClean="0">
                <a:hlinkClick r:id="rId2"/>
              </a:rPr>
              <a:t>system</a:t>
            </a:r>
            <a:r>
              <a:rPr lang="tr-TR" dirty="0" smtClean="0">
                <a:hlinkClick r:id="rId2"/>
              </a:rPr>
              <a:t>/</a:t>
            </a:r>
            <a:r>
              <a:rPr lang="tr-TR" dirty="0" err="1" smtClean="0">
                <a:hlinkClick r:id="rId2"/>
              </a:rPr>
              <a:t>pox</a:t>
            </a:r>
            <a:r>
              <a:rPr lang="tr-TR" dirty="0" smtClean="0">
                <a:hlinkClick r:id="rId2"/>
              </a:rPr>
              <a:t>-</a:t>
            </a:r>
            <a:r>
              <a:rPr lang="tr-TR" dirty="0" err="1" smtClean="0">
                <a:hlinkClick r:id="rId2"/>
              </a:rPr>
              <a:t>diseases</a:t>
            </a:r>
            <a:r>
              <a:rPr lang="tr-TR" dirty="0" smtClean="0">
                <a:hlinkClick r:id="rId2"/>
              </a:rPr>
              <a:t>/</a:t>
            </a:r>
            <a:r>
              <a:rPr lang="tr-TR" dirty="0" err="1" smtClean="0">
                <a:hlinkClick r:id="rId2"/>
              </a:rPr>
              <a:t>cowpox</a:t>
            </a:r>
            <a:endParaRPr lang="tr-TR" dirty="0" smtClean="0"/>
          </a:p>
          <a:p>
            <a:r>
              <a:rPr lang="tr-TR" dirty="0" smtClean="0">
                <a:hlinkClick r:id="rId3"/>
              </a:rPr>
              <a:t>http://www.</a:t>
            </a:r>
            <a:r>
              <a:rPr lang="tr-TR" dirty="0" err="1" smtClean="0">
                <a:hlinkClick r:id="rId3"/>
              </a:rPr>
              <a:t>provet</a:t>
            </a:r>
            <a:r>
              <a:rPr lang="tr-TR" dirty="0" smtClean="0">
                <a:hlinkClick r:id="rId3"/>
              </a:rPr>
              <a:t>.</a:t>
            </a:r>
            <a:r>
              <a:rPr lang="tr-TR" dirty="0" err="1" smtClean="0">
                <a:hlinkClick r:id="rId3"/>
              </a:rPr>
              <a:t>co</a:t>
            </a:r>
            <a:r>
              <a:rPr lang="tr-TR" dirty="0" smtClean="0">
                <a:hlinkClick r:id="rId3"/>
              </a:rPr>
              <a:t>.</a:t>
            </a:r>
            <a:r>
              <a:rPr lang="tr-TR" dirty="0" err="1" smtClean="0">
                <a:hlinkClick r:id="rId3"/>
              </a:rPr>
              <a:t>uk</a:t>
            </a:r>
            <a:r>
              <a:rPr lang="tr-TR" dirty="0" smtClean="0">
                <a:hlinkClick r:id="rId3"/>
              </a:rPr>
              <a:t>/</a:t>
            </a:r>
            <a:r>
              <a:rPr lang="tr-TR" dirty="0" err="1" smtClean="0">
                <a:hlinkClick r:id="rId3"/>
              </a:rPr>
              <a:t>health</a:t>
            </a:r>
            <a:r>
              <a:rPr lang="tr-TR" dirty="0" smtClean="0">
                <a:hlinkClick r:id="rId3"/>
              </a:rPr>
              <a:t>/</a:t>
            </a:r>
            <a:r>
              <a:rPr lang="tr-TR" dirty="0" err="1" smtClean="0">
                <a:hlinkClick r:id="rId3"/>
              </a:rPr>
              <a:t>diseases</a:t>
            </a:r>
            <a:r>
              <a:rPr lang="tr-TR" dirty="0" smtClean="0">
                <a:hlinkClick r:id="rId3"/>
              </a:rPr>
              <a:t>/</a:t>
            </a:r>
            <a:r>
              <a:rPr lang="tr-TR" dirty="0" err="1" smtClean="0">
                <a:hlinkClick r:id="rId3"/>
              </a:rPr>
              <a:t>cowpox</a:t>
            </a:r>
            <a:r>
              <a:rPr lang="tr-TR" dirty="0" smtClean="0">
                <a:hlinkClick r:id="rId3"/>
              </a:rPr>
              <a:t>.</a:t>
            </a:r>
            <a:r>
              <a:rPr lang="tr-TR" dirty="0" err="1" smtClean="0">
                <a:hlinkClick r:id="rId3"/>
              </a:rPr>
              <a:t>htm</a:t>
            </a:r>
            <a:endParaRPr lang="tr-TR" dirty="0" smtClean="0"/>
          </a:p>
          <a:p>
            <a:r>
              <a:rPr lang="tr-TR" dirty="0" smtClean="0"/>
              <a:t>http://www.</a:t>
            </a:r>
            <a:r>
              <a:rPr lang="tr-TR" dirty="0" err="1" smtClean="0"/>
              <a:t>vetbook</a:t>
            </a:r>
            <a:r>
              <a:rPr lang="tr-TR" dirty="0" smtClean="0"/>
              <a:t>.in/</a:t>
            </a:r>
            <a:r>
              <a:rPr lang="tr-TR" dirty="0" err="1" smtClean="0"/>
              <a:t>viral</a:t>
            </a:r>
            <a:r>
              <a:rPr lang="tr-TR" dirty="0" smtClean="0"/>
              <a:t>-</a:t>
            </a:r>
            <a:r>
              <a:rPr lang="tr-TR" dirty="0" err="1" smtClean="0"/>
              <a:t>disease</a:t>
            </a:r>
            <a:r>
              <a:rPr lang="tr-TR" dirty="0" smtClean="0"/>
              <a:t>-</a:t>
            </a:r>
            <a:r>
              <a:rPr lang="tr-TR" dirty="0" err="1" smtClean="0"/>
              <a:t>cow</a:t>
            </a:r>
            <a:r>
              <a:rPr lang="tr-TR" dirty="0" smtClean="0"/>
              <a:t>-</a:t>
            </a:r>
            <a:r>
              <a:rPr lang="tr-TR" dirty="0" err="1" smtClean="0"/>
              <a:t>pox</a:t>
            </a:r>
            <a:r>
              <a:rPr lang="tr-TR" dirty="0" smtClean="0"/>
              <a:t>.html</a:t>
            </a:r>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65522" y="401939"/>
            <a:ext cx="10515600" cy="4351338"/>
          </a:xfrm>
        </p:spPr>
        <p:txBody>
          <a:bodyPr/>
          <a:lstStyle/>
          <a:p>
            <a:r>
              <a:rPr lang="en-GB" altLang="tr-TR" dirty="0" smtClean="0"/>
              <a:t>Poxviruses produce skin pocks.  </a:t>
            </a:r>
          </a:p>
          <a:p>
            <a:r>
              <a:rPr lang="en-GB" altLang="tr-TR" dirty="0" smtClean="0"/>
              <a:t>Poxviruses occur naturally in most veterinary species except the dog.  Pox viruses spread by contact in dirty unhygienic conditions which are now returning to environmentally -enriched pig and poultry housing.  </a:t>
            </a:r>
          </a:p>
          <a:p>
            <a:r>
              <a:rPr lang="en-GB" altLang="tr-TR" dirty="0" smtClean="0"/>
              <a:t>Most are zoonotic and cause skin pox.</a:t>
            </a:r>
          </a:p>
          <a:p>
            <a:endParaRPr lang="tr-TR" dirty="0"/>
          </a:p>
        </p:txBody>
      </p:sp>
      <p:pic>
        <p:nvPicPr>
          <p:cNvPr id="4" name="Resim 3"/>
          <p:cNvPicPr>
            <a:picLocks noChangeAspect="1"/>
          </p:cNvPicPr>
          <p:nvPr/>
        </p:nvPicPr>
        <p:blipFill>
          <a:blip r:embed="rId2"/>
          <a:stretch>
            <a:fillRect/>
          </a:stretch>
        </p:blipFill>
        <p:spPr>
          <a:xfrm>
            <a:off x="3475620" y="2834179"/>
            <a:ext cx="5495403" cy="3838196"/>
          </a:xfrm>
          <a:prstGeom prst="rect">
            <a:avLst/>
          </a:prstGeom>
        </p:spPr>
      </p:pic>
    </p:spTree>
    <p:extLst>
      <p:ext uri="{BB962C8B-B14F-4D97-AF65-F5344CB8AC3E}">
        <p14:creationId xmlns:p14="http://schemas.microsoft.com/office/powerpoint/2010/main" val="305849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solidFill>
                  <a:srgbClr val="0070C0"/>
                </a:solidFill>
              </a:rPr>
              <a:t>SHEEP POX AND  GOAT POXVIRUS</a:t>
            </a:r>
            <a:endParaRPr lang="tr-TR" b="1" dirty="0">
              <a:solidFill>
                <a:srgbClr val="0070C0"/>
              </a:solidFill>
            </a:endParaRPr>
          </a:p>
        </p:txBody>
      </p:sp>
      <p:sp>
        <p:nvSpPr>
          <p:cNvPr id="3" name="İçerik Yer Tutucusu 2"/>
          <p:cNvSpPr>
            <a:spLocks noGrp="1"/>
          </p:cNvSpPr>
          <p:nvPr>
            <p:ph idx="1"/>
          </p:nvPr>
        </p:nvSpPr>
        <p:spPr>
          <a:xfrm>
            <a:off x="838200" y="1570982"/>
            <a:ext cx="10515600" cy="4351338"/>
          </a:xfrm>
        </p:spPr>
        <p:txBody>
          <a:bodyPr/>
          <a:lstStyle/>
          <a:p>
            <a:r>
              <a:rPr lang="tr-TR" dirty="0" err="1" smtClean="0"/>
              <a:t>Sheep</a:t>
            </a:r>
            <a:r>
              <a:rPr lang="tr-TR" dirty="0" smtClean="0"/>
              <a:t> </a:t>
            </a:r>
            <a:r>
              <a:rPr lang="tr-TR" dirty="0" err="1" smtClean="0"/>
              <a:t>pox</a:t>
            </a:r>
            <a:r>
              <a:rPr lang="tr-TR" dirty="0" smtClean="0"/>
              <a:t> </a:t>
            </a:r>
            <a:r>
              <a:rPr lang="tr-TR" dirty="0" err="1" smtClean="0"/>
              <a:t>and</a:t>
            </a:r>
            <a:r>
              <a:rPr lang="tr-TR" dirty="0" smtClean="0"/>
              <a:t> </a:t>
            </a:r>
            <a:r>
              <a:rPr lang="tr-TR" dirty="0" err="1" smtClean="0"/>
              <a:t>goat</a:t>
            </a:r>
            <a:r>
              <a:rPr lang="tr-TR" dirty="0" smtClean="0"/>
              <a:t> </a:t>
            </a:r>
            <a:r>
              <a:rPr lang="tr-TR" dirty="0" err="1" smtClean="0"/>
              <a:t>pox</a:t>
            </a:r>
            <a:r>
              <a:rPr lang="tr-TR" dirty="0" smtClean="0"/>
              <a:t> </a:t>
            </a:r>
            <a:r>
              <a:rPr lang="tr-TR" dirty="0" err="1" smtClean="0"/>
              <a:t>are</a:t>
            </a:r>
            <a:r>
              <a:rPr lang="tr-TR" dirty="0" smtClean="0"/>
              <a:t> </a:t>
            </a:r>
            <a:r>
              <a:rPr lang="tr-TR" dirty="0" err="1" smtClean="0"/>
              <a:t>contagious</a:t>
            </a:r>
            <a:r>
              <a:rPr lang="tr-TR" dirty="0" smtClean="0"/>
              <a:t> </a:t>
            </a:r>
            <a:r>
              <a:rPr lang="tr-TR" dirty="0" err="1" smtClean="0"/>
              <a:t>viral</a:t>
            </a:r>
            <a:r>
              <a:rPr lang="tr-TR" dirty="0" smtClean="0"/>
              <a:t> </a:t>
            </a:r>
            <a:r>
              <a:rPr lang="tr-TR" dirty="0" err="1" smtClean="0"/>
              <a:t>diseases</a:t>
            </a:r>
            <a:r>
              <a:rPr lang="tr-TR" dirty="0" smtClean="0"/>
              <a:t> of </a:t>
            </a:r>
            <a:r>
              <a:rPr lang="tr-TR" dirty="0" err="1" smtClean="0"/>
              <a:t>small</a:t>
            </a:r>
            <a:r>
              <a:rPr lang="tr-TR" dirty="0" smtClean="0"/>
              <a:t> </a:t>
            </a:r>
            <a:r>
              <a:rPr lang="tr-TR" dirty="0" err="1" smtClean="0"/>
              <a:t>ruminants</a:t>
            </a:r>
            <a:r>
              <a:rPr lang="tr-TR" dirty="0" smtClean="0"/>
              <a:t>. </a:t>
            </a:r>
          </a:p>
          <a:p>
            <a:r>
              <a:rPr lang="tr-TR" dirty="0" err="1" smtClean="0"/>
              <a:t>These</a:t>
            </a:r>
            <a:r>
              <a:rPr lang="tr-TR" dirty="0" smtClean="0"/>
              <a:t> </a:t>
            </a:r>
            <a:r>
              <a:rPr lang="tr-TR" dirty="0" err="1" smtClean="0"/>
              <a:t>diseases</a:t>
            </a:r>
            <a:r>
              <a:rPr lang="tr-TR" dirty="0" smtClean="0"/>
              <a:t> </a:t>
            </a:r>
            <a:r>
              <a:rPr lang="tr-TR" dirty="0" err="1" smtClean="0"/>
              <a:t>may</a:t>
            </a:r>
            <a:r>
              <a:rPr lang="tr-TR" dirty="0" smtClean="0"/>
              <a:t> be </a:t>
            </a:r>
            <a:r>
              <a:rPr lang="tr-TR" dirty="0" err="1" smtClean="0"/>
              <a:t>mild</a:t>
            </a:r>
            <a:r>
              <a:rPr lang="tr-TR" dirty="0" smtClean="0"/>
              <a:t> in </a:t>
            </a:r>
            <a:r>
              <a:rPr lang="tr-TR" dirty="0" err="1" smtClean="0"/>
              <a:t>indigenous</a:t>
            </a:r>
            <a:r>
              <a:rPr lang="tr-TR" dirty="0" smtClean="0"/>
              <a:t> </a:t>
            </a:r>
            <a:r>
              <a:rPr lang="tr-TR" dirty="0" err="1" smtClean="0"/>
              <a:t>breeds</a:t>
            </a:r>
            <a:r>
              <a:rPr lang="tr-TR" dirty="0" smtClean="0"/>
              <a:t> </a:t>
            </a:r>
            <a:r>
              <a:rPr lang="tr-TR" dirty="0" err="1" smtClean="0"/>
              <a:t>living</a:t>
            </a:r>
            <a:r>
              <a:rPr lang="tr-TR" dirty="0" smtClean="0"/>
              <a:t> in </a:t>
            </a:r>
            <a:r>
              <a:rPr lang="tr-TR" dirty="0" err="1" smtClean="0"/>
              <a:t>endemic</a:t>
            </a:r>
            <a:r>
              <a:rPr lang="tr-TR" dirty="0" smtClean="0"/>
              <a:t> </a:t>
            </a:r>
            <a:r>
              <a:rPr lang="tr-TR" dirty="0" err="1" smtClean="0"/>
              <a:t>areas</a:t>
            </a:r>
            <a:r>
              <a:rPr lang="tr-TR" dirty="0" smtClean="0"/>
              <a:t>, but </a:t>
            </a:r>
            <a:r>
              <a:rPr lang="tr-TR" dirty="0" err="1" smtClean="0"/>
              <a:t>they</a:t>
            </a:r>
            <a:r>
              <a:rPr lang="tr-TR" dirty="0" smtClean="0"/>
              <a:t> </a:t>
            </a:r>
            <a:r>
              <a:rPr lang="tr-TR" dirty="0" err="1" smtClean="0"/>
              <a:t>are</a:t>
            </a:r>
            <a:r>
              <a:rPr lang="tr-TR" dirty="0" smtClean="0"/>
              <a:t> </a:t>
            </a:r>
            <a:r>
              <a:rPr lang="tr-TR" dirty="0" err="1" smtClean="0"/>
              <a:t>often</a:t>
            </a:r>
            <a:r>
              <a:rPr lang="tr-TR" dirty="0" smtClean="0"/>
              <a:t> </a:t>
            </a:r>
            <a:r>
              <a:rPr lang="tr-TR" dirty="0" err="1" smtClean="0"/>
              <a:t>fatal</a:t>
            </a:r>
            <a:r>
              <a:rPr lang="tr-TR" dirty="0" smtClean="0"/>
              <a:t> in </a:t>
            </a:r>
            <a:r>
              <a:rPr lang="tr-TR" dirty="0" err="1" smtClean="0"/>
              <a:t>newly</a:t>
            </a:r>
            <a:r>
              <a:rPr lang="tr-TR" dirty="0" smtClean="0"/>
              <a:t> </a:t>
            </a:r>
            <a:r>
              <a:rPr lang="tr-TR" dirty="0" err="1" smtClean="0"/>
              <a:t>introduced</a:t>
            </a:r>
            <a:r>
              <a:rPr lang="tr-TR" dirty="0" smtClean="0"/>
              <a:t> </a:t>
            </a:r>
            <a:r>
              <a:rPr lang="tr-TR" dirty="0" err="1" smtClean="0"/>
              <a:t>animals</a:t>
            </a:r>
            <a:r>
              <a:rPr lang="tr-TR" dirty="0" smtClean="0"/>
              <a:t>. </a:t>
            </a:r>
          </a:p>
          <a:p>
            <a:r>
              <a:rPr lang="tr-TR" dirty="0" err="1" smtClean="0"/>
              <a:t>Economic</a:t>
            </a:r>
            <a:r>
              <a:rPr lang="tr-TR" dirty="0" smtClean="0"/>
              <a:t> </a:t>
            </a:r>
            <a:r>
              <a:rPr lang="tr-TR" dirty="0" err="1" smtClean="0"/>
              <a:t>losses</a:t>
            </a:r>
            <a:r>
              <a:rPr lang="tr-TR" dirty="0" smtClean="0"/>
              <a:t> </a:t>
            </a:r>
            <a:r>
              <a:rPr lang="tr-TR" dirty="0" err="1" smtClean="0"/>
              <a:t>result</a:t>
            </a:r>
            <a:r>
              <a:rPr lang="tr-TR" dirty="0" smtClean="0"/>
              <a:t> </a:t>
            </a:r>
            <a:r>
              <a:rPr lang="tr-TR" dirty="0" err="1" smtClean="0"/>
              <a:t>from</a:t>
            </a:r>
            <a:r>
              <a:rPr lang="tr-TR" dirty="0" smtClean="0"/>
              <a:t> </a:t>
            </a:r>
            <a:r>
              <a:rPr lang="tr-TR" dirty="0" err="1" smtClean="0">
                <a:solidFill>
                  <a:srgbClr val="FF0000"/>
                </a:solidFill>
              </a:rPr>
              <a:t>decreased</a:t>
            </a:r>
            <a:r>
              <a:rPr lang="tr-TR" dirty="0" smtClean="0">
                <a:solidFill>
                  <a:srgbClr val="FF0000"/>
                </a:solidFill>
              </a:rPr>
              <a:t> </a:t>
            </a:r>
            <a:r>
              <a:rPr lang="tr-TR" dirty="0" err="1" smtClean="0">
                <a:solidFill>
                  <a:srgbClr val="FF0000"/>
                </a:solidFill>
              </a:rPr>
              <a:t>milk</a:t>
            </a:r>
            <a:r>
              <a:rPr lang="tr-TR" dirty="0" smtClean="0">
                <a:solidFill>
                  <a:srgbClr val="FF0000"/>
                </a:solidFill>
              </a:rPr>
              <a:t> </a:t>
            </a:r>
            <a:r>
              <a:rPr lang="tr-TR" dirty="0" err="1" smtClean="0">
                <a:solidFill>
                  <a:srgbClr val="FF0000"/>
                </a:solidFill>
              </a:rPr>
              <a:t>production</a:t>
            </a:r>
            <a:r>
              <a:rPr lang="tr-TR" dirty="0" smtClean="0">
                <a:solidFill>
                  <a:srgbClr val="FF0000"/>
                </a:solidFill>
              </a:rPr>
              <a:t>, </a:t>
            </a:r>
            <a:r>
              <a:rPr lang="tr-TR" dirty="0" err="1" smtClean="0">
                <a:solidFill>
                  <a:srgbClr val="FF0000"/>
                </a:solidFill>
              </a:rPr>
              <a:t>damage</a:t>
            </a:r>
            <a:r>
              <a:rPr lang="tr-TR" dirty="0" smtClean="0">
                <a:solidFill>
                  <a:srgbClr val="FF0000"/>
                </a:solidFill>
              </a:rPr>
              <a:t> </a:t>
            </a:r>
            <a:r>
              <a:rPr lang="tr-TR" dirty="0" err="1" smtClean="0">
                <a:solidFill>
                  <a:srgbClr val="FF0000"/>
                </a:solidFill>
              </a:rPr>
              <a:t>to</a:t>
            </a:r>
            <a:r>
              <a:rPr lang="tr-TR" dirty="0" smtClean="0">
                <a:solidFill>
                  <a:srgbClr val="FF0000"/>
                </a:solidFill>
              </a:rPr>
              <a:t> </a:t>
            </a:r>
            <a:r>
              <a:rPr lang="tr-TR" dirty="0" err="1" smtClean="0">
                <a:solidFill>
                  <a:srgbClr val="FF0000"/>
                </a:solidFill>
              </a:rPr>
              <a:t>the</a:t>
            </a:r>
            <a:r>
              <a:rPr lang="tr-TR" dirty="0" smtClean="0">
                <a:solidFill>
                  <a:srgbClr val="FF0000"/>
                </a:solidFill>
              </a:rPr>
              <a:t> </a:t>
            </a:r>
            <a:r>
              <a:rPr lang="tr-TR" dirty="0" err="1" smtClean="0">
                <a:solidFill>
                  <a:srgbClr val="FF0000"/>
                </a:solidFill>
              </a:rPr>
              <a:t>quality</a:t>
            </a:r>
            <a:r>
              <a:rPr lang="tr-TR" dirty="0" smtClean="0">
                <a:solidFill>
                  <a:srgbClr val="FF0000"/>
                </a:solidFill>
              </a:rPr>
              <a:t> of </a:t>
            </a:r>
            <a:r>
              <a:rPr lang="tr-TR" dirty="0" err="1" smtClean="0">
                <a:solidFill>
                  <a:srgbClr val="FF0000"/>
                </a:solidFill>
              </a:rPr>
              <a:t>hides</a:t>
            </a:r>
            <a:r>
              <a:rPr lang="tr-TR" dirty="0" smtClean="0">
                <a:solidFill>
                  <a:srgbClr val="FF0000"/>
                </a:solidFill>
              </a:rPr>
              <a:t> </a:t>
            </a:r>
            <a:r>
              <a:rPr lang="tr-TR" dirty="0" err="1" smtClean="0">
                <a:solidFill>
                  <a:srgbClr val="FF0000"/>
                </a:solidFill>
              </a:rPr>
              <a:t>and</a:t>
            </a:r>
            <a:r>
              <a:rPr lang="tr-TR" dirty="0" smtClean="0">
                <a:solidFill>
                  <a:srgbClr val="FF0000"/>
                </a:solidFill>
              </a:rPr>
              <a:t> </a:t>
            </a:r>
            <a:r>
              <a:rPr lang="tr-TR" dirty="0" err="1" smtClean="0">
                <a:solidFill>
                  <a:srgbClr val="FF0000"/>
                </a:solidFill>
              </a:rPr>
              <a:t>wool</a:t>
            </a:r>
            <a:r>
              <a:rPr lang="tr-TR" dirty="0" smtClean="0">
                <a:solidFill>
                  <a:srgbClr val="FF0000"/>
                </a:solidFill>
              </a:rPr>
              <a:t>, </a:t>
            </a:r>
            <a:r>
              <a:rPr lang="tr-TR" dirty="0" err="1" smtClean="0">
                <a:solidFill>
                  <a:srgbClr val="FF0000"/>
                </a:solidFill>
              </a:rPr>
              <a:t>and</a:t>
            </a:r>
            <a:r>
              <a:rPr lang="tr-TR" dirty="0" smtClean="0">
                <a:solidFill>
                  <a:srgbClr val="FF0000"/>
                </a:solidFill>
              </a:rPr>
              <a:t> </a:t>
            </a:r>
            <a:r>
              <a:rPr lang="tr-TR" dirty="0" err="1" smtClean="0">
                <a:solidFill>
                  <a:srgbClr val="FF0000"/>
                </a:solidFill>
              </a:rPr>
              <a:t>other</a:t>
            </a:r>
            <a:r>
              <a:rPr lang="tr-TR" dirty="0" smtClean="0">
                <a:solidFill>
                  <a:srgbClr val="FF0000"/>
                </a:solidFill>
              </a:rPr>
              <a:t> </a:t>
            </a:r>
            <a:r>
              <a:rPr lang="tr-TR" dirty="0" err="1" smtClean="0">
                <a:solidFill>
                  <a:srgbClr val="FF0000"/>
                </a:solidFill>
              </a:rPr>
              <a:t>production</a:t>
            </a:r>
            <a:r>
              <a:rPr lang="tr-TR" dirty="0" smtClean="0">
                <a:solidFill>
                  <a:srgbClr val="FF0000"/>
                </a:solidFill>
              </a:rPr>
              <a:t> </a:t>
            </a:r>
            <a:r>
              <a:rPr lang="tr-TR" dirty="0" err="1" smtClean="0">
                <a:solidFill>
                  <a:srgbClr val="FF0000"/>
                </a:solidFill>
              </a:rPr>
              <a:t>losses</a:t>
            </a:r>
            <a:r>
              <a:rPr lang="tr-TR" dirty="0" smtClean="0"/>
              <a:t>. </a:t>
            </a:r>
          </a:p>
          <a:p>
            <a:r>
              <a:rPr lang="tr-TR" dirty="0" err="1" smtClean="0"/>
              <a:t>Sheep</a:t>
            </a:r>
            <a:r>
              <a:rPr lang="tr-TR" dirty="0" smtClean="0"/>
              <a:t> </a:t>
            </a:r>
            <a:r>
              <a:rPr lang="tr-TR" dirty="0" err="1" smtClean="0"/>
              <a:t>pox</a:t>
            </a:r>
            <a:r>
              <a:rPr lang="tr-TR" dirty="0" smtClean="0"/>
              <a:t> </a:t>
            </a:r>
            <a:r>
              <a:rPr lang="tr-TR" dirty="0" err="1" smtClean="0"/>
              <a:t>and</a:t>
            </a:r>
            <a:r>
              <a:rPr lang="tr-TR" dirty="0" smtClean="0"/>
              <a:t> </a:t>
            </a:r>
            <a:r>
              <a:rPr lang="tr-TR" dirty="0" err="1" smtClean="0"/>
              <a:t>goat</a:t>
            </a:r>
            <a:r>
              <a:rPr lang="tr-TR" dirty="0" smtClean="0"/>
              <a:t> </a:t>
            </a:r>
            <a:r>
              <a:rPr lang="tr-TR" dirty="0" err="1" smtClean="0"/>
              <a:t>pox</a:t>
            </a:r>
            <a:r>
              <a:rPr lang="tr-TR" dirty="0" smtClean="0"/>
              <a:t> can limit </a:t>
            </a:r>
            <a:r>
              <a:rPr lang="tr-TR" dirty="0" err="1" smtClean="0"/>
              <a:t>trade</a:t>
            </a:r>
            <a:r>
              <a:rPr lang="tr-TR" dirty="0" smtClean="0"/>
              <a:t>, </a:t>
            </a:r>
            <a:r>
              <a:rPr lang="tr-TR" dirty="0" err="1" smtClean="0"/>
              <a:t>inhibit</a:t>
            </a:r>
            <a:r>
              <a:rPr lang="tr-TR" dirty="0" smtClean="0"/>
              <a:t> </a:t>
            </a:r>
            <a:r>
              <a:rPr lang="tr-TR" dirty="0" err="1" smtClean="0"/>
              <a:t>the</a:t>
            </a:r>
            <a:r>
              <a:rPr lang="tr-TR" dirty="0" smtClean="0"/>
              <a:t> </a:t>
            </a:r>
            <a:r>
              <a:rPr lang="tr-TR" dirty="0" err="1" smtClean="0"/>
              <a:t>development</a:t>
            </a:r>
            <a:r>
              <a:rPr lang="tr-TR" dirty="0" smtClean="0"/>
              <a:t> of </a:t>
            </a:r>
            <a:r>
              <a:rPr lang="tr-TR" dirty="0" err="1" smtClean="0"/>
              <a:t>intensive</a:t>
            </a:r>
            <a:r>
              <a:rPr lang="tr-TR" dirty="0" smtClean="0"/>
              <a:t> </a:t>
            </a:r>
            <a:r>
              <a:rPr lang="tr-TR" dirty="0" err="1" smtClean="0"/>
              <a:t>livestock</a:t>
            </a:r>
            <a:r>
              <a:rPr lang="tr-TR" dirty="0" smtClean="0"/>
              <a:t> </a:t>
            </a:r>
            <a:r>
              <a:rPr lang="tr-TR" dirty="0" err="1" smtClean="0"/>
              <a:t>production</a:t>
            </a:r>
            <a:r>
              <a:rPr lang="tr-TR" dirty="0" smtClean="0"/>
              <a:t>, </a:t>
            </a:r>
            <a:r>
              <a:rPr lang="tr-TR" dirty="0" err="1" smtClean="0"/>
              <a:t>and</a:t>
            </a:r>
            <a:r>
              <a:rPr lang="tr-TR" dirty="0" smtClean="0"/>
              <a:t> </a:t>
            </a:r>
            <a:r>
              <a:rPr lang="tr-TR" dirty="0" err="1" smtClean="0"/>
              <a:t>prevent</a:t>
            </a:r>
            <a:r>
              <a:rPr lang="tr-TR" dirty="0" smtClean="0"/>
              <a:t> </a:t>
            </a:r>
            <a:r>
              <a:rPr lang="tr-TR" dirty="0" err="1" smtClean="0"/>
              <a:t>new</a:t>
            </a:r>
            <a:r>
              <a:rPr lang="tr-TR" dirty="0" smtClean="0"/>
              <a:t> </a:t>
            </a:r>
            <a:r>
              <a:rPr lang="tr-TR" dirty="0" err="1" smtClean="0"/>
              <a:t>breeds</a:t>
            </a:r>
            <a:r>
              <a:rPr lang="tr-TR" dirty="0" smtClean="0"/>
              <a:t> of </a:t>
            </a:r>
            <a:r>
              <a:rPr lang="tr-TR" dirty="0" err="1" smtClean="0"/>
              <a:t>sheep</a:t>
            </a:r>
            <a:r>
              <a:rPr lang="tr-TR" dirty="0" smtClean="0"/>
              <a:t> </a:t>
            </a:r>
            <a:r>
              <a:rPr lang="tr-TR" dirty="0" err="1" smtClean="0"/>
              <a:t>or</a:t>
            </a:r>
            <a:r>
              <a:rPr lang="tr-TR" dirty="0" smtClean="0"/>
              <a:t> </a:t>
            </a:r>
            <a:r>
              <a:rPr lang="tr-TR" dirty="0" err="1" smtClean="0"/>
              <a:t>goats</a:t>
            </a:r>
            <a:r>
              <a:rPr lang="tr-TR" dirty="0" smtClean="0"/>
              <a:t> </a:t>
            </a:r>
            <a:r>
              <a:rPr lang="tr-TR" dirty="0" err="1" smtClean="0"/>
              <a:t>from</a:t>
            </a:r>
            <a:r>
              <a:rPr lang="tr-TR" dirty="0" smtClean="0"/>
              <a:t> </a:t>
            </a:r>
            <a:r>
              <a:rPr lang="tr-TR" dirty="0" err="1" smtClean="0"/>
              <a:t>being</a:t>
            </a:r>
            <a:r>
              <a:rPr lang="tr-TR" dirty="0" smtClean="0"/>
              <a:t> </a:t>
            </a:r>
            <a:r>
              <a:rPr lang="tr-TR" dirty="0" err="1" smtClean="0"/>
              <a:t>imported</a:t>
            </a:r>
            <a:r>
              <a:rPr lang="tr-TR" dirty="0" smtClean="0"/>
              <a:t> </a:t>
            </a:r>
            <a:r>
              <a:rPr lang="tr-TR" dirty="0" err="1" smtClean="0"/>
              <a:t>into</a:t>
            </a:r>
            <a:r>
              <a:rPr lang="tr-TR" dirty="0" smtClean="0"/>
              <a:t> </a:t>
            </a:r>
            <a:r>
              <a:rPr lang="tr-TR" dirty="0" err="1" smtClean="0"/>
              <a:t>endemic</a:t>
            </a:r>
            <a:r>
              <a:rPr lang="tr-TR" dirty="0" smtClean="0"/>
              <a:t> </a:t>
            </a:r>
            <a:r>
              <a:rPr lang="tr-TR" dirty="0" err="1" smtClean="0"/>
              <a:t>regions</a:t>
            </a:r>
            <a:r>
              <a:rPr lang="tr-TR" dirty="0" smtClean="0"/>
              <a:t>.</a:t>
            </a:r>
            <a:endParaRPr lang="tr-TR" dirty="0"/>
          </a:p>
        </p:txBody>
      </p:sp>
      <p:sp>
        <p:nvSpPr>
          <p:cNvPr id="4" name="Oval 3"/>
          <p:cNvSpPr/>
          <p:nvPr/>
        </p:nvSpPr>
        <p:spPr>
          <a:xfrm>
            <a:off x="3876215" y="5728164"/>
            <a:ext cx="3877519" cy="97227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smtClean="0">
                <a:solidFill>
                  <a:srgbClr val="C00000"/>
                </a:solidFill>
              </a:rPr>
              <a:t>NOTIFABLE DISAESE</a:t>
            </a:r>
            <a:endParaRPr lang="tr-TR" sz="2800">
              <a:solidFill>
                <a:srgbClr val="C00000"/>
              </a:solidFill>
            </a:endParaRPr>
          </a:p>
        </p:txBody>
      </p:sp>
    </p:spTree>
    <p:extLst>
      <p:ext uri="{BB962C8B-B14F-4D97-AF65-F5344CB8AC3E}">
        <p14:creationId xmlns:p14="http://schemas.microsoft.com/office/powerpoint/2010/main" val="28247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err="1" smtClean="0"/>
              <a:t>Poxviridae</a:t>
            </a:r>
            <a:r>
              <a:rPr lang="tr-TR" dirty="0" smtClean="0"/>
              <a:t>, </a:t>
            </a:r>
            <a:r>
              <a:rPr lang="tr-TR" dirty="0" err="1" smtClean="0"/>
              <a:t>genus</a:t>
            </a:r>
            <a:r>
              <a:rPr lang="tr-TR" dirty="0" smtClean="0"/>
              <a:t> </a:t>
            </a:r>
            <a:r>
              <a:rPr lang="tr-TR" dirty="0" err="1" smtClean="0"/>
              <a:t>Capripoxvirus</a:t>
            </a:r>
            <a:endParaRPr lang="tr-TR" dirty="0" smtClean="0"/>
          </a:p>
          <a:p>
            <a:r>
              <a:rPr lang="tr-TR" dirty="0" err="1" smtClean="0"/>
              <a:t>Sheep</a:t>
            </a:r>
            <a:r>
              <a:rPr lang="tr-TR" dirty="0" smtClean="0"/>
              <a:t> </a:t>
            </a:r>
            <a:r>
              <a:rPr lang="tr-TR" dirty="0" err="1" smtClean="0"/>
              <a:t>pox</a:t>
            </a:r>
            <a:r>
              <a:rPr lang="tr-TR" dirty="0" smtClean="0"/>
              <a:t> </a:t>
            </a:r>
            <a:r>
              <a:rPr lang="tr-TR" dirty="0" err="1" smtClean="0"/>
              <a:t>virus</a:t>
            </a:r>
            <a:r>
              <a:rPr lang="tr-TR" dirty="0" smtClean="0"/>
              <a:t> (SPPV) </a:t>
            </a:r>
            <a:r>
              <a:rPr lang="tr-TR" dirty="0" err="1" smtClean="0"/>
              <a:t>and</a:t>
            </a:r>
            <a:r>
              <a:rPr lang="tr-TR" dirty="0" smtClean="0"/>
              <a:t> </a:t>
            </a:r>
            <a:r>
              <a:rPr lang="tr-TR" dirty="0" err="1" smtClean="0"/>
              <a:t>goat</a:t>
            </a:r>
            <a:r>
              <a:rPr lang="tr-TR" dirty="0" smtClean="0"/>
              <a:t> </a:t>
            </a:r>
            <a:r>
              <a:rPr lang="tr-TR" dirty="0" err="1" smtClean="0"/>
              <a:t>pox</a:t>
            </a:r>
            <a:r>
              <a:rPr lang="tr-TR" dirty="0" smtClean="0"/>
              <a:t> </a:t>
            </a:r>
            <a:r>
              <a:rPr lang="tr-TR" dirty="0" err="1" smtClean="0"/>
              <a:t>virus</a:t>
            </a:r>
            <a:r>
              <a:rPr lang="tr-TR" dirty="0" smtClean="0"/>
              <a:t> (GTPV) </a:t>
            </a:r>
            <a:r>
              <a:rPr lang="tr-TR" dirty="0" err="1" smtClean="0"/>
              <a:t>were</a:t>
            </a:r>
            <a:r>
              <a:rPr lang="tr-TR" dirty="0" smtClean="0"/>
              <a:t> </a:t>
            </a:r>
            <a:r>
              <a:rPr lang="tr-TR" dirty="0" err="1" smtClean="0"/>
              <a:t>once</a:t>
            </a:r>
            <a:r>
              <a:rPr lang="tr-TR" dirty="0" smtClean="0"/>
              <a:t> </a:t>
            </a:r>
            <a:r>
              <a:rPr lang="tr-TR" dirty="0" err="1" smtClean="0"/>
              <a:t>believed</a:t>
            </a:r>
            <a:r>
              <a:rPr lang="tr-TR" dirty="0" smtClean="0"/>
              <a:t> </a:t>
            </a:r>
            <a:r>
              <a:rPr lang="tr-TR" dirty="0" err="1" smtClean="0"/>
              <a:t>to</a:t>
            </a:r>
            <a:r>
              <a:rPr lang="tr-TR" dirty="0" smtClean="0"/>
              <a:t> be </a:t>
            </a:r>
            <a:r>
              <a:rPr lang="tr-TR" dirty="0" err="1" smtClean="0"/>
              <a:t>strains</a:t>
            </a:r>
            <a:r>
              <a:rPr lang="tr-TR" dirty="0" smtClean="0"/>
              <a:t> of </a:t>
            </a:r>
            <a:r>
              <a:rPr lang="tr-TR" dirty="0" err="1" smtClean="0"/>
              <a:t>the</a:t>
            </a:r>
            <a:r>
              <a:rPr lang="tr-TR" dirty="0" smtClean="0"/>
              <a:t> </a:t>
            </a:r>
            <a:r>
              <a:rPr lang="tr-TR" dirty="0" err="1" smtClean="0"/>
              <a:t>same</a:t>
            </a:r>
            <a:r>
              <a:rPr lang="tr-TR" dirty="0" smtClean="0"/>
              <a:t> </a:t>
            </a:r>
            <a:r>
              <a:rPr lang="tr-TR" dirty="0" err="1" smtClean="0"/>
              <a:t>virus</a:t>
            </a:r>
            <a:r>
              <a:rPr lang="tr-TR" dirty="0" smtClean="0"/>
              <a:t>, but </a:t>
            </a:r>
            <a:r>
              <a:rPr lang="tr-TR" dirty="0" err="1" smtClean="0"/>
              <a:t>genetic</a:t>
            </a:r>
            <a:r>
              <a:rPr lang="tr-TR" dirty="0" smtClean="0"/>
              <a:t> </a:t>
            </a:r>
            <a:r>
              <a:rPr lang="tr-TR" dirty="0" err="1" smtClean="0"/>
              <a:t>sequencing</a:t>
            </a:r>
            <a:r>
              <a:rPr lang="tr-TR" dirty="0" smtClean="0"/>
              <a:t> has </a:t>
            </a:r>
            <a:r>
              <a:rPr lang="tr-TR" dirty="0" err="1" smtClean="0"/>
              <a:t>now</a:t>
            </a:r>
            <a:r>
              <a:rPr lang="tr-TR" dirty="0" smtClean="0"/>
              <a:t> </a:t>
            </a:r>
            <a:r>
              <a:rPr lang="tr-TR" dirty="0" err="1" smtClean="0"/>
              <a:t>demonstrated</a:t>
            </a:r>
            <a:r>
              <a:rPr lang="tr-TR" dirty="0" smtClean="0"/>
              <a:t> </a:t>
            </a:r>
            <a:r>
              <a:rPr lang="tr-TR" dirty="0" err="1" smtClean="0"/>
              <a:t>them</a:t>
            </a:r>
            <a:r>
              <a:rPr lang="tr-TR" dirty="0" smtClean="0"/>
              <a:t> </a:t>
            </a:r>
            <a:r>
              <a:rPr lang="tr-TR" dirty="0" err="1" smtClean="0"/>
              <a:t>to</a:t>
            </a:r>
            <a:r>
              <a:rPr lang="tr-TR" dirty="0" smtClean="0"/>
              <a:t> be </a:t>
            </a:r>
            <a:r>
              <a:rPr lang="tr-TR" dirty="0" err="1" smtClean="0"/>
              <a:t>separate</a:t>
            </a:r>
            <a:r>
              <a:rPr lang="tr-TR" dirty="0" smtClean="0"/>
              <a:t> </a:t>
            </a:r>
            <a:r>
              <a:rPr lang="tr-TR" dirty="0" err="1" smtClean="0"/>
              <a:t>viruses</a:t>
            </a:r>
            <a:r>
              <a:rPr lang="tr-TR" dirty="0" smtClean="0"/>
              <a:t>.</a:t>
            </a:r>
          </a:p>
          <a:p>
            <a:r>
              <a:rPr lang="tr-TR" dirty="0" err="1" smtClean="0"/>
              <a:t>Sheep</a:t>
            </a:r>
            <a:r>
              <a:rPr lang="tr-TR" dirty="0" smtClean="0"/>
              <a:t> </a:t>
            </a:r>
            <a:r>
              <a:rPr lang="tr-TR" dirty="0" err="1" smtClean="0"/>
              <a:t>pox</a:t>
            </a:r>
            <a:r>
              <a:rPr lang="tr-TR" dirty="0" smtClean="0"/>
              <a:t> </a:t>
            </a:r>
            <a:r>
              <a:rPr lang="tr-TR" dirty="0" err="1" smtClean="0"/>
              <a:t>and</a:t>
            </a:r>
            <a:r>
              <a:rPr lang="tr-TR" dirty="0" smtClean="0"/>
              <a:t> </a:t>
            </a:r>
            <a:r>
              <a:rPr lang="tr-TR" dirty="0" err="1" smtClean="0"/>
              <a:t>goat</a:t>
            </a:r>
            <a:r>
              <a:rPr lang="tr-TR" dirty="0" smtClean="0"/>
              <a:t> </a:t>
            </a:r>
            <a:r>
              <a:rPr lang="tr-TR" dirty="0" err="1" smtClean="0"/>
              <a:t>pox</a:t>
            </a:r>
            <a:r>
              <a:rPr lang="tr-TR" dirty="0" smtClean="0"/>
              <a:t> </a:t>
            </a:r>
            <a:r>
              <a:rPr lang="tr-TR" dirty="0" err="1" smtClean="0"/>
              <a:t>result</a:t>
            </a:r>
            <a:r>
              <a:rPr lang="tr-TR" dirty="0" smtClean="0"/>
              <a:t> </a:t>
            </a:r>
            <a:r>
              <a:rPr lang="tr-TR" dirty="0" err="1" smtClean="0"/>
              <a:t>from</a:t>
            </a:r>
            <a:r>
              <a:rPr lang="tr-TR" dirty="0" smtClean="0"/>
              <a:t> </a:t>
            </a:r>
            <a:r>
              <a:rPr lang="tr-TR" dirty="0" err="1" smtClean="0"/>
              <a:t>infection</a:t>
            </a:r>
            <a:r>
              <a:rPr lang="tr-TR" dirty="0" smtClean="0"/>
              <a:t> </a:t>
            </a:r>
            <a:r>
              <a:rPr lang="tr-TR" dirty="0" err="1" smtClean="0"/>
              <a:t>by</a:t>
            </a:r>
            <a:r>
              <a:rPr lang="tr-TR" dirty="0" smtClean="0"/>
              <a:t> </a:t>
            </a:r>
            <a:r>
              <a:rPr lang="tr-TR" dirty="0" err="1" smtClean="0">
                <a:solidFill>
                  <a:srgbClr val="FF9300"/>
                </a:solidFill>
              </a:rPr>
              <a:t>sheeppox</a:t>
            </a:r>
            <a:r>
              <a:rPr lang="tr-TR" dirty="0" smtClean="0">
                <a:solidFill>
                  <a:srgbClr val="FF9300"/>
                </a:solidFill>
              </a:rPr>
              <a:t> </a:t>
            </a:r>
            <a:r>
              <a:rPr lang="tr-TR" dirty="0" err="1" smtClean="0">
                <a:solidFill>
                  <a:srgbClr val="FF9300"/>
                </a:solidFill>
              </a:rPr>
              <a:t>virus</a:t>
            </a:r>
            <a:r>
              <a:rPr lang="tr-TR" dirty="0" smtClean="0">
                <a:solidFill>
                  <a:srgbClr val="FF9300"/>
                </a:solidFill>
              </a:rPr>
              <a:t> (SPPV) </a:t>
            </a:r>
            <a:r>
              <a:rPr lang="tr-TR" dirty="0" err="1" smtClean="0">
                <a:solidFill>
                  <a:srgbClr val="FF9300"/>
                </a:solidFill>
              </a:rPr>
              <a:t>or</a:t>
            </a:r>
            <a:r>
              <a:rPr lang="tr-TR" dirty="0" smtClean="0">
                <a:solidFill>
                  <a:srgbClr val="FF9300"/>
                </a:solidFill>
              </a:rPr>
              <a:t> </a:t>
            </a:r>
            <a:r>
              <a:rPr lang="tr-TR" dirty="0" err="1" smtClean="0">
                <a:solidFill>
                  <a:srgbClr val="FF9300"/>
                </a:solidFill>
              </a:rPr>
              <a:t>goatpox</a:t>
            </a:r>
            <a:r>
              <a:rPr lang="tr-TR" dirty="0" smtClean="0">
                <a:solidFill>
                  <a:srgbClr val="FF9300"/>
                </a:solidFill>
              </a:rPr>
              <a:t> </a:t>
            </a:r>
            <a:r>
              <a:rPr lang="tr-TR" dirty="0" err="1" smtClean="0">
                <a:solidFill>
                  <a:srgbClr val="FF9300"/>
                </a:solidFill>
              </a:rPr>
              <a:t>virus</a:t>
            </a:r>
            <a:r>
              <a:rPr lang="tr-TR" dirty="0" smtClean="0">
                <a:solidFill>
                  <a:srgbClr val="FF9300"/>
                </a:solidFill>
              </a:rPr>
              <a:t> (GTPV)</a:t>
            </a:r>
            <a:r>
              <a:rPr lang="tr-TR" dirty="0" smtClean="0"/>
              <a:t>, </a:t>
            </a:r>
          </a:p>
          <a:p>
            <a:r>
              <a:rPr lang="tr-TR" dirty="0" smtClean="0"/>
              <a:t>SPPV is </a:t>
            </a:r>
            <a:r>
              <a:rPr lang="tr-TR" dirty="0" err="1" smtClean="0"/>
              <a:t>mainly</a:t>
            </a:r>
            <a:r>
              <a:rPr lang="tr-TR" dirty="0" smtClean="0"/>
              <a:t> </a:t>
            </a:r>
            <a:r>
              <a:rPr lang="tr-TR" dirty="0" err="1" smtClean="0"/>
              <a:t>thought</a:t>
            </a:r>
            <a:r>
              <a:rPr lang="tr-TR" dirty="0" smtClean="0"/>
              <a:t> </a:t>
            </a:r>
            <a:r>
              <a:rPr lang="tr-TR" dirty="0" err="1" smtClean="0"/>
              <a:t>to</a:t>
            </a:r>
            <a:r>
              <a:rPr lang="tr-TR" dirty="0" smtClean="0"/>
              <a:t> </a:t>
            </a:r>
            <a:r>
              <a:rPr lang="tr-TR" dirty="0" err="1" smtClean="0"/>
              <a:t>affect</a:t>
            </a:r>
            <a:r>
              <a:rPr lang="tr-TR" dirty="0" smtClean="0"/>
              <a:t> </a:t>
            </a:r>
            <a:r>
              <a:rPr lang="tr-TR" dirty="0" err="1" smtClean="0"/>
              <a:t>sheep</a:t>
            </a:r>
            <a:r>
              <a:rPr lang="tr-TR" dirty="0" smtClean="0"/>
              <a:t> </a:t>
            </a:r>
            <a:r>
              <a:rPr lang="tr-TR" dirty="0" err="1" smtClean="0"/>
              <a:t>and</a:t>
            </a:r>
            <a:r>
              <a:rPr lang="tr-TR" dirty="0" smtClean="0"/>
              <a:t> GTPV </a:t>
            </a:r>
            <a:r>
              <a:rPr lang="tr-TR" dirty="0" err="1" smtClean="0"/>
              <a:t>primarily</a:t>
            </a:r>
            <a:r>
              <a:rPr lang="tr-TR" dirty="0" smtClean="0"/>
              <a:t> </a:t>
            </a:r>
            <a:r>
              <a:rPr lang="tr-TR" dirty="0" err="1" smtClean="0"/>
              <a:t>to</a:t>
            </a:r>
            <a:r>
              <a:rPr lang="tr-TR" dirty="0" smtClean="0"/>
              <a:t> </a:t>
            </a:r>
            <a:r>
              <a:rPr lang="tr-TR" dirty="0" err="1" smtClean="0"/>
              <a:t>affect</a:t>
            </a:r>
            <a:r>
              <a:rPr lang="tr-TR" dirty="0" smtClean="0"/>
              <a:t> </a:t>
            </a:r>
            <a:r>
              <a:rPr lang="tr-TR" dirty="0" err="1" smtClean="0"/>
              <a:t>goats</a:t>
            </a:r>
            <a:r>
              <a:rPr lang="tr-TR" dirty="0" smtClean="0"/>
              <a:t>, but </a:t>
            </a:r>
            <a:r>
              <a:rPr lang="tr-TR" dirty="0" err="1" smtClean="0"/>
              <a:t>some</a:t>
            </a:r>
            <a:r>
              <a:rPr lang="tr-TR" dirty="0" smtClean="0"/>
              <a:t> </a:t>
            </a:r>
            <a:r>
              <a:rPr lang="tr-TR" dirty="0" err="1" smtClean="0"/>
              <a:t>isolates</a:t>
            </a:r>
            <a:r>
              <a:rPr lang="tr-TR" dirty="0" smtClean="0"/>
              <a:t> can </a:t>
            </a:r>
            <a:r>
              <a:rPr lang="tr-TR" dirty="0" err="1" smtClean="0"/>
              <a:t>cause</a:t>
            </a:r>
            <a:r>
              <a:rPr lang="tr-TR" dirty="0" smtClean="0"/>
              <a:t> </a:t>
            </a:r>
            <a:r>
              <a:rPr lang="tr-TR" dirty="0" err="1" smtClean="0"/>
              <a:t>mild</a:t>
            </a:r>
            <a:r>
              <a:rPr lang="tr-TR" dirty="0" smtClean="0"/>
              <a:t> </a:t>
            </a:r>
            <a:r>
              <a:rPr lang="tr-TR" dirty="0" err="1" smtClean="0"/>
              <a:t>to</a:t>
            </a:r>
            <a:r>
              <a:rPr lang="tr-TR" dirty="0" smtClean="0"/>
              <a:t> </a:t>
            </a:r>
            <a:r>
              <a:rPr lang="tr-TR" dirty="0" err="1" smtClean="0"/>
              <a:t>serious</a:t>
            </a:r>
            <a:r>
              <a:rPr lang="tr-TR" dirty="0" smtClean="0"/>
              <a:t> </a:t>
            </a:r>
            <a:r>
              <a:rPr lang="tr-TR" dirty="0" err="1" smtClean="0"/>
              <a:t>disease</a:t>
            </a:r>
            <a:r>
              <a:rPr lang="tr-TR" dirty="0" smtClean="0"/>
              <a:t> in </a:t>
            </a:r>
            <a:r>
              <a:rPr lang="tr-TR" dirty="0" err="1" smtClean="0"/>
              <a:t>both</a:t>
            </a:r>
            <a:r>
              <a:rPr lang="tr-TR" dirty="0" smtClean="0"/>
              <a:t> </a:t>
            </a:r>
            <a:r>
              <a:rPr lang="tr-TR" dirty="0" err="1" smtClean="0"/>
              <a:t>species</a:t>
            </a:r>
            <a:r>
              <a:rPr lang="tr-TR" dirty="0" smtClean="0"/>
              <a:t>. SPPV </a:t>
            </a:r>
            <a:r>
              <a:rPr lang="tr-TR" dirty="0" err="1" smtClean="0"/>
              <a:t>and</a:t>
            </a:r>
            <a:r>
              <a:rPr lang="tr-TR" dirty="0" smtClean="0"/>
              <a:t> GTPV can be </a:t>
            </a:r>
            <a:r>
              <a:rPr lang="tr-TR" dirty="0" err="1" smtClean="0"/>
              <a:t>distinguished</a:t>
            </a:r>
            <a:r>
              <a:rPr lang="tr-TR" dirty="0" smtClean="0"/>
              <a:t> </a:t>
            </a:r>
            <a:r>
              <a:rPr lang="tr-TR" dirty="0" err="1" smtClean="0"/>
              <a:t>by</a:t>
            </a:r>
            <a:r>
              <a:rPr lang="tr-TR" dirty="0" smtClean="0"/>
              <a:t> a </a:t>
            </a:r>
            <a:r>
              <a:rPr lang="tr-TR" dirty="0" err="1" smtClean="0"/>
              <a:t>few</a:t>
            </a:r>
            <a:r>
              <a:rPr lang="tr-TR" dirty="0" smtClean="0"/>
              <a:t> </a:t>
            </a:r>
            <a:r>
              <a:rPr lang="tr-TR" dirty="0" err="1" smtClean="0"/>
              <a:t>specialized</a:t>
            </a:r>
            <a:r>
              <a:rPr lang="tr-TR" dirty="0" smtClean="0"/>
              <a:t> </a:t>
            </a:r>
            <a:r>
              <a:rPr lang="tr-TR" dirty="0" err="1" smtClean="0"/>
              <a:t>genetic</a:t>
            </a:r>
            <a:r>
              <a:rPr lang="tr-TR" dirty="0" smtClean="0"/>
              <a:t> </a:t>
            </a:r>
            <a:r>
              <a:rPr lang="tr-TR" dirty="0" err="1" smtClean="0"/>
              <a:t>tests</a:t>
            </a:r>
            <a:r>
              <a:rPr lang="tr-TR" dirty="0" smtClean="0"/>
              <a:t>.</a:t>
            </a:r>
            <a:endParaRPr lang="tr-TR" dirty="0"/>
          </a:p>
        </p:txBody>
      </p:sp>
    </p:spTree>
    <p:extLst>
      <p:ext uri="{BB962C8B-B14F-4D97-AF65-F5344CB8AC3E}">
        <p14:creationId xmlns:p14="http://schemas.microsoft.com/office/powerpoint/2010/main" val="162265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56527"/>
            <a:ext cx="10515600" cy="5320436"/>
          </a:xfrm>
        </p:spPr>
        <p:txBody>
          <a:bodyPr/>
          <a:lstStyle/>
          <a:p>
            <a:r>
              <a:rPr lang="tr-TR" dirty="0" smtClean="0"/>
              <a:t>SPPV </a:t>
            </a:r>
            <a:r>
              <a:rPr lang="tr-TR" dirty="0" err="1" smtClean="0"/>
              <a:t>and</a:t>
            </a:r>
            <a:r>
              <a:rPr lang="tr-TR" dirty="0" smtClean="0"/>
              <a:t> GTPV </a:t>
            </a:r>
            <a:r>
              <a:rPr lang="tr-TR" dirty="0" err="1" smtClean="0"/>
              <a:t>cannot</a:t>
            </a:r>
            <a:r>
              <a:rPr lang="tr-TR" dirty="0" smtClean="0"/>
              <a:t> be </a:t>
            </a:r>
            <a:r>
              <a:rPr lang="tr-TR" dirty="0" err="1" smtClean="0"/>
              <a:t>distinguished</a:t>
            </a:r>
            <a:r>
              <a:rPr lang="tr-TR" dirty="0" smtClean="0"/>
              <a:t> </a:t>
            </a:r>
            <a:r>
              <a:rPr lang="tr-TR" dirty="0" err="1" smtClean="0"/>
              <a:t>from</a:t>
            </a:r>
            <a:r>
              <a:rPr lang="tr-TR" dirty="0" smtClean="0"/>
              <a:t> </a:t>
            </a:r>
            <a:r>
              <a:rPr lang="tr-TR" dirty="0" err="1" smtClean="0"/>
              <a:t>each</a:t>
            </a:r>
            <a:r>
              <a:rPr lang="tr-TR" dirty="0" smtClean="0"/>
              <a:t> </a:t>
            </a:r>
            <a:r>
              <a:rPr lang="tr-TR" dirty="0" err="1" smtClean="0"/>
              <a:t>other</a:t>
            </a:r>
            <a:r>
              <a:rPr lang="tr-TR" dirty="0" smtClean="0"/>
              <a:t> </a:t>
            </a:r>
            <a:r>
              <a:rPr lang="tr-TR" dirty="0" err="1" smtClean="0"/>
              <a:t>with</a:t>
            </a:r>
            <a:r>
              <a:rPr lang="tr-TR" dirty="0" smtClean="0"/>
              <a:t> </a:t>
            </a:r>
            <a:r>
              <a:rPr lang="tr-TR" dirty="0" err="1" smtClean="0"/>
              <a:t>serological</a:t>
            </a:r>
            <a:r>
              <a:rPr lang="tr-TR" dirty="0" smtClean="0"/>
              <a:t> </a:t>
            </a:r>
            <a:r>
              <a:rPr lang="tr-TR" dirty="0" err="1" smtClean="0"/>
              <a:t>techniques</a:t>
            </a:r>
            <a:r>
              <a:rPr lang="tr-TR" dirty="0" smtClean="0"/>
              <a:t>, </a:t>
            </a:r>
            <a:r>
              <a:rPr lang="tr-TR" dirty="0" err="1" smtClean="0"/>
              <a:t>including</a:t>
            </a:r>
            <a:r>
              <a:rPr lang="tr-TR" dirty="0" smtClean="0"/>
              <a:t> </a:t>
            </a:r>
            <a:r>
              <a:rPr lang="tr-TR" dirty="0" err="1" smtClean="0"/>
              <a:t>viral</a:t>
            </a:r>
            <a:r>
              <a:rPr lang="tr-TR" dirty="0" smtClean="0"/>
              <a:t> </a:t>
            </a:r>
            <a:r>
              <a:rPr lang="tr-TR" dirty="0" err="1" smtClean="0"/>
              <a:t>neutralisation</a:t>
            </a:r>
            <a:r>
              <a:rPr lang="tr-TR" dirty="0" smtClean="0"/>
              <a:t>. </a:t>
            </a:r>
          </a:p>
          <a:p>
            <a:r>
              <a:rPr lang="tr-TR" dirty="0" smtClean="0">
                <a:solidFill>
                  <a:srgbClr val="00B050"/>
                </a:solidFill>
              </a:rPr>
              <a:t>P</a:t>
            </a:r>
            <a:r>
              <a:rPr lang="tr-TR" dirty="0">
                <a:solidFill>
                  <a:srgbClr val="00B050"/>
                </a:solidFill>
              </a:rPr>
              <a:t>P</a:t>
            </a:r>
            <a:r>
              <a:rPr lang="tr-TR" dirty="0" smtClean="0">
                <a:solidFill>
                  <a:srgbClr val="00B050"/>
                </a:solidFill>
              </a:rPr>
              <a:t>PV </a:t>
            </a:r>
            <a:r>
              <a:rPr lang="tr-TR" dirty="0" err="1" smtClean="0">
                <a:solidFill>
                  <a:srgbClr val="00B050"/>
                </a:solidFill>
              </a:rPr>
              <a:t>and</a:t>
            </a:r>
            <a:r>
              <a:rPr lang="tr-TR" dirty="0" smtClean="0">
                <a:solidFill>
                  <a:srgbClr val="00B050"/>
                </a:solidFill>
              </a:rPr>
              <a:t> GTPV </a:t>
            </a:r>
            <a:r>
              <a:rPr lang="tr-TR" dirty="0" err="1" smtClean="0">
                <a:solidFill>
                  <a:srgbClr val="00B050"/>
                </a:solidFill>
              </a:rPr>
              <a:t>are</a:t>
            </a:r>
            <a:r>
              <a:rPr lang="tr-TR" dirty="0" smtClean="0">
                <a:solidFill>
                  <a:srgbClr val="00B050"/>
                </a:solidFill>
              </a:rPr>
              <a:t> </a:t>
            </a:r>
            <a:r>
              <a:rPr lang="tr-TR" dirty="0" err="1" smtClean="0">
                <a:solidFill>
                  <a:srgbClr val="00B050"/>
                </a:solidFill>
              </a:rPr>
              <a:t>also</a:t>
            </a:r>
            <a:r>
              <a:rPr lang="tr-TR" dirty="0" smtClean="0">
                <a:solidFill>
                  <a:srgbClr val="00B050"/>
                </a:solidFill>
              </a:rPr>
              <a:t> </a:t>
            </a:r>
            <a:r>
              <a:rPr lang="tr-TR" dirty="0" err="1" smtClean="0">
                <a:solidFill>
                  <a:srgbClr val="00B050"/>
                </a:solidFill>
              </a:rPr>
              <a:t>closely</a:t>
            </a:r>
            <a:r>
              <a:rPr lang="tr-TR" dirty="0" smtClean="0">
                <a:solidFill>
                  <a:srgbClr val="00B050"/>
                </a:solidFill>
              </a:rPr>
              <a:t> </a:t>
            </a:r>
            <a:r>
              <a:rPr lang="tr-TR" dirty="0" err="1" smtClean="0">
                <a:solidFill>
                  <a:srgbClr val="00B050"/>
                </a:solidFill>
              </a:rPr>
              <a:t>related</a:t>
            </a:r>
            <a:r>
              <a:rPr lang="tr-TR" dirty="0" smtClean="0">
                <a:solidFill>
                  <a:srgbClr val="00B050"/>
                </a:solidFill>
              </a:rPr>
              <a:t> </a:t>
            </a:r>
            <a:r>
              <a:rPr lang="tr-TR" dirty="0" err="1" smtClean="0">
                <a:solidFill>
                  <a:srgbClr val="00B050"/>
                </a:solidFill>
              </a:rPr>
              <a:t>to</a:t>
            </a:r>
            <a:r>
              <a:rPr lang="tr-TR" dirty="0" smtClean="0">
                <a:solidFill>
                  <a:srgbClr val="00B050"/>
                </a:solidFill>
              </a:rPr>
              <a:t> </a:t>
            </a:r>
            <a:r>
              <a:rPr lang="tr-TR" dirty="0" err="1" smtClean="0">
                <a:solidFill>
                  <a:srgbClr val="00B050"/>
                </a:solidFill>
              </a:rPr>
              <a:t>lumpy</a:t>
            </a:r>
            <a:r>
              <a:rPr lang="tr-TR" dirty="0" smtClean="0">
                <a:solidFill>
                  <a:srgbClr val="00B050"/>
                </a:solidFill>
              </a:rPr>
              <a:t> skin </a:t>
            </a:r>
            <a:r>
              <a:rPr lang="tr-TR" dirty="0" err="1" smtClean="0">
                <a:solidFill>
                  <a:srgbClr val="00B050"/>
                </a:solidFill>
              </a:rPr>
              <a:t>disease</a:t>
            </a:r>
            <a:r>
              <a:rPr lang="tr-TR" dirty="0" smtClean="0">
                <a:solidFill>
                  <a:srgbClr val="00B050"/>
                </a:solidFill>
              </a:rPr>
              <a:t> </a:t>
            </a:r>
            <a:r>
              <a:rPr lang="tr-TR" dirty="0" err="1" smtClean="0">
                <a:solidFill>
                  <a:srgbClr val="00B050"/>
                </a:solidFill>
              </a:rPr>
              <a:t>virus</a:t>
            </a:r>
            <a:r>
              <a:rPr lang="tr-TR" dirty="0" smtClean="0">
                <a:solidFill>
                  <a:srgbClr val="00B050"/>
                </a:solidFill>
              </a:rPr>
              <a:t> in </a:t>
            </a:r>
            <a:r>
              <a:rPr lang="tr-TR" dirty="0" err="1" smtClean="0">
                <a:solidFill>
                  <a:srgbClr val="00B050"/>
                </a:solidFill>
              </a:rPr>
              <a:t>cattle</a:t>
            </a:r>
            <a:r>
              <a:rPr lang="tr-TR" dirty="0" smtClean="0">
                <a:solidFill>
                  <a:srgbClr val="00B050"/>
                </a:solidFill>
              </a:rPr>
              <a:t> (LSDV), but </a:t>
            </a:r>
            <a:r>
              <a:rPr lang="tr-TR" dirty="0" err="1" smtClean="0">
                <a:solidFill>
                  <a:srgbClr val="00B050"/>
                </a:solidFill>
              </a:rPr>
              <a:t>there</a:t>
            </a:r>
            <a:r>
              <a:rPr lang="tr-TR" dirty="0" smtClean="0">
                <a:solidFill>
                  <a:srgbClr val="00B050"/>
                </a:solidFill>
              </a:rPr>
              <a:t> is </a:t>
            </a:r>
            <a:r>
              <a:rPr lang="tr-TR" dirty="0" err="1" smtClean="0">
                <a:solidFill>
                  <a:srgbClr val="00B050"/>
                </a:solidFill>
              </a:rPr>
              <a:t>no</a:t>
            </a:r>
            <a:r>
              <a:rPr lang="tr-TR" dirty="0" smtClean="0">
                <a:solidFill>
                  <a:srgbClr val="00B050"/>
                </a:solidFill>
              </a:rPr>
              <a:t> </a:t>
            </a:r>
            <a:r>
              <a:rPr lang="tr-TR" dirty="0" err="1" smtClean="0">
                <a:solidFill>
                  <a:srgbClr val="00B050"/>
                </a:solidFill>
              </a:rPr>
              <a:t>evidence</a:t>
            </a:r>
            <a:r>
              <a:rPr lang="tr-TR" dirty="0" smtClean="0">
                <a:solidFill>
                  <a:srgbClr val="00B050"/>
                </a:solidFill>
              </a:rPr>
              <a:t> LSDV </a:t>
            </a:r>
            <a:r>
              <a:rPr lang="tr-TR" dirty="0" err="1" smtClean="0">
                <a:solidFill>
                  <a:srgbClr val="00B050"/>
                </a:solidFill>
              </a:rPr>
              <a:t>causes</a:t>
            </a:r>
            <a:r>
              <a:rPr lang="tr-TR" dirty="0" smtClean="0">
                <a:solidFill>
                  <a:srgbClr val="00B050"/>
                </a:solidFill>
              </a:rPr>
              <a:t> </a:t>
            </a:r>
            <a:r>
              <a:rPr lang="tr-TR" dirty="0" err="1" smtClean="0">
                <a:solidFill>
                  <a:srgbClr val="00B050"/>
                </a:solidFill>
              </a:rPr>
              <a:t>disease</a:t>
            </a:r>
            <a:r>
              <a:rPr lang="tr-TR" dirty="0" smtClean="0">
                <a:solidFill>
                  <a:srgbClr val="00B050"/>
                </a:solidFill>
              </a:rPr>
              <a:t> in </a:t>
            </a:r>
            <a:r>
              <a:rPr lang="tr-TR" dirty="0" err="1" smtClean="0">
                <a:solidFill>
                  <a:srgbClr val="00B050"/>
                </a:solidFill>
              </a:rPr>
              <a:t>sheep</a:t>
            </a:r>
            <a:r>
              <a:rPr lang="tr-TR" dirty="0" smtClean="0">
                <a:solidFill>
                  <a:srgbClr val="00B050"/>
                </a:solidFill>
              </a:rPr>
              <a:t> </a:t>
            </a:r>
            <a:r>
              <a:rPr lang="tr-TR" dirty="0" err="1" smtClean="0">
                <a:solidFill>
                  <a:srgbClr val="00B050"/>
                </a:solidFill>
              </a:rPr>
              <a:t>and</a:t>
            </a:r>
            <a:r>
              <a:rPr lang="tr-TR" dirty="0" smtClean="0">
                <a:solidFill>
                  <a:srgbClr val="00B050"/>
                </a:solidFill>
              </a:rPr>
              <a:t> </a:t>
            </a:r>
            <a:r>
              <a:rPr lang="tr-TR" dirty="0" err="1" smtClean="0">
                <a:solidFill>
                  <a:srgbClr val="00B050"/>
                </a:solidFill>
              </a:rPr>
              <a:t>goats</a:t>
            </a:r>
            <a:r>
              <a:rPr lang="tr-TR" dirty="0" smtClean="0">
                <a:solidFill>
                  <a:srgbClr val="00B050"/>
                </a:solidFill>
              </a:rPr>
              <a:t>. </a:t>
            </a:r>
            <a:r>
              <a:rPr lang="tr-TR" dirty="0" err="1" smtClean="0">
                <a:solidFill>
                  <a:srgbClr val="00B050"/>
                </a:solidFill>
              </a:rPr>
              <a:t>It</a:t>
            </a:r>
            <a:r>
              <a:rPr lang="tr-TR" dirty="0" smtClean="0">
                <a:solidFill>
                  <a:srgbClr val="00B050"/>
                </a:solidFill>
              </a:rPr>
              <a:t> has a </a:t>
            </a:r>
            <a:r>
              <a:rPr lang="tr-TR" dirty="0" err="1" smtClean="0">
                <a:solidFill>
                  <a:srgbClr val="00B050"/>
                </a:solidFill>
              </a:rPr>
              <a:t>different</a:t>
            </a:r>
            <a:r>
              <a:rPr lang="tr-TR" dirty="0" smtClean="0">
                <a:solidFill>
                  <a:srgbClr val="00B050"/>
                </a:solidFill>
              </a:rPr>
              <a:t> </a:t>
            </a:r>
            <a:r>
              <a:rPr lang="tr-TR" dirty="0" err="1" smtClean="0">
                <a:solidFill>
                  <a:srgbClr val="00B050"/>
                </a:solidFill>
              </a:rPr>
              <a:t>transmission</a:t>
            </a:r>
            <a:r>
              <a:rPr lang="tr-TR" dirty="0" smtClean="0">
                <a:solidFill>
                  <a:srgbClr val="00B050"/>
                </a:solidFill>
              </a:rPr>
              <a:t> </a:t>
            </a:r>
            <a:r>
              <a:rPr lang="tr-TR" dirty="0" err="1" smtClean="0">
                <a:solidFill>
                  <a:srgbClr val="00B050"/>
                </a:solidFill>
              </a:rPr>
              <a:t>mechanism</a:t>
            </a:r>
            <a:r>
              <a:rPr lang="tr-TR" dirty="0" smtClean="0">
                <a:solidFill>
                  <a:srgbClr val="00B050"/>
                </a:solidFill>
              </a:rPr>
              <a:t> (</a:t>
            </a:r>
            <a:r>
              <a:rPr lang="tr-TR" dirty="0" err="1" smtClean="0">
                <a:solidFill>
                  <a:srgbClr val="00B050"/>
                </a:solidFill>
              </a:rPr>
              <a:t>insects</a:t>
            </a:r>
            <a:r>
              <a:rPr lang="tr-TR" dirty="0" smtClean="0">
                <a:solidFill>
                  <a:srgbClr val="00B050"/>
                </a:solidFill>
              </a:rPr>
              <a:t>) </a:t>
            </a:r>
            <a:r>
              <a:rPr lang="tr-TR" dirty="0" err="1" smtClean="0">
                <a:solidFill>
                  <a:srgbClr val="00B050"/>
                </a:solidFill>
              </a:rPr>
              <a:t>and</a:t>
            </a:r>
            <a:r>
              <a:rPr lang="tr-TR" dirty="0" smtClean="0">
                <a:solidFill>
                  <a:srgbClr val="00B050"/>
                </a:solidFill>
              </a:rPr>
              <a:t> </a:t>
            </a:r>
            <a:r>
              <a:rPr lang="tr-TR" dirty="0" err="1" smtClean="0">
                <a:solidFill>
                  <a:srgbClr val="00B050"/>
                </a:solidFill>
              </a:rPr>
              <a:t>partially</a:t>
            </a:r>
            <a:r>
              <a:rPr lang="tr-TR" dirty="0" smtClean="0">
                <a:solidFill>
                  <a:srgbClr val="00B050"/>
                </a:solidFill>
              </a:rPr>
              <a:t> </a:t>
            </a:r>
            <a:r>
              <a:rPr lang="tr-TR" dirty="0" err="1" smtClean="0">
                <a:solidFill>
                  <a:srgbClr val="00B050"/>
                </a:solidFill>
              </a:rPr>
              <a:t>different</a:t>
            </a:r>
            <a:r>
              <a:rPr lang="tr-TR" dirty="0" smtClean="0">
                <a:solidFill>
                  <a:srgbClr val="00B050"/>
                </a:solidFill>
              </a:rPr>
              <a:t> </a:t>
            </a:r>
            <a:r>
              <a:rPr lang="tr-TR" dirty="0" err="1" smtClean="0">
                <a:solidFill>
                  <a:srgbClr val="00B050"/>
                </a:solidFill>
              </a:rPr>
              <a:t>geographic</a:t>
            </a:r>
            <a:r>
              <a:rPr lang="tr-TR" dirty="0" smtClean="0">
                <a:solidFill>
                  <a:srgbClr val="00B050"/>
                </a:solidFill>
              </a:rPr>
              <a:t> </a:t>
            </a:r>
            <a:r>
              <a:rPr lang="tr-TR" dirty="0" err="1" smtClean="0">
                <a:solidFill>
                  <a:srgbClr val="00B050"/>
                </a:solidFill>
              </a:rPr>
              <a:t>distribution</a:t>
            </a:r>
            <a:r>
              <a:rPr lang="tr-TR" dirty="0" smtClean="0">
                <a:solidFill>
                  <a:srgbClr val="00B050"/>
                </a:solidFill>
              </a:rPr>
              <a:t>.</a:t>
            </a:r>
            <a:endParaRPr lang="tr-TR" dirty="0">
              <a:solidFill>
                <a:srgbClr val="00B050"/>
              </a:solidFill>
            </a:endParaRPr>
          </a:p>
        </p:txBody>
      </p:sp>
    </p:spTree>
    <p:extLst>
      <p:ext uri="{BB962C8B-B14F-4D97-AF65-F5344CB8AC3E}">
        <p14:creationId xmlns:p14="http://schemas.microsoft.com/office/powerpoint/2010/main" val="984943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67159"/>
            <a:ext cx="10515600" cy="5609804"/>
          </a:xfrm>
        </p:spPr>
        <p:txBody>
          <a:bodyPr>
            <a:normAutofit lnSpcReduction="10000"/>
          </a:bodyPr>
          <a:lstStyle/>
          <a:p>
            <a:r>
              <a:rPr lang="tr-TR" dirty="0" smtClean="0">
                <a:solidFill>
                  <a:schemeClr val="accent6">
                    <a:lumMod val="50000"/>
                  </a:schemeClr>
                </a:solidFill>
              </a:rPr>
              <a:t>SPPV </a:t>
            </a:r>
            <a:r>
              <a:rPr lang="tr-TR" dirty="0" err="1" smtClean="0">
                <a:solidFill>
                  <a:schemeClr val="accent6">
                    <a:lumMod val="50000"/>
                  </a:schemeClr>
                </a:solidFill>
              </a:rPr>
              <a:t>and</a:t>
            </a:r>
            <a:r>
              <a:rPr lang="tr-TR" dirty="0" smtClean="0">
                <a:solidFill>
                  <a:schemeClr val="accent6">
                    <a:lumMod val="50000"/>
                  </a:schemeClr>
                </a:solidFill>
              </a:rPr>
              <a:t> GTPV </a:t>
            </a:r>
            <a:r>
              <a:rPr lang="tr-TR" dirty="0" err="1" smtClean="0">
                <a:solidFill>
                  <a:schemeClr val="accent6">
                    <a:lumMod val="50000"/>
                  </a:schemeClr>
                </a:solidFill>
              </a:rPr>
              <a:t>only</a:t>
            </a:r>
            <a:r>
              <a:rPr lang="tr-TR" dirty="0" smtClean="0">
                <a:solidFill>
                  <a:schemeClr val="accent6">
                    <a:lumMod val="50000"/>
                  </a:schemeClr>
                </a:solidFill>
              </a:rPr>
              <a:t> </a:t>
            </a:r>
            <a:r>
              <a:rPr lang="tr-TR" dirty="0" err="1" smtClean="0">
                <a:solidFill>
                  <a:schemeClr val="accent6">
                    <a:lumMod val="50000"/>
                  </a:schemeClr>
                </a:solidFill>
              </a:rPr>
              <a:t>appear</a:t>
            </a:r>
            <a:r>
              <a:rPr lang="tr-TR" dirty="0" smtClean="0">
                <a:solidFill>
                  <a:schemeClr val="accent6">
                    <a:lumMod val="50000"/>
                  </a:schemeClr>
                </a:solidFill>
              </a:rPr>
              <a:t> </a:t>
            </a:r>
            <a:r>
              <a:rPr lang="tr-TR" dirty="0" err="1" smtClean="0">
                <a:solidFill>
                  <a:schemeClr val="accent6">
                    <a:lumMod val="50000"/>
                  </a:schemeClr>
                </a:solidFill>
              </a:rPr>
              <a:t>to</a:t>
            </a:r>
            <a:r>
              <a:rPr lang="tr-TR" dirty="0" smtClean="0">
                <a:solidFill>
                  <a:schemeClr val="accent6">
                    <a:lumMod val="50000"/>
                  </a:schemeClr>
                </a:solidFill>
              </a:rPr>
              <a:t> </a:t>
            </a:r>
            <a:r>
              <a:rPr lang="tr-TR" dirty="0" err="1" smtClean="0">
                <a:solidFill>
                  <a:schemeClr val="accent6">
                    <a:lumMod val="50000"/>
                  </a:schemeClr>
                </a:solidFill>
              </a:rPr>
              <a:t>affect</a:t>
            </a:r>
            <a:r>
              <a:rPr lang="tr-TR" dirty="0" smtClean="0">
                <a:solidFill>
                  <a:schemeClr val="accent6">
                    <a:lumMod val="50000"/>
                  </a:schemeClr>
                </a:solidFill>
              </a:rPr>
              <a:t> </a:t>
            </a:r>
            <a:r>
              <a:rPr lang="tr-TR" dirty="0" err="1" smtClean="0">
                <a:solidFill>
                  <a:schemeClr val="accent6">
                    <a:lumMod val="50000"/>
                  </a:schemeClr>
                </a:solidFill>
              </a:rPr>
              <a:t>sheep</a:t>
            </a:r>
            <a:r>
              <a:rPr lang="tr-TR" dirty="0" smtClean="0">
                <a:solidFill>
                  <a:schemeClr val="accent6">
                    <a:lumMod val="50000"/>
                  </a:schemeClr>
                </a:solidFill>
              </a:rPr>
              <a:t> </a:t>
            </a:r>
            <a:r>
              <a:rPr lang="tr-TR" dirty="0" err="1" smtClean="0">
                <a:solidFill>
                  <a:schemeClr val="accent6">
                    <a:lumMod val="50000"/>
                  </a:schemeClr>
                </a:solidFill>
              </a:rPr>
              <a:t>and</a:t>
            </a:r>
            <a:r>
              <a:rPr lang="tr-TR" dirty="0" smtClean="0">
                <a:solidFill>
                  <a:schemeClr val="accent6">
                    <a:lumMod val="50000"/>
                  </a:schemeClr>
                </a:solidFill>
              </a:rPr>
              <a:t> </a:t>
            </a:r>
            <a:r>
              <a:rPr lang="tr-TR" dirty="0" err="1" smtClean="0">
                <a:solidFill>
                  <a:schemeClr val="accent6">
                    <a:lumMod val="50000"/>
                  </a:schemeClr>
                </a:solidFill>
              </a:rPr>
              <a:t>goats</a:t>
            </a:r>
            <a:r>
              <a:rPr lang="tr-TR" dirty="0" smtClean="0">
                <a:solidFill>
                  <a:schemeClr val="accent6">
                    <a:lumMod val="50000"/>
                  </a:schemeClr>
                </a:solidFill>
              </a:rPr>
              <a:t>. </a:t>
            </a:r>
          </a:p>
          <a:p>
            <a:r>
              <a:rPr lang="tr-TR" dirty="0" err="1" smtClean="0"/>
              <a:t>It</a:t>
            </a:r>
            <a:r>
              <a:rPr lang="tr-TR" dirty="0" smtClean="0"/>
              <a:t> </a:t>
            </a:r>
            <a:r>
              <a:rPr lang="tr-TR" dirty="0" err="1" smtClean="0"/>
              <a:t>seems</a:t>
            </a:r>
            <a:r>
              <a:rPr lang="tr-TR" dirty="0" smtClean="0"/>
              <a:t> </a:t>
            </a:r>
            <a:r>
              <a:rPr lang="tr-TR" dirty="0" err="1" smtClean="0"/>
              <a:t>plausible</a:t>
            </a:r>
            <a:r>
              <a:rPr lang="tr-TR" dirty="0" smtClean="0"/>
              <a:t> </a:t>
            </a:r>
            <a:r>
              <a:rPr lang="tr-TR" dirty="0" err="1" smtClean="0"/>
              <a:t>that</a:t>
            </a:r>
            <a:r>
              <a:rPr lang="tr-TR" dirty="0" smtClean="0"/>
              <a:t> </a:t>
            </a:r>
            <a:r>
              <a:rPr lang="tr-TR" dirty="0" err="1" smtClean="0"/>
              <a:t>these</a:t>
            </a:r>
            <a:r>
              <a:rPr lang="tr-TR" dirty="0" smtClean="0"/>
              <a:t> </a:t>
            </a:r>
            <a:r>
              <a:rPr lang="tr-TR" dirty="0" err="1" smtClean="0"/>
              <a:t>viruses</a:t>
            </a:r>
            <a:r>
              <a:rPr lang="tr-TR" dirty="0" smtClean="0"/>
              <a:t> </a:t>
            </a:r>
            <a:r>
              <a:rPr lang="tr-TR" dirty="0" err="1" smtClean="0"/>
              <a:t>could</a:t>
            </a:r>
            <a:r>
              <a:rPr lang="tr-TR" dirty="0" smtClean="0"/>
              <a:t> </a:t>
            </a:r>
            <a:r>
              <a:rPr lang="tr-TR" dirty="0" err="1" smtClean="0"/>
              <a:t>cause</a:t>
            </a:r>
            <a:r>
              <a:rPr lang="tr-TR" dirty="0" smtClean="0"/>
              <a:t> </a:t>
            </a:r>
            <a:r>
              <a:rPr lang="tr-TR" dirty="0" err="1" smtClean="0"/>
              <a:t>disease</a:t>
            </a:r>
            <a:r>
              <a:rPr lang="tr-TR" dirty="0" smtClean="0"/>
              <a:t> in </a:t>
            </a:r>
            <a:r>
              <a:rPr lang="tr-TR" dirty="0" err="1" smtClean="0"/>
              <a:t>wild</a:t>
            </a:r>
            <a:r>
              <a:rPr lang="tr-TR" dirty="0" smtClean="0"/>
              <a:t> </a:t>
            </a:r>
            <a:r>
              <a:rPr lang="tr-TR" dirty="0" err="1" smtClean="0"/>
              <a:t>relatives</a:t>
            </a:r>
            <a:r>
              <a:rPr lang="tr-TR" dirty="0" smtClean="0"/>
              <a:t> of </a:t>
            </a:r>
            <a:r>
              <a:rPr lang="tr-TR" dirty="0" err="1" smtClean="0"/>
              <a:t>small</a:t>
            </a:r>
            <a:r>
              <a:rPr lang="tr-TR" dirty="0" smtClean="0"/>
              <a:t> </a:t>
            </a:r>
            <a:r>
              <a:rPr lang="tr-TR" dirty="0" err="1" smtClean="0"/>
              <a:t>ruminants</a:t>
            </a:r>
            <a:r>
              <a:rPr lang="tr-TR" dirty="0" smtClean="0"/>
              <a:t>, but </a:t>
            </a:r>
            <a:r>
              <a:rPr lang="tr-TR" dirty="0" err="1" smtClean="0"/>
              <a:t>there</a:t>
            </a:r>
            <a:r>
              <a:rPr lang="tr-TR" dirty="0" smtClean="0"/>
              <a:t> </a:t>
            </a:r>
            <a:r>
              <a:rPr lang="tr-TR" dirty="0" err="1" smtClean="0"/>
              <a:t>are</a:t>
            </a:r>
            <a:r>
              <a:rPr lang="tr-TR" dirty="0" smtClean="0"/>
              <a:t> </a:t>
            </a:r>
            <a:r>
              <a:rPr lang="tr-TR" dirty="0" err="1" smtClean="0"/>
              <a:t>no</a:t>
            </a:r>
            <a:r>
              <a:rPr lang="tr-TR" dirty="0" smtClean="0"/>
              <a:t> </a:t>
            </a:r>
            <a:r>
              <a:rPr lang="tr-TR" dirty="0" err="1" smtClean="0"/>
              <a:t>reports</a:t>
            </a:r>
            <a:r>
              <a:rPr lang="tr-TR" dirty="0" smtClean="0"/>
              <a:t> of </a:t>
            </a:r>
            <a:r>
              <a:rPr lang="tr-TR" dirty="0" err="1" smtClean="0"/>
              <a:t>any</a:t>
            </a:r>
            <a:r>
              <a:rPr lang="tr-TR" dirty="0" smtClean="0"/>
              <a:t> </a:t>
            </a:r>
            <a:r>
              <a:rPr lang="tr-TR" dirty="0" err="1" smtClean="0"/>
              <a:t>infections</a:t>
            </a:r>
            <a:r>
              <a:rPr lang="tr-TR" dirty="0" smtClean="0"/>
              <a:t> in </a:t>
            </a:r>
            <a:r>
              <a:rPr lang="tr-TR" dirty="0" err="1" smtClean="0"/>
              <a:t>free-living</a:t>
            </a:r>
            <a:r>
              <a:rPr lang="tr-TR" dirty="0" smtClean="0"/>
              <a:t> </a:t>
            </a:r>
            <a:r>
              <a:rPr lang="tr-TR" dirty="0" err="1" smtClean="0"/>
              <a:t>or</a:t>
            </a:r>
            <a:r>
              <a:rPr lang="tr-TR" dirty="0" smtClean="0"/>
              <a:t> </a:t>
            </a:r>
            <a:r>
              <a:rPr lang="tr-TR" dirty="0" err="1" smtClean="0"/>
              <a:t>captive</a:t>
            </a:r>
            <a:r>
              <a:rPr lang="tr-TR" dirty="0" smtClean="0"/>
              <a:t> </a:t>
            </a:r>
            <a:r>
              <a:rPr lang="tr-TR" dirty="0" err="1" smtClean="0"/>
              <a:t>wild</a:t>
            </a:r>
            <a:r>
              <a:rPr lang="tr-TR" dirty="0" smtClean="0"/>
              <a:t> </a:t>
            </a:r>
            <a:r>
              <a:rPr lang="tr-TR" dirty="0" err="1" smtClean="0"/>
              <a:t>species</a:t>
            </a:r>
            <a:r>
              <a:rPr lang="tr-TR" dirty="0" smtClean="0"/>
              <a:t>.</a:t>
            </a:r>
          </a:p>
          <a:p>
            <a:endParaRPr lang="tr-TR" dirty="0"/>
          </a:p>
          <a:p>
            <a:pPr marL="0" indent="0">
              <a:buNone/>
            </a:pPr>
            <a:r>
              <a:rPr lang="tr-TR" dirty="0" err="1" smtClean="0">
                <a:solidFill>
                  <a:srgbClr val="0070C0"/>
                </a:solidFill>
              </a:rPr>
              <a:t>Zoonotic</a:t>
            </a:r>
            <a:r>
              <a:rPr lang="tr-TR" dirty="0" smtClean="0">
                <a:solidFill>
                  <a:srgbClr val="0070C0"/>
                </a:solidFill>
              </a:rPr>
              <a:t> </a:t>
            </a:r>
            <a:r>
              <a:rPr lang="tr-TR" dirty="0" err="1" smtClean="0">
                <a:solidFill>
                  <a:srgbClr val="0070C0"/>
                </a:solidFill>
              </a:rPr>
              <a:t>potential</a:t>
            </a:r>
            <a:r>
              <a:rPr lang="tr-TR" dirty="0" smtClean="0">
                <a:solidFill>
                  <a:srgbClr val="0070C0"/>
                </a:solidFill>
              </a:rPr>
              <a:t> </a:t>
            </a:r>
          </a:p>
          <a:p>
            <a:r>
              <a:rPr lang="tr-TR" dirty="0" smtClean="0"/>
              <a:t>SPPV </a:t>
            </a:r>
            <a:r>
              <a:rPr lang="tr-TR" dirty="0" err="1" smtClean="0"/>
              <a:t>and</a:t>
            </a:r>
            <a:r>
              <a:rPr lang="tr-TR" dirty="0" smtClean="0"/>
              <a:t> GTPV </a:t>
            </a:r>
            <a:r>
              <a:rPr lang="tr-TR" dirty="0" err="1" smtClean="0"/>
              <a:t>are</a:t>
            </a:r>
            <a:r>
              <a:rPr lang="tr-TR" dirty="0" smtClean="0"/>
              <a:t> not </a:t>
            </a:r>
            <a:r>
              <a:rPr lang="tr-TR" dirty="0" err="1" smtClean="0"/>
              <a:t>thought</a:t>
            </a:r>
            <a:r>
              <a:rPr lang="tr-TR" dirty="0" smtClean="0"/>
              <a:t> </a:t>
            </a:r>
            <a:r>
              <a:rPr lang="tr-TR" dirty="0" err="1" smtClean="0"/>
              <a:t>to</a:t>
            </a:r>
            <a:r>
              <a:rPr lang="tr-TR" dirty="0" smtClean="0"/>
              <a:t> </a:t>
            </a:r>
            <a:r>
              <a:rPr lang="tr-TR" dirty="0" err="1" smtClean="0"/>
              <a:t>infect</a:t>
            </a:r>
            <a:r>
              <a:rPr lang="tr-TR" dirty="0" smtClean="0"/>
              <a:t> </a:t>
            </a:r>
            <a:r>
              <a:rPr lang="tr-TR" dirty="0" err="1" smtClean="0"/>
              <a:t>humans</a:t>
            </a:r>
            <a:r>
              <a:rPr lang="tr-TR" dirty="0" smtClean="0"/>
              <a:t>. </a:t>
            </a:r>
          </a:p>
          <a:p>
            <a:r>
              <a:rPr lang="tr-TR" dirty="0" err="1" smtClean="0"/>
              <a:t>Two</a:t>
            </a:r>
            <a:r>
              <a:rPr lang="tr-TR" dirty="0" smtClean="0"/>
              <a:t> </a:t>
            </a:r>
            <a:r>
              <a:rPr lang="tr-TR" dirty="0" err="1" smtClean="0"/>
              <a:t>published</a:t>
            </a:r>
            <a:r>
              <a:rPr lang="tr-TR" dirty="0" smtClean="0"/>
              <a:t> </a:t>
            </a:r>
            <a:r>
              <a:rPr lang="tr-TR" dirty="0" err="1" smtClean="0"/>
              <a:t>cases</a:t>
            </a:r>
            <a:r>
              <a:rPr lang="tr-TR" dirty="0" smtClean="0"/>
              <a:t> </a:t>
            </a:r>
            <a:r>
              <a:rPr lang="tr-TR" dirty="0" err="1" smtClean="0"/>
              <a:t>suggested</a:t>
            </a:r>
            <a:r>
              <a:rPr lang="tr-TR" dirty="0" smtClean="0"/>
              <a:t> </a:t>
            </a:r>
            <a:r>
              <a:rPr lang="tr-TR" dirty="0" err="1" smtClean="0"/>
              <a:t>that</a:t>
            </a:r>
            <a:r>
              <a:rPr lang="tr-TR" dirty="0" smtClean="0"/>
              <a:t> </a:t>
            </a:r>
            <a:r>
              <a:rPr lang="tr-TR" dirty="0" err="1" smtClean="0"/>
              <a:t>capripoxviruses</a:t>
            </a:r>
            <a:r>
              <a:rPr lang="tr-TR" dirty="0" smtClean="0"/>
              <a:t> </a:t>
            </a:r>
            <a:r>
              <a:rPr lang="tr-TR" dirty="0" err="1" smtClean="0"/>
              <a:t>might</a:t>
            </a:r>
            <a:r>
              <a:rPr lang="tr-TR" dirty="0" smtClean="0"/>
              <a:t> be </a:t>
            </a:r>
            <a:r>
              <a:rPr lang="tr-TR" dirty="0" err="1" smtClean="0"/>
              <a:t>transmitted</a:t>
            </a:r>
            <a:r>
              <a:rPr lang="tr-TR" dirty="0" smtClean="0"/>
              <a:t> </a:t>
            </a:r>
            <a:r>
              <a:rPr lang="tr-TR" dirty="0" err="1" smtClean="0"/>
              <a:t>to</a:t>
            </a:r>
            <a:r>
              <a:rPr lang="tr-TR" dirty="0" smtClean="0"/>
              <a:t> </a:t>
            </a:r>
            <a:r>
              <a:rPr lang="tr-TR" dirty="0" err="1" smtClean="0"/>
              <a:t>people</a:t>
            </a:r>
            <a:r>
              <a:rPr lang="tr-TR" dirty="0" smtClean="0"/>
              <a:t>, but </a:t>
            </a:r>
            <a:r>
              <a:rPr lang="tr-TR" dirty="0" err="1" smtClean="0"/>
              <a:t>these</a:t>
            </a:r>
            <a:r>
              <a:rPr lang="tr-TR" dirty="0" smtClean="0"/>
              <a:t> </a:t>
            </a:r>
            <a:r>
              <a:rPr lang="tr-TR" dirty="0" err="1" smtClean="0"/>
              <a:t>reports</a:t>
            </a:r>
            <a:r>
              <a:rPr lang="tr-TR" dirty="0" smtClean="0"/>
              <a:t> </a:t>
            </a:r>
            <a:r>
              <a:rPr lang="tr-TR" dirty="0" err="1" smtClean="0"/>
              <a:t>are</a:t>
            </a:r>
            <a:r>
              <a:rPr lang="tr-TR" dirty="0" smtClean="0"/>
              <a:t> </a:t>
            </a:r>
            <a:r>
              <a:rPr lang="tr-TR" dirty="0" err="1" smtClean="0"/>
              <a:t>considered</a:t>
            </a:r>
            <a:r>
              <a:rPr lang="tr-TR" dirty="0" smtClean="0"/>
              <a:t> </a:t>
            </a:r>
            <a:r>
              <a:rPr lang="tr-TR" dirty="0" err="1" smtClean="0"/>
              <a:t>doubtful</a:t>
            </a:r>
            <a:r>
              <a:rPr lang="tr-TR" dirty="0" smtClean="0"/>
              <a:t>.</a:t>
            </a:r>
          </a:p>
          <a:p>
            <a:endParaRPr lang="tr-TR" dirty="0"/>
          </a:p>
          <a:p>
            <a:pPr marL="0" indent="0">
              <a:buNone/>
            </a:pPr>
            <a:r>
              <a:rPr lang="tr-TR" dirty="0" err="1" smtClean="0">
                <a:solidFill>
                  <a:srgbClr val="7030A0"/>
                </a:solidFill>
              </a:rPr>
              <a:t>Morbidity</a:t>
            </a:r>
            <a:r>
              <a:rPr lang="tr-TR" dirty="0" smtClean="0">
                <a:solidFill>
                  <a:srgbClr val="7030A0"/>
                </a:solidFill>
              </a:rPr>
              <a:t> rate: </a:t>
            </a:r>
            <a:r>
              <a:rPr lang="tr-TR" dirty="0" err="1" smtClean="0"/>
              <a:t>Endemic</a:t>
            </a:r>
            <a:r>
              <a:rPr lang="tr-TR" dirty="0" smtClean="0"/>
              <a:t> </a:t>
            </a:r>
            <a:r>
              <a:rPr lang="tr-TR" dirty="0" err="1" smtClean="0"/>
              <a:t>areas</a:t>
            </a:r>
            <a:r>
              <a:rPr lang="tr-TR" dirty="0" smtClean="0"/>
              <a:t> 70–90% </a:t>
            </a:r>
          </a:p>
          <a:p>
            <a:pPr marL="0" indent="0">
              <a:buNone/>
            </a:pPr>
            <a:r>
              <a:rPr lang="tr-TR" dirty="0" err="1" smtClean="0">
                <a:solidFill>
                  <a:srgbClr val="7030A0"/>
                </a:solidFill>
              </a:rPr>
              <a:t>Mortality</a:t>
            </a:r>
            <a:r>
              <a:rPr lang="tr-TR" dirty="0" smtClean="0">
                <a:solidFill>
                  <a:srgbClr val="7030A0"/>
                </a:solidFill>
              </a:rPr>
              <a:t> rate: </a:t>
            </a:r>
            <a:r>
              <a:rPr lang="tr-TR" dirty="0" err="1" smtClean="0"/>
              <a:t>Endemic</a:t>
            </a:r>
            <a:r>
              <a:rPr lang="tr-TR" dirty="0" smtClean="0"/>
              <a:t> </a:t>
            </a:r>
            <a:r>
              <a:rPr lang="tr-TR" dirty="0" err="1" smtClean="0"/>
              <a:t>areas</a:t>
            </a:r>
            <a:r>
              <a:rPr lang="tr-TR" dirty="0" smtClean="0"/>
              <a:t> 5–10%, </a:t>
            </a:r>
            <a:r>
              <a:rPr lang="tr-TR" dirty="0" err="1" smtClean="0"/>
              <a:t>although</a:t>
            </a:r>
            <a:r>
              <a:rPr lang="tr-TR" dirty="0" smtClean="0"/>
              <a:t> can </a:t>
            </a:r>
            <a:r>
              <a:rPr lang="tr-TR" dirty="0" err="1" smtClean="0"/>
              <a:t>approach</a:t>
            </a:r>
            <a:r>
              <a:rPr lang="tr-TR" dirty="0" smtClean="0"/>
              <a:t> 100% in </a:t>
            </a:r>
            <a:r>
              <a:rPr lang="tr-TR" dirty="0" err="1" smtClean="0"/>
              <a:t>imported</a:t>
            </a:r>
            <a:r>
              <a:rPr lang="tr-TR" dirty="0" smtClean="0"/>
              <a:t> </a:t>
            </a:r>
            <a:r>
              <a:rPr lang="tr-TR" dirty="0" err="1" smtClean="0"/>
              <a:t>animals</a:t>
            </a:r>
            <a:endParaRPr lang="tr-TR" dirty="0"/>
          </a:p>
        </p:txBody>
      </p:sp>
    </p:spTree>
    <p:extLst>
      <p:ext uri="{BB962C8B-B14F-4D97-AF65-F5344CB8AC3E}">
        <p14:creationId xmlns:p14="http://schemas.microsoft.com/office/powerpoint/2010/main" val="1144108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Geographic</a:t>
            </a:r>
            <a:r>
              <a:rPr lang="tr-TR" dirty="0" smtClean="0">
                <a:solidFill>
                  <a:srgbClr val="0070C0"/>
                </a:solidFill>
              </a:rPr>
              <a:t> Distribution</a:t>
            </a:r>
            <a:endParaRPr lang="tr-TR" dirty="0">
              <a:solidFill>
                <a:srgbClr val="0070C0"/>
              </a:solidFill>
            </a:endParaRPr>
          </a:p>
        </p:txBody>
      </p:sp>
      <p:sp>
        <p:nvSpPr>
          <p:cNvPr id="3" name="İçerik Yer Tutucusu 2"/>
          <p:cNvSpPr>
            <a:spLocks noGrp="1"/>
          </p:cNvSpPr>
          <p:nvPr>
            <p:ph idx="1"/>
          </p:nvPr>
        </p:nvSpPr>
        <p:spPr>
          <a:xfrm>
            <a:off x="838200" y="1690688"/>
            <a:ext cx="10515600" cy="4351338"/>
          </a:xfrm>
        </p:spPr>
        <p:txBody>
          <a:bodyPr/>
          <a:lstStyle/>
          <a:p>
            <a:r>
              <a:rPr lang="tr-TR" dirty="0" err="1" smtClean="0"/>
              <a:t>Sheep</a:t>
            </a:r>
            <a:r>
              <a:rPr lang="tr-TR" dirty="0" smtClean="0"/>
              <a:t> </a:t>
            </a:r>
            <a:r>
              <a:rPr lang="tr-TR" dirty="0" err="1" smtClean="0"/>
              <a:t>pox</a:t>
            </a:r>
            <a:r>
              <a:rPr lang="tr-TR" dirty="0" smtClean="0"/>
              <a:t> </a:t>
            </a:r>
            <a:r>
              <a:rPr lang="tr-TR" dirty="0" err="1" smtClean="0"/>
              <a:t>and</a:t>
            </a:r>
            <a:r>
              <a:rPr lang="tr-TR" dirty="0" smtClean="0"/>
              <a:t> </a:t>
            </a:r>
            <a:r>
              <a:rPr lang="tr-TR" dirty="0" err="1" smtClean="0"/>
              <a:t>goat</a:t>
            </a:r>
            <a:r>
              <a:rPr lang="tr-TR" dirty="0" smtClean="0"/>
              <a:t> </a:t>
            </a:r>
            <a:r>
              <a:rPr lang="tr-TR" dirty="0" err="1" smtClean="0"/>
              <a:t>pox</a:t>
            </a:r>
            <a:r>
              <a:rPr lang="tr-TR" dirty="0" smtClean="0"/>
              <a:t> </a:t>
            </a:r>
            <a:r>
              <a:rPr lang="tr-TR" dirty="0" err="1" smtClean="0"/>
              <a:t>are</a:t>
            </a:r>
            <a:r>
              <a:rPr lang="tr-TR" dirty="0" smtClean="0"/>
              <a:t> </a:t>
            </a:r>
            <a:r>
              <a:rPr lang="tr-TR" dirty="0" err="1" smtClean="0"/>
              <a:t>endemic</a:t>
            </a:r>
            <a:r>
              <a:rPr lang="tr-TR" dirty="0" smtClean="0"/>
              <a:t> in </a:t>
            </a:r>
            <a:r>
              <a:rPr lang="tr-TR" dirty="0" err="1" smtClean="0"/>
              <a:t>north</a:t>
            </a:r>
            <a:r>
              <a:rPr lang="tr-TR" dirty="0" smtClean="0"/>
              <a:t> </a:t>
            </a:r>
            <a:r>
              <a:rPr lang="tr-TR" dirty="0" err="1" smtClean="0"/>
              <a:t>and</a:t>
            </a:r>
            <a:r>
              <a:rPr lang="tr-TR" dirty="0" smtClean="0"/>
              <a:t> </a:t>
            </a:r>
            <a:r>
              <a:rPr lang="tr-TR" dirty="0" err="1" smtClean="0"/>
              <a:t>central</a:t>
            </a:r>
            <a:r>
              <a:rPr lang="tr-TR" dirty="0" smtClean="0"/>
              <a:t> </a:t>
            </a:r>
            <a:r>
              <a:rPr lang="tr-TR" dirty="0" err="1" smtClean="0"/>
              <a:t>Africa</a:t>
            </a:r>
            <a:r>
              <a:rPr lang="tr-TR" dirty="0" smtClean="0"/>
              <a:t>, </a:t>
            </a:r>
            <a:r>
              <a:rPr lang="tr-TR" dirty="0" err="1" smtClean="0"/>
              <a:t>parts</a:t>
            </a:r>
            <a:r>
              <a:rPr lang="tr-TR" dirty="0" smtClean="0"/>
              <a:t> of </a:t>
            </a:r>
            <a:r>
              <a:rPr lang="tr-TR" dirty="0" err="1" smtClean="0"/>
              <a:t>the</a:t>
            </a:r>
            <a:r>
              <a:rPr lang="tr-TR" dirty="0" smtClean="0"/>
              <a:t> </a:t>
            </a:r>
            <a:r>
              <a:rPr lang="tr-TR" dirty="0" err="1" smtClean="0"/>
              <a:t>Middle</a:t>
            </a:r>
            <a:r>
              <a:rPr lang="tr-TR" dirty="0" smtClean="0"/>
              <a:t> East, </a:t>
            </a:r>
            <a:r>
              <a:rPr lang="tr-TR" dirty="0" err="1" smtClean="0">
                <a:solidFill>
                  <a:srgbClr val="FF2F92"/>
                </a:solidFill>
              </a:rPr>
              <a:t>Turkey</a:t>
            </a:r>
            <a:r>
              <a:rPr lang="tr-TR" dirty="0" smtClean="0">
                <a:solidFill>
                  <a:srgbClr val="FF2F92"/>
                </a:solidFill>
              </a:rPr>
              <a:t>, </a:t>
            </a:r>
            <a:r>
              <a:rPr lang="tr-TR" dirty="0" err="1" smtClean="0"/>
              <a:t>and</a:t>
            </a:r>
            <a:r>
              <a:rPr lang="tr-TR" dirty="0" smtClean="0"/>
              <a:t> </a:t>
            </a:r>
            <a:r>
              <a:rPr lang="tr-TR" dirty="0" err="1" smtClean="0"/>
              <a:t>some</a:t>
            </a:r>
            <a:r>
              <a:rPr lang="tr-TR" dirty="0" smtClean="0"/>
              <a:t> </a:t>
            </a:r>
            <a:r>
              <a:rPr lang="tr-TR" dirty="0" err="1" smtClean="0"/>
              <a:t>parts</a:t>
            </a:r>
            <a:r>
              <a:rPr lang="tr-TR" dirty="0" smtClean="0"/>
              <a:t> of </a:t>
            </a:r>
            <a:r>
              <a:rPr lang="tr-TR" dirty="0" err="1" smtClean="0"/>
              <a:t>Asia</a:t>
            </a:r>
            <a:r>
              <a:rPr lang="tr-TR" dirty="0" smtClean="0"/>
              <a:t> </a:t>
            </a:r>
            <a:r>
              <a:rPr lang="tr-TR" dirty="0" err="1" smtClean="0"/>
              <a:t>including</a:t>
            </a:r>
            <a:r>
              <a:rPr lang="tr-TR" dirty="0" smtClean="0"/>
              <a:t> </a:t>
            </a:r>
            <a:r>
              <a:rPr lang="tr-TR" dirty="0" err="1" smtClean="0"/>
              <a:t>the</a:t>
            </a:r>
            <a:r>
              <a:rPr lang="tr-TR" dirty="0" smtClean="0"/>
              <a:t> </a:t>
            </a:r>
            <a:r>
              <a:rPr lang="tr-TR" dirty="0" err="1" smtClean="0"/>
              <a:t>Indian</a:t>
            </a:r>
            <a:r>
              <a:rPr lang="tr-TR" dirty="0" smtClean="0"/>
              <a:t> </a:t>
            </a:r>
            <a:r>
              <a:rPr lang="tr-TR" dirty="0" err="1" smtClean="0"/>
              <a:t>subcontinent</a:t>
            </a:r>
            <a:r>
              <a:rPr lang="tr-TR" dirty="0" smtClean="0"/>
              <a:t>. </a:t>
            </a:r>
          </a:p>
          <a:p>
            <a:r>
              <a:rPr lang="tr-TR" dirty="0" err="1" smtClean="0"/>
              <a:t>Frequent</a:t>
            </a:r>
            <a:r>
              <a:rPr lang="tr-TR" dirty="0" smtClean="0"/>
              <a:t> </a:t>
            </a:r>
            <a:r>
              <a:rPr lang="tr-TR" dirty="0" err="1" smtClean="0"/>
              <a:t>outbreaks</a:t>
            </a:r>
            <a:r>
              <a:rPr lang="tr-TR" dirty="0" smtClean="0"/>
              <a:t> in </a:t>
            </a:r>
            <a:r>
              <a:rPr lang="tr-TR" dirty="0" err="1" smtClean="0"/>
              <a:t>Greece</a:t>
            </a:r>
            <a:r>
              <a:rPr lang="tr-TR" dirty="0" smtClean="0"/>
              <a:t> </a:t>
            </a:r>
            <a:r>
              <a:rPr lang="tr-TR" dirty="0" err="1" smtClean="0"/>
              <a:t>and</a:t>
            </a:r>
            <a:r>
              <a:rPr lang="tr-TR" dirty="0" smtClean="0"/>
              <a:t> </a:t>
            </a:r>
            <a:r>
              <a:rPr lang="tr-TR" dirty="0" err="1" smtClean="0"/>
              <a:t>occasional</a:t>
            </a:r>
            <a:r>
              <a:rPr lang="tr-TR" dirty="0" smtClean="0"/>
              <a:t> </a:t>
            </a:r>
            <a:r>
              <a:rPr lang="tr-TR" dirty="0" err="1" smtClean="0"/>
              <a:t>outbreaks</a:t>
            </a:r>
            <a:r>
              <a:rPr lang="tr-TR" dirty="0" smtClean="0"/>
              <a:t> in </a:t>
            </a:r>
            <a:r>
              <a:rPr lang="tr-TR" dirty="0" err="1" smtClean="0"/>
              <a:t>Bulgaria</a:t>
            </a:r>
            <a:r>
              <a:rPr lang="tr-TR" dirty="0" smtClean="0"/>
              <a:t> </a:t>
            </a:r>
            <a:r>
              <a:rPr lang="tr-TR" dirty="0" err="1" smtClean="0"/>
              <a:t>are</a:t>
            </a:r>
            <a:r>
              <a:rPr lang="tr-TR" dirty="0" smtClean="0"/>
              <a:t> </a:t>
            </a:r>
            <a:r>
              <a:rPr lang="tr-TR" dirty="0" err="1" smtClean="0"/>
              <a:t>thought</a:t>
            </a:r>
            <a:r>
              <a:rPr lang="tr-TR" dirty="0" smtClean="0"/>
              <a:t> </a:t>
            </a:r>
            <a:r>
              <a:rPr lang="tr-TR" dirty="0" err="1" smtClean="0"/>
              <a:t>to</a:t>
            </a:r>
            <a:r>
              <a:rPr lang="tr-TR" dirty="0" smtClean="0"/>
              <a:t> be </a:t>
            </a:r>
            <a:r>
              <a:rPr lang="tr-TR" dirty="0" err="1" smtClean="0"/>
              <a:t>caused</a:t>
            </a:r>
            <a:r>
              <a:rPr lang="tr-TR" dirty="0" smtClean="0"/>
              <a:t> </a:t>
            </a:r>
            <a:r>
              <a:rPr lang="tr-TR" dirty="0" err="1" smtClean="0"/>
              <a:t>by</a:t>
            </a:r>
            <a:r>
              <a:rPr lang="tr-TR" dirty="0" smtClean="0"/>
              <a:t> </a:t>
            </a:r>
            <a:r>
              <a:rPr lang="tr-TR" dirty="0" err="1" smtClean="0"/>
              <a:t>viruses</a:t>
            </a:r>
            <a:r>
              <a:rPr lang="tr-TR" dirty="0" smtClean="0"/>
              <a:t> </a:t>
            </a:r>
            <a:r>
              <a:rPr lang="tr-TR" dirty="0" err="1" smtClean="0"/>
              <a:t>that</a:t>
            </a:r>
            <a:r>
              <a:rPr lang="tr-TR" dirty="0" smtClean="0"/>
              <a:t> </a:t>
            </a:r>
            <a:r>
              <a:rPr lang="tr-TR" dirty="0" err="1" smtClean="0"/>
              <a:t>enter</a:t>
            </a:r>
            <a:r>
              <a:rPr lang="tr-TR" dirty="0" smtClean="0"/>
              <a:t> </a:t>
            </a:r>
            <a:r>
              <a:rPr lang="tr-TR" dirty="0" err="1" smtClean="0"/>
              <a:t>these</a:t>
            </a:r>
            <a:r>
              <a:rPr lang="tr-TR" dirty="0" smtClean="0"/>
              <a:t> </a:t>
            </a:r>
            <a:r>
              <a:rPr lang="tr-TR" dirty="0" err="1" smtClean="0"/>
              <a:t>countries</a:t>
            </a:r>
            <a:r>
              <a:rPr lang="tr-TR" dirty="0" smtClean="0"/>
              <a:t> </a:t>
            </a:r>
            <a:r>
              <a:rPr lang="tr-TR" dirty="0" err="1" smtClean="0"/>
              <a:t>during</a:t>
            </a:r>
            <a:r>
              <a:rPr lang="tr-TR" dirty="0" smtClean="0"/>
              <a:t> </a:t>
            </a:r>
            <a:r>
              <a:rPr lang="tr-TR" dirty="0" err="1" smtClean="0"/>
              <a:t>outbreaks</a:t>
            </a:r>
            <a:r>
              <a:rPr lang="tr-TR" dirty="0" smtClean="0"/>
              <a:t> in </a:t>
            </a:r>
            <a:r>
              <a:rPr lang="tr-TR" dirty="0" err="1" smtClean="0"/>
              <a:t>Turkey</a:t>
            </a:r>
            <a:r>
              <a:rPr lang="tr-TR" dirty="0" smtClean="0"/>
              <a:t>.</a:t>
            </a:r>
            <a:endParaRPr lang="tr-TR" dirty="0"/>
          </a:p>
        </p:txBody>
      </p:sp>
    </p:spTree>
    <p:extLst>
      <p:ext uri="{BB962C8B-B14F-4D97-AF65-F5344CB8AC3E}">
        <p14:creationId xmlns:p14="http://schemas.microsoft.com/office/powerpoint/2010/main" val="470211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igure 2: Geographical distribution of sheeppox and goatpox."/>
          <p:cNvPicPr>
            <a:picLocks noChangeAspect="1" noChangeArrowheads="1"/>
          </p:cNvPicPr>
          <p:nvPr/>
        </p:nvPicPr>
        <p:blipFill>
          <a:blip r:embed="rId2"/>
          <a:srcRect/>
          <a:stretch>
            <a:fillRect/>
          </a:stretch>
        </p:blipFill>
        <p:spPr bwMode="auto">
          <a:xfrm>
            <a:off x="2884867" y="173865"/>
            <a:ext cx="6503831" cy="6503831"/>
          </a:xfrm>
          <a:prstGeom prst="rect">
            <a:avLst/>
          </a:prstGeom>
          <a:noFill/>
        </p:spPr>
      </p:pic>
      <p:sp>
        <p:nvSpPr>
          <p:cNvPr id="5" name="4 Dikdörtgen"/>
          <p:cNvSpPr/>
          <p:nvPr/>
        </p:nvSpPr>
        <p:spPr>
          <a:xfrm>
            <a:off x="0" y="6611779"/>
            <a:ext cx="12192000" cy="246221"/>
          </a:xfrm>
          <a:prstGeom prst="rect">
            <a:avLst/>
          </a:prstGeom>
        </p:spPr>
        <p:txBody>
          <a:bodyPr wrap="square">
            <a:spAutoFit/>
          </a:bodyPr>
          <a:lstStyle/>
          <a:p>
            <a:r>
              <a:rPr lang="tr-TR" sz="1000" dirty="0" err="1" smtClean="0"/>
              <a:t>Tuppurainen</a:t>
            </a:r>
            <a:r>
              <a:rPr lang="tr-TR" sz="1000" dirty="0" smtClean="0"/>
              <a:t>, E. S. M., </a:t>
            </a:r>
            <a:r>
              <a:rPr lang="tr-TR" sz="1000" dirty="0" err="1" smtClean="0"/>
              <a:t>Venter</a:t>
            </a:r>
            <a:r>
              <a:rPr lang="tr-TR" sz="1000" dirty="0" smtClean="0"/>
              <a:t>, E. H., </a:t>
            </a:r>
            <a:r>
              <a:rPr lang="tr-TR" sz="1000" dirty="0" err="1" smtClean="0"/>
              <a:t>Shisler</a:t>
            </a:r>
            <a:r>
              <a:rPr lang="tr-TR" sz="1000" dirty="0" smtClean="0"/>
              <a:t>, J. L., </a:t>
            </a:r>
            <a:r>
              <a:rPr lang="tr-TR" sz="1000" dirty="0" err="1" smtClean="0"/>
              <a:t>Gari</a:t>
            </a:r>
            <a:r>
              <a:rPr lang="tr-TR" sz="1000" dirty="0" smtClean="0"/>
              <a:t>, G., </a:t>
            </a:r>
            <a:r>
              <a:rPr lang="tr-TR" sz="1000" dirty="0" err="1" smtClean="0"/>
              <a:t>Mekonnen</a:t>
            </a:r>
            <a:r>
              <a:rPr lang="tr-TR" sz="1000" dirty="0" smtClean="0"/>
              <a:t>, G. A., </a:t>
            </a:r>
            <a:r>
              <a:rPr lang="tr-TR" sz="1000" dirty="0" err="1" smtClean="0"/>
              <a:t>Juleff</a:t>
            </a:r>
            <a:r>
              <a:rPr lang="tr-TR" sz="1000" dirty="0" smtClean="0"/>
              <a:t>, N., ... &amp; </a:t>
            </a:r>
            <a:r>
              <a:rPr lang="tr-TR" sz="1000" dirty="0" err="1" smtClean="0"/>
              <a:t>Babiuk</a:t>
            </a:r>
            <a:r>
              <a:rPr lang="tr-TR" sz="1000" dirty="0" smtClean="0"/>
              <a:t>, S. (2017). </a:t>
            </a:r>
            <a:r>
              <a:rPr lang="tr-TR" sz="1000" dirty="0" err="1" smtClean="0"/>
              <a:t>Capripoxvirus</a:t>
            </a:r>
            <a:r>
              <a:rPr lang="tr-TR" sz="1000" dirty="0" smtClean="0"/>
              <a:t> </a:t>
            </a:r>
            <a:r>
              <a:rPr lang="tr-TR" sz="1000" dirty="0" err="1" smtClean="0"/>
              <a:t>Diseases</a:t>
            </a:r>
            <a:r>
              <a:rPr lang="tr-TR" sz="1000" dirty="0" smtClean="0"/>
              <a:t>: </a:t>
            </a:r>
            <a:r>
              <a:rPr lang="tr-TR" sz="1000" dirty="0" err="1" smtClean="0"/>
              <a:t>Current</a:t>
            </a:r>
            <a:r>
              <a:rPr lang="tr-TR" sz="1000" dirty="0" smtClean="0"/>
              <a:t> </a:t>
            </a:r>
            <a:r>
              <a:rPr lang="tr-TR" sz="1000" dirty="0" err="1" smtClean="0"/>
              <a:t>Status</a:t>
            </a:r>
            <a:r>
              <a:rPr lang="tr-TR" sz="1000" dirty="0" smtClean="0"/>
              <a:t> </a:t>
            </a:r>
            <a:r>
              <a:rPr lang="tr-TR" sz="1000" dirty="0" err="1" smtClean="0"/>
              <a:t>and</a:t>
            </a:r>
            <a:r>
              <a:rPr lang="tr-TR" sz="1000" dirty="0" smtClean="0"/>
              <a:t> </a:t>
            </a:r>
            <a:r>
              <a:rPr lang="tr-TR" sz="1000" dirty="0" err="1" smtClean="0"/>
              <a:t>Opportunities</a:t>
            </a:r>
            <a:r>
              <a:rPr lang="tr-TR" sz="1000" dirty="0" smtClean="0"/>
              <a:t> </a:t>
            </a:r>
            <a:r>
              <a:rPr lang="tr-TR" sz="1000" dirty="0" err="1" smtClean="0"/>
              <a:t>for</a:t>
            </a:r>
            <a:r>
              <a:rPr lang="tr-TR" sz="1000" dirty="0" smtClean="0"/>
              <a:t> </a:t>
            </a:r>
            <a:r>
              <a:rPr lang="tr-TR" sz="1000" dirty="0" err="1" smtClean="0"/>
              <a:t>Control</a:t>
            </a:r>
            <a:r>
              <a:rPr lang="tr-TR" sz="1000" dirty="0" smtClean="0"/>
              <a:t>. </a:t>
            </a:r>
            <a:r>
              <a:rPr lang="tr-TR" sz="1000" i="1" dirty="0" err="1" smtClean="0"/>
              <a:t>Transboundary</a:t>
            </a:r>
            <a:r>
              <a:rPr lang="tr-TR" sz="1000" i="1" dirty="0" smtClean="0"/>
              <a:t> </a:t>
            </a:r>
            <a:r>
              <a:rPr lang="tr-TR" sz="1000" i="1" dirty="0" err="1" smtClean="0"/>
              <a:t>and</a:t>
            </a:r>
            <a:r>
              <a:rPr lang="tr-TR" sz="1000" i="1" dirty="0" smtClean="0"/>
              <a:t> </a:t>
            </a:r>
            <a:r>
              <a:rPr lang="tr-TR" sz="1000" i="1" dirty="0" err="1" smtClean="0"/>
              <a:t>emerging</a:t>
            </a:r>
            <a:r>
              <a:rPr lang="tr-TR" sz="1000" i="1" dirty="0" smtClean="0"/>
              <a:t> </a:t>
            </a:r>
            <a:r>
              <a:rPr lang="tr-TR" sz="1000" i="1" dirty="0" err="1" smtClean="0"/>
              <a:t>diseases</a:t>
            </a:r>
            <a:r>
              <a:rPr lang="tr-TR" sz="1000" dirty="0" smtClean="0"/>
              <a:t>, </a:t>
            </a:r>
            <a:r>
              <a:rPr lang="tr-TR" sz="1000" i="1" dirty="0" smtClean="0"/>
              <a:t>64</a:t>
            </a:r>
            <a:r>
              <a:rPr lang="tr-TR" sz="1000" dirty="0" smtClean="0"/>
              <a:t>(3), 729-745.</a:t>
            </a:r>
            <a:endParaRPr lang="tr-TR" sz="1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838200" y="1458410"/>
            <a:ext cx="10515600" cy="4896091"/>
          </a:xfrm>
        </p:spPr>
        <p:txBody>
          <a:bodyPr>
            <a:normAutofit/>
          </a:bodyPr>
          <a:lstStyle/>
          <a:p>
            <a:r>
              <a:rPr lang="tr-TR" dirty="0" smtClean="0">
                <a:solidFill>
                  <a:schemeClr val="accent2">
                    <a:lumMod val="75000"/>
                  </a:schemeClr>
                </a:solidFill>
              </a:rPr>
              <a:t>SPPV </a:t>
            </a:r>
            <a:r>
              <a:rPr lang="tr-TR" dirty="0" err="1" smtClean="0">
                <a:solidFill>
                  <a:schemeClr val="accent2">
                    <a:lumMod val="75000"/>
                  </a:schemeClr>
                </a:solidFill>
              </a:rPr>
              <a:t>and</a:t>
            </a:r>
            <a:r>
              <a:rPr lang="tr-TR" dirty="0" smtClean="0">
                <a:solidFill>
                  <a:schemeClr val="accent2">
                    <a:lumMod val="75000"/>
                  </a:schemeClr>
                </a:solidFill>
              </a:rPr>
              <a:t> GTPV </a:t>
            </a:r>
            <a:r>
              <a:rPr lang="tr-TR" dirty="0" err="1" smtClean="0">
                <a:solidFill>
                  <a:schemeClr val="accent2">
                    <a:lumMod val="75000"/>
                  </a:schemeClr>
                </a:solidFill>
              </a:rPr>
              <a:t>appear</a:t>
            </a:r>
            <a:r>
              <a:rPr lang="tr-TR" dirty="0" smtClean="0">
                <a:solidFill>
                  <a:schemeClr val="accent2">
                    <a:lumMod val="75000"/>
                  </a:schemeClr>
                </a:solidFill>
              </a:rPr>
              <a:t> </a:t>
            </a:r>
            <a:r>
              <a:rPr lang="tr-TR" dirty="0" err="1" smtClean="0">
                <a:solidFill>
                  <a:schemeClr val="accent2">
                    <a:lumMod val="75000"/>
                  </a:schemeClr>
                </a:solidFill>
              </a:rPr>
              <a:t>to</a:t>
            </a:r>
            <a:r>
              <a:rPr lang="tr-TR" dirty="0" smtClean="0">
                <a:solidFill>
                  <a:schemeClr val="accent2">
                    <a:lumMod val="75000"/>
                  </a:schemeClr>
                </a:solidFill>
              </a:rPr>
              <a:t> be </a:t>
            </a:r>
            <a:r>
              <a:rPr lang="tr-TR" dirty="0" err="1" smtClean="0">
                <a:solidFill>
                  <a:schemeClr val="accent2">
                    <a:lumMod val="75000"/>
                  </a:schemeClr>
                </a:solidFill>
              </a:rPr>
              <a:t>transmitted</a:t>
            </a:r>
            <a:r>
              <a:rPr lang="tr-TR" dirty="0" smtClean="0">
                <a:solidFill>
                  <a:schemeClr val="accent2">
                    <a:lumMod val="75000"/>
                  </a:schemeClr>
                </a:solidFill>
              </a:rPr>
              <a:t> </a:t>
            </a:r>
            <a:r>
              <a:rPr lang="tr-TR" dirty="0" err="1" smtClean="0">
                <a:solidFill>
                  <a:schemeClr val="accent2">
                    <a:lumMod val="75000"/>
                  </a:schemeClr>
                </a:solidFill>
              </a:rPr>
              <a:t>mainly</a:t>
            </a:r>
            <a:r>
              <a:rPr lang="tr-TR" dirty="0" smtClean="0">
                <a:solidFill>
                  <a:schemeClr val="accent2">
                    <a:lumMod val="75000"/>
                  </a:schemeClr>
                </a:solidFill>
              </a:rPr>
              <a:t> </a:t>
            </a:r>
            <a:r>
              <a:rPr lang="tr-TR" dirty="0" err="1" smtClean="0">
                <a:solidFill>
                  <a:schemeClr val="accent2">
                    <a:lumMod val="75000"/>
                  </a:schemeClr>
                </a:solidFill>
              </a:rPr>
              <a:t>during</a:t>
            </a:r>
            <a:r>
              <a:rPr lang="tr-TR" dirty="0" smtClean="0">
                <a:solidFill>
                  <a:schemeClr val="accent2">
                    <a:lumMod val="75000"/>
                  </a:schemeClr>
                </a:solidFill>
              </a:rPr>
              <a:t> </a:t>
            </a:r>
            <a:r>
              <a:rPr lang="tr-TR" dirty="0" err="1" smtClean="0">
                <a:solidFill>
                  <a:schemeClr val="accent2">
                    <a:lumMod val="75000"/>
                  </a:schemeClr>
                </a:solidFill>
              </a:rPr>
              <a:t>close</a:t>
            </a:r>
            <a:r>
              <a:rPr lang="tr-TR" dirty="0" smtClean="0">
                <a:solidFill>
                  <a:schemeClr val="accent2">
                    <a:lumMod val="75000"/>
                  </a:schemeClr>
                </a:solidFill>
              </a:rPr>
              <a:t> </a:t>
            </a:r>
            <a:r>
              <a:rPr lang="tr-TR" dirty="0" err="1" smtClean="0">
                <a:solidFill>
                  <a:schemeClr val="accent2">
                    <a:lumMod val="75000"/>
                  </a:schemeClr>
                </a:solidFill>
              </a:rPr>
              <a:t>contact</a:t>
            </a:r>
            <a:r>
              <a:rPr lang="tr-TR" dirty="0" smtClean="0">
                <a:solidFill>
                  <a:schemeClr val="accent2">
                    <a:lumMod val="75000"/>
                  </a:schemeClr>
                </a:solidFill>
              </a:rPr>
              <a:t>, but </a:t>
            </a:r>
            <a:r>
              <a:rPr lang="tr-TR" dirty="0" err="1" smtClean="0">
                <a:solidFill>
                  <a:schemeClr val="accent2">
                    <a:lumMod val="75000"/>
                  </a:schemeClr>
                </a:solidFill>
              </a:rPr>
              <a:t>also</a:t>
            </a:r>
            <a:r>
              <a:rPr lang="tr-TR" dirty="0" smtClean="0">
                <a:solidFill>
                  <a:schemeClr val="accent2">
                    <a:lumMod val="75000"/>
                  </a:schemeClr>
                </a:solidFill>
              </a:rPr>
              <a:t> </a:t>
            </a:r>
            <a:r>
              <a:rPr lang="tr-TR" dirty="0" err="1" smtClean="0">
                <a:solidFill>
                  <a:schemeClr val="accent2">
                    <a:lumMod val="75000"/>
                  </a:schemeClr>
                </a:solidFill>
              </a:rPr>
              <a:t>occur</a:t>
            </a:r>
            <a:r>
              <a:rPr lang="tr-TR" dirty="0" smtClean="0">
                <a:solidFill>
                  <a:schemeClr val="accent2">
                    <a:lumMod val="75000"/>
                  </a:schemeClr>
                </a:solidFill>
              </a:rPr>
              <a:t> in </a:t>
            </a:r>
            <a:r>
              <a:rPr lang="tr-TR" dirty="0" err="1" smtClean="0">
                <a:solidFill>
                  <a:schemeClr val="accent2">
                    <a:lumMod val="75000"/>
                  </a:schemeClr>
                </a:solidFill>
              </a:rPr>
              <a:t>contaminated</a:t>
            </a:r>
            <a:r>
              <a:rPr lang="tr-TR" dirty="0" smtClean="0">
                <a:solidFill>
                  <a:schemeClr val="accent2">
                    <a:lumMod val="75000"/>
                  </a:schemeClr>
                </a:solidFill>
              </a:rPr>
              <a:t> </a:t>
            </a:r>
            <a:r>
              <a:rPr lang="tr-TR" dirty="0" err="1" smtClean="0">
                <a:solidFill>
                  <a:schemeClr val="accent2">
                    <a:lumMod val="75000"/>
                  </a:schemeClr>
                </a:solidFill>
              </a:rPr>
              <a:t>environments</a:t>
            </a:r>
            <a:r>
              <a:rPr lang="tr-TR" dirty="0" smtClean="0">
                <a:solidFill>
                  <a:schemeClr val="accent2">
                    <a:lumMod val="75000"/>
                  </a:schemeClr>
                </a:solidFill>
              </a:rPr>
              <a:t>. </a:t>
            </a:r>
          </a:p>
          <a:p>
            <a:r>
              <a:rPr lang="tr-TR" dirty="0" err="1" smtClean="0">
                <a:solidFill>
                  <a:srgbClr val="00B050"/>
                </a:solidFill>
              </a:rPr>
              <a:t>Aerosols</a:t>
            </a:r>
            <a:r>
              <a:rPr lang="tr-TR" dirty="0" smtClean="0"/>
              <a:t> </a:t>
            </a:r>
            <a:r>
              <a:rPr lang="tr-TR" dirty="0" err="1" smtClean="0"/>
              <a:t>are</a:t>
            </a:r>
            <a:r>
              <a:rPr lang="tr-TR" dirty="0" smtClean="0"/>
              <a:t> </a:t>
            </a:r>
            <a:r>
              <a:rPr lang="tr-TR" dirty="0" err="1" smtClean="0"/>
              <a:t>thought</a:t>
            </a:r>
            <a:r>
              <a:rPr lang="tr-TR" dirty="0" smtClean="0"/>
              <a:t> </a:t>
            </a:r>
            <a:r>
              <a:rPr lang="tr-TR" dirty="0" err="1" smtClean="0"/>
              <a:t>to</a:t>
            </a:r>
            <a:r>
              <a:rPr lang="tr-TR" dirty="0" smtClean="0"/>
              <a:t> be </a:t>
            </a:r>
            <a:r>
              <a:rPr lang="tr-TR" dirty="0" err="1" smtClean="0"/>
              <a:t>important</a:t>
            </a:r>
            <a:r>
              <a:rPr lang="tr-TR" dirty="0" smtClean="0"/>
              <a:t> in </a:t>
            </a:r>
            <a:r>
              <a:rPr lang="tr-TR" dirty="0" err="1" smtClean="0"/>
              <a:t>transmission</a:t>
            </a:r>
            <a:r>
              <a:rPr lang="tr-TR" dirty="0" smtClean="0"/>
              <a:t>. </a:t>
            </a:r>
          </a:p>
          <a:p>
            <a:r>
              <a:rPr lang="tr-TR" dirty="0" err="1" smtClean="0"/>
              <a:t>These</a:t>
            </a:r>
            <a:r>
              <a:rPr lang="tr-TR" dirty="0" smtClean="0"/>
              <a:t> </a:t>
            </a:r>
            <a:r>
              <a:rPr lang="tr-TR" dirty="0" err="1" smtClean="0"/>
              <a:t>viruses</a:t>
            </a:r>
            <a:r>
              <a:rPr lang="tr-TR" dirty="0" smtClean="0"/>
              <a:t> </a:t>
            </a:r>
            <a:r>
              <a:rPr lang="tr-TR" dirty="0" err="1" smtClean="0"/>
              <a:t>may</a:t>
            </a:r>
            <a:r>
              <a:rPr lang="tr-TR" dirty="0" smtClean="0"/>
              <a:t> </a:t>
            </a:r>
            <a:r>
              <a:rPr lang="tr-TR" dirty="0" err="1" smtClean="0"/>
              <a:t>also</a:t>
            </a:r>
            <a:r>
              <a:rPr lang="tr-TR" dirty="0" smtClean="0"/>
              <a:t> </a:t>
            </a:r>
            <a:r>
              <a:rPr lang="tr-TR" dirty="0" err="1" smtClean="0"/>
              <a:t>enter</a:t>
            </a:r>
            <a:r>
              <a:rPr lang="tr-TR" dirty="0" smtClean="0"/>
              <a:t> </a:t>
            </a:r>
            <a:r>
              <a:rPr lang="tr-TR" dirty="0" err="1" smtClean="0"/>
              <a:t>the</a:t>
            </a:r>
            <a:r>
              <a:rPr lang="tr-TR" dirty="0" smtClean="0"/>
              <a:t> body </a:t>
            </a:r>
            <a:r>
              <a:rPr lang="tr-TR" dirty="0" err="1" smtClean="0"/>
              <a:t>through</a:t>
            </a:r>
            <a:r>
              <a:rPr lang="tr-TR" dirty="0" smtClean="0"/>
              <a:t> </a:t>
            </a:r>
            <a:r>
              <a:rPr lang="tr-TR" dirty="0" err="1" smtClean="0"/>
              <a:t>other</a:t>
            </a:r>
            <a:r>
              <a:rPr lang="tr-TR" dirty="0" smtClean="0"/>
              <a:t> </a:t>
            </a:r>
            <a:r>
              <a:rPr lang="tr-TR" dirty="0" err="1" smtClean="0"/>
              <a:t>mucous</a:t>
            </a:r>
            <a:r>
              <a:rPr lang="tr-TR" dirty="0" smtClean="0"/>
              <a:t> </a:t>
            </a:r>
            <a:r>
              <a:rPr lang="tr-TR" dirty="0" err="1" smtClean="0"/>
              <a:t>membranes</a:t>
            </a:r>
            <a:r>
              <a:rPr lang="tr-TR" dirty="0" smtClean="0"/>
              <a:t> </a:t>
            </a:r>
            <a:r>
              <a:rPr lang="tr-TR" dirty="0" err="1" smtClean="0"/>
              <a:t>or</a:t>
            </a:r>
            <a:r>
              <a:rPr lang="tr-TR" dirty="0" smtClean="0"/>
              <a:t> </a:t>
            </a:r>
            <a:r>
              <a:rPr lang="tr-TR" dirty="0" err="1" smtClean="0"/>
              <a:t>abraded</a:t>
            </a:r>
            <a:r>
              <a:rPr lang="tr-TR" dirty="0" smtClean="0"/>
              <a:t> skin. </a:t>
            </a:r>
          </a:p>
          <a:p>
            <a:r>
              <a:rPr lang="tr-TR" dirty="0" err="1" smtClean="0"/>
              <a:t>Mechanical</a:t>
            </a:r>
            <a:r>
              <a:rPr lang="tr-TR" dirty="0" smtClean="0"/>
              <a:t> </a:t>
            </a:r>
            <a:r>
              <a:rPr lang="tr-TR" dirty="0" err="1" smtClean="0"/>
              <a:t>transmission</a:t>
            </a:r>
            <a:r>
              <a:rPr lang="tr-TR" dirty="0" smtClean="0"/>
              <a:t> </a:t>
            </a:r>
            <a:r>
              <a:rPr lang="tr-TR" dirty="0" err="1" smtClean="0"/>
              <a:t>by</a:t>
            </a:r>
            <a:r>
              <a:rPr lang="tr-TR" dirty="0" smtClean="0"/>
              <a:t> </a:t>
            </a:r>
            <a:r>
              <a:rPr lang="tr-TR" dirty="0" err="1" smtClean="0"/>
              <a:t>insects</a:t>
            </a:r>
            <a:r>
              <a:rPr lang="tr-TR" dirty="0" smtClean="0"/>
              <a:t> </a:t>
            </a:r>
            <a:r>
              <a:rPr lang="tr-TR" dirty="0" err="1" smtClean="0"/>
              <a:t>appears</a:t>
            </a:r>
            <a:r>
              <a:rPr lang="tr-TR" dirty="0" smtClean="0"/>
              <a:t> </a:t>
            </a:r>
            <a:r>
              <a:rPr lang="tr-TR" dirty="0" err="1" smtClean="0"/>
              <a:t>possible</a:t>
            </a:r>
            <a:r>
              <a:rPr lang="tr-TR" dirty="0" smtClean="0"/>
              <a:t>, </a:t>
            </a:r>
            <a:r>
              <a:rPr lang="tr-TR" dirty="0" err="1" smtClean="0"/>
              <a:t>although</a:t>
            </a:r>
            <a:r>
              <a:rPr lang="tr-TR" dirty="0" smtClean="0"/>
              <a:t> it is not </a:t>
            </a:r>
            <a:r>
              <a:rPr lang="tr-TR" dirty="0" err="1" smtClean="0"/>
              <a:t>thought</a:t>
            </a:r>
            <a:r>
              <a:rPr lang="tr-TR" dirty="0" smtClean="0"/>
              <a:t> </a:t>
            </a:r>
            <a:r>
              <a:rPr lang="tr-TR" dirty="0" err="1" smtClean="0"/>
              <a:t>to</a:t>
            </a:r>
            <a:r>
              <a:rPr lang="tr-TR" dirty="0" smtClean="0"/>
              <a:t> be </a:t>
            </a:r>
            <a:r>
              <a:rPr lang="tr-TR" dirty="0" err="1" smtClean="0"/>
              <a:t>important</a:t>
            </a:r>
            <a:r>
              <a:rPr lang="tr-TR" dirty="0" smtClean="0"/>
              <a:t> in </a:t>
            </a:r>
            <a:r>
              <a:rPr lang="tr-TR" dirty="0" err="1" smtClean="0"/>
              <a:t>the</a:t>
            </a:r>
            <a:r>
              <a:rPr lang="tr-TR" dirty="0" smtClean="0"/>
              <a:t> </a:t>
            </a:r>
            <a:r>
              <a:rPr lang="tr-TR" dirty="0" err="1" smtClean="0"/>
              <a:t>epidemiology</a:t>
            </a:r>
            <a:r>
              <a:rPr lang="tr-TR" dirty="0" smtClean="0"/>
              <a:t> of </a:t>
            </a:r>
            <a:r>
              <a:rPr lang="tr-TR" dirty="0" err="1" smtClean="0"/>
              <a:t>sheep</a:t>
            </a:r>
            <a:r>
              <a:rPr lang="tr-TR" dirty="0" smtClean="0"/>
              <a:t> </a:t>
            </a:r>
            <a:r>
              <a:rPr lang="tr-TR" dirty="0" err="1" smtClean="0"/>
              <a:t>pox</a:t>
            </a:r>
            <a:r>
              <a:rPr lang="tr-TR" dirty="0" smtClean="0"/>
              <a:t> </a:t>
            </a:r>
            <a:r>
              <a:rPr lang="tr-TR" dirty="0" err="1" smtClean="0"/>
              <a:t>or</a:t>
            </a:r>
            <a:r>
              <a:rPr lang="tr-TR" dirty="0" smtClean="0"/>
              <a:t> </a:t>
            </a:r>
            <a:r>
              <a:rPr lang="tr-TR" dirty="0" err="1" smtClean="0"/>
              <a:t>goat</a:t>
            </a:r>
            <a:r>
              <a:rPr lang="tr-TR" dirty="0" smtClean="0"/>
              <a:t> </a:t>
            </a:r>
            <a:r>
              <a:rPr lang="tr-TR" dirty="0" err="1" smtClean="0"/>
              <a:t>pox</a:t>
            </a:r>
            <a:r>
              <a:rPr lang="tr-TR" dirty="0" smtClean="0"/>
              <a:t>.</a:t>
            </a:r>
          </a:p>
          <a:p>
            <a:r>
              <a:rPr lang="tr-TR" dirty="0" err="1" smtClean="0">
                <a:solidFill>
                  <a:srgbClr val="FF2F92"/>
                </a:solidFill>
              </a:rPr>
              <a:t>Sheep</a:t>
            </a:r>
            <a:r>
              <a:rPr lang="tr-TR" dirty="0" smtClean="0">
                <a:solidFill>
                  <a:srgbClr val="FF2F92"/>
                </a:solidFill>
              </a:rPr>
              <a:t> </a:t>
            </a:r>
            <a:r>
              <a:rPr lang="tr-TR" dirty="0" err="1" smtClean="0">
                <a:solidFill>
                  <a:srgbClr val="FF2F92"/>
                </a:solidFill>
              </a:rPr>
              <a:t>and</a:t>
            </a:r>
            <a:r>
              <a:rPr lang="tr-TR" dirty="0" smtClean="0">
                <a:solidFill>
                  <a:srgbClr val="FF2F92"/>
                </a:solidFill>
              </a:rPr>
              <a:t> </a:t>
            </a:r>
            <a:r>
              <a:rPr lang="tr-TR" dirty="0" err="1" smtClean="0">
                <a:solidFill>
                  <a:srgbClr val="FF2F92"/>
                </a:solidFill>
              </a:rPr>
              <a:t>goats</a:t>
            </a:r>
            <a:r>
              <a:rPr lang="tr-TR" dirty="0" smtClean="0">
                <a:solidFill>
                  <a:srgbClr val="FF2F92"/>
                </a:solidFill>
              </a:rPr>
              <a:t> do not </a:t>
            </a:r>
            <a:r>
              <a:rPr lang="tr-TR" dirty="0" err="1" smtClean="0">
                <a:solidFill>
                  <a:srgbClr val="FF2F92"/>
                </a:solidFill>
              </a:rPr>
              <a:t>become</a:t>
            </a:r>
            <a:r>
              <a:rPr lang="tr-TR" dirty="0" smtClean="0">
                <a:solidFill>
                  <a:srgbClr val="FF2F92"/>
                </a:solidFill>
              </a:rPr>
              <a:t> </a:t>
            </a:r>
            <a:r>
              <a:rPr lang="tr-TR" dirty="0" err="1" smtClean="0">
                <a:solidFill>
                  <a:srgbClr val="FF2F92"/>
                </a:solidFill>
              </a:rPr>
              <a:t>chronically</a:t>
            </a:r>
            <a:r>
              <a:rPr lang="tr-TR" dirty="0" smtClean="0">
                <a:solidFill>
                  <a:srgbClr val="FF2F92"/>
                </a:solidFill>
              </a:rPr>
              <a:t> </a:t>
            </a:r>
            <a:r>
              <a:rPr lang="tr-TR" dirty="0" err="1" smtClean="0">
                <a:solidFill>
                  <a:srgbClr val="FF2F92"/>
                </a:solidFill>
              </a:rPr>
              <a:t>infected</a:t>
            </a:r>
            <a:r>
              <a:rPr lang="tr-TR" dirty="0" smtClean="0">
                <a:solidFill>
                  <a:srgbClr val="FF2F92"/>
                </a:solidFill>
              </a:rPr>
              <a:t> </a:t>
            </a:r>
            <a:r>
              <a:rPr lang="tr-TR" dirty="0" err="1" smtClean="0">
                <a:solidFill>
                  <a:srgbClr val="FF2F92"/>
                </a:solidFill>
              </a:rPr>
              <a:t>carriers</a:t>
            </a:r>
            <a:r>
              <a:rPr lang="tr-TR" dirty="0" smtClean="0">
                <a:solidFill>
                  <a:srgbClr val="FF2F92"/>
                </a:solidFill>
              </a:rPr>
              <a:t>.</a:t>
            </a:r>
            <a:endParaRPr lang="tr-TR" dirty="0">
              <a:solidFill>
                <a:srgbClr val="FF2F92"/>
              </a:solidFill>
            </a:endParaRPr>
          </a:p>
        </p:txBody>
      </p:sp>
    </p:spTree>
    <p:extLst>
      <p:ext uri="{BB962C8B-B14F-4D97-AF65-F5344CB8AC3E}">
        <p14:creationId xmlns:p14="http://schemas.microsoft.com/office/powerpoint/2010/main" val="101027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Sources</a:t>
            </a:r>
            <a:r>
              <a:rPr lang="tr-TR" dirty="0" smtClean="0">
                <a:solidFill>
                  <a:srgbClr val="0070C0"/>
                </a:solidFill>
              </a:rPr>
              <a:t> of </a:t>
            </a:r>
            <a:r>
              <a:rPr lang="tr-TR" dirty="0" err="1" smtClean="0">
                <a:solidFill>
                  <a:srgbClr val="0070C0"/>
                </a:solidFill>
              </a:rPr>
              <a:t>virus</a:t>
            </a:r>
            <a:r>
              <a:rPr lang="tr-TR" dirty="0" smtClean="0">
                <a:solidFill>
                  <a:srgbClr val="0070C0"/>
                </a:solidFill>
              </a:rPr>
              <a:t> </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Ulcerated</a:t>
            </a:r>
            <a:r>
              <a:rPr lang="tr-TR" dirty="0" smtClean="0"/>
              <a:t> </a:t>
            </a:r>
            <a:r>
              <a:rPr lang="tr-TR" dirty="0" err="1" smtClean="0"/>
              <a:t>papules</a:t>
            </a:r>
            <a:r>
              <a:rPr lang="tr-TR" dirty="0" smtClean="0"/>
              <a:t> on </a:t>
            </a:r>
            <a:r>
              <a:rPr lang="tr-TR" dirty="0" err="1" smtClean="0"/>
              <a:t>mucous</a:t>
            </a:r>
            <a:r>
              <a:rPr lang="tr-TR" dirty="0" smtClean="0"/>
              <a:t> </a:t>
            </a:r>
            <a:r>
              <a:rPr lang="tr-TR" dirty="0" err="1" smtClean="0"/>
              <a:t>membranes</a:t>
            </a:r>
            <a:r>
              <a:rPr lang="tr-TR" dirty="0" smtClean="0"/>
              <a:t> </a:t>
            </a:r>
            <a:r>
              <a:rPr lang="tr-TR" dirty="0" err="1" smtClean="0"/>
              <a:t>prior</a:t>
            </a:r>
            <a:r>
              <a:rPr lang="tr-TR" dirty="0" smtClean="0"/>
              <a:t> </a:t>
            </a:r>
            <a:r>
              <a:rPr lang="tr-TR" dirty="0" err="1" smtClean="0"/>
              <a:t>to</a:t>
            </a:r>
            <a:r>
              <a:rPr lang="tr-TR" dirty="0" smtClean="0"/>
              <a:t> </a:t>
            </a:r>
            <a:r>
              <a:rPr lang="tr-TR" dirty="0" err="1" smtClean="0"/>
              <a:t>necrosis</a:t>
            </a:r>
            <a:r>
              <a:rPr lang="tr-TR" dirty="0" smtClean="0"/>
              <a:t> </a:t>
            </a:r>
          </a:p>
          <a:p>
            <a:r>
              <a:rPr lang="tr-TR" dirty="0" smtClean="0"/>
              <a:t>Skin </a:t>
            </a:r>
            <a:r>
              <a:rPr lang="tr-TR" dirty="0" err="1" smtClean="0"/>
              <a:t>lesions</a:t>
            </a:r>
            <a:r>
              <a:rPr lang="tr-TR" dirty="0" smtClean="0"/>
              <a:t> </a:t>
            </a:r>
            <a:r>
              <a:rPr lang="tr-TR" dirty="0" err="1" smtClean="0"/>
              <a:t>with</a:t>
            </a:r>
            <a:r>
              <a:rPr lang="tr-TR" dirty="0" smtClean="0"/>
              <a:t> </a:t>
            </a:r>
            <a:r>
              <a:rPr lang="tr-TR" dirty="0" err="1" smtClean="0"/>
              <a:t>scabs</a:t>
            </a:r>
            <a:r>
              <a:rPr lang="tr-TR" dirty="0" smtClean="0"/>
              <a:t>: </a:t>
            </a:r>
            <a:r>
              <a:rPr lang="tr-TR" dirty="0" err="1" smtClean="0"/>
              <a:t>contain</a:t>
            </a:r>
            <a:r>
              <a:rPr lang="tr-TR" dirty="0" smtClean="0"/>
              <a:t> </a:t>
            </a:r>
            <a:r>
              <a:rPr lang="tr-TR" dirty="0" err="1" smtClean="0"/>
              <a:t>large</a:t>
            </a:r>
            <a:r>
              <a:rPr lang="tr-TR" dirty="0" smtClean="0"/>
              <a:t> </a:t>
            </a:r>
            <a:r>
              <a:rPr lang="tr-TR" dirty="0" err="1" smtClean="0"/>
              <a:t>amounts</a:t>
            </a:r>
            <a:r>
              <a:rPr lang="tr-TR" dirty="0" smtClean="0"/>
              <a:t> of </a:t>
            </a:r>
            <a:r>
              <a:rPr lang="tr-TR" dirty="0" err="1" smtClean="0"/>
              <a:t>virus</a:t>
            </a:r>
            <a:r>
              <a:rPr lang="tr-TR" dirty="0" smtClean="0"/>
              <a:t> in </a:t>
            </a:r>
            <a:r>
              <a:rPr lang="tr-TR" dirty="0" err="1" smtClean="0"/>
              <a:t>association</a:t>
            </a:r>
            <a:r>
              <a:rPr lang="tr-TR" dirty="0" smtClean="0"/>
              <a:t> </a:t>
            </a:r>
            <a:r>
              <a:rPr lang="tr-TR" dirty="0" err="1" smtClean="0"/>
              <a:t>with</a:t>
            </a:r>
            <a:r>
              <a:rPr lang="tr-TR" dirty="0" smtClean="0"/>
              <a:t> </a:t>
            </a:r>
            <a:r>
              <a:rPr lang="tr-TR" dirty="0" err="1" smtClean="0"/>
              <a:t>antibody</a:t>
            </a:r>
            <a:r>
              <a:rPr lang="tr-TR" dirty="0" smtClean="0"/>
              <a:t> but </a:t>
            </a:r>
            <a:r>
              <a:rPr lang="tr-TR" dirty="0" err="1" smtClean="0"/>
              <a:t>infectivity</a:t>
            </a:r>
            <a:r>
              <a:rPr lang="tr-TR" dirty="0" smtClean="0"/>
              <a:t> is not </a:t>
            </a:r>
            <a:r>
              <a:rPr lang="tr-TR" dirty="0" err="1" smtClean="0"/>
              <a:t>known</a:t>
            </a:r>
            <a:r>
              <a:rPr lang="tr-TR" dirty="0" smtClean="0"/>
              <a:t> </a:t>
            </a:r>
          </a:p>
          <a:p>
            <a:r>
              <a:rPr lang="tr-TR" dirty="0" err="1" smtClean="0"/>
              <a:t>Saliva</a:t>
            </a:r>
            <a:r>
              <a:rPr lang="tr-TR" dirty="0" smtClean="0"/>
              <a:t>, </a:t>
            </a:r>
            <a:r>
              <a:rPr lang="tr-TR" dirty="0" err="1" smtClean="0"/>
              <a:t>nasal</a:t>
            </a:r>
            <a:r>
              <a:rPr lang="tr-TR" dirty="0" smtClean="0"/>
              <a:t> </a:t>
            </a:r>
            <a:r>
              <a:rPr lang="tr-TR" dirty="0" err="1" smtClean="0"/>
              <a:t>and</a:t>
            </a:r>
            <a:r>
              <a:rPr lang="tr-TR" dirty="0" smtClean="0"/>
              <a:t> </a:t>
            </a:r>
            <a:r>
              <a:rPr lang="tr-TR" dirty="0" err="1" smtClean="0"/>
              <a:t>ocular</a:t>
            </a:r>
            <a:r>
              <a:rPr lang="tr-TR" dirty="0" smtClean="0"/>
              <a:t> </a:t>
            </a:r>
            <a:r>
              <a:rPr lang="tr-TR" dirty="0" err="1" smtClean="0"/>
              <a:t>secretions</a:t>
            </a:r>
            <a:r>
              <a:rPr lang="tr-TR" dirty="0" smtClean="0"/>
              <a:t> </a:t>
            </a:r>
          </a:p>
          <a:p>
            <a:r>
              <a:rPr lang="tr-TR" dirty="0" err="1" smtClean="0"/>
              <a:t>Milk</a:t>
            </a:r>
            <a:r>
              <a:rPr lang="tr-TR" dirty="0" smtClean="0"/>
              <a:t>, </a:t>
            </a:r>
            <a:r>
              <a:rPr lang="tr-TR" dirty="0" err="1" smtClean="0"/>
              <a:t>urine</a:t>
            </a:r>
            <a:r>
              <a:rPr lang="tr-TR" dirty="0" smtClean="0"/>
              <a:t>, </a:t>
            </a:r>
            <a:r>
              <a:rPr lang="tr-TR" dirty="0" err="1" smtClean="0"/>
              <a:t>faeces</a:t>
            </a:r>
            <a:r>
              <a:rPr lang="tr-TR" dirty="0" smtClean="0"/>
              <a:t> </a:t>
            </a:r>
          </a:p>
          <a:p>
            <a:r>
              <a:rPr lang="tr-TR" dirty="0" smtClean="0"/>
              <a:t>Semen </a:t>
            </a:r>
            <a:r>
              <a:rPr lang="tr-TR" dirty="0" err="1" smtClean="0"/>
              <a:t>or</a:t>
            </a:r>
            <a:r>
              <a:rPr lang="tr-TR" dirty="0" smtClean="0"/>
              <a:t> </a:t>
            </a:r>
            <a:r>
              <a:rPr lang="tr-TR" dirty="0" err="1" smtClean="0"/>
              <a:t>embryos</a:t>
            </a:r>
            <a:r>
              <a:rPr lang="tr-TR" dirty="0" smtClean="0"/>
              <a:t>: </a:t>
            </a:r>
            <a:r>
              <a:rPr lang="tr-TR" dirty="0" err="1" smtClean="0"/>
              <a:t>transmission</a:t>
            </a:r>
            <a:r>
              <a:rPr lang="tr-TR" dirty="0" smtClean="0"/>
              <a:t> not yet </a:t>
            </a:r>
            <a:r>
              <a:rPr lang="tr-TR" dirty="0" err="1" smtClean="0"/>
              <a:t>established</a:t>
            </a:r>
            <a:endParaRPr lang="tr-TR" dirty="0"/>
          </a:p>
        </p:txBody>
      </p:sp>
    </p:spTree>
    <p:extLst>
      <p:ext uri="{BB962C8B-B14F-4D97-AF65-F5344CB8AC3E}">
        <p14:creationId xmlns:p14="http://schemas.microsoft.com/office/powerpoint/2010/main" val="1457850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smtClean="0"/>
              <a:t>Estimates</a:t>
            </a:r>
            <a:r>
              <a:rPr lang="tr-TR" dirty="0" smtClean="0"/>
              <a:t> of </a:t>
            </a:r>
            <a:r>
              <a:rPr lang="tr-TR" dirty="0" err="1" smtClean="0"/>
              <a:t>the</a:t>
            </a:r>
            <a:r>
              <a:rPr lang="tr-TR" dirty="0" smtClean="0"/>
              <a:t> </a:t>
            </a:r>
            <a:r>
              <a:rPr lang="tr-TR" dirty="0" err="1" smtClean="0"/>
              <a:t>incubation</a:t>
            </a:r>
            <a:r>
              <a:rPr lang="tr-TR" dirty="0" smtClean="0"/>
              <a:t> </a:t>
            </a:r>
            <a:r>
              <a:rPr lang="tr-TR" dirty="0" err="1" smtClean="0"/>
              <a:t>period</a:t>
            </a:r>
            <a:r>
              <a:rPr lang="tr-TR" dirty="0" smtClean="0"/>
              <a:t> in </a:t>
            </a:r>
            <a:r>
              <a:rPr lang="tr-TR" dirty="0" err="1" smtClean="0"/>
              <a:t>the</a:t>
            </a:r>
            <a:r>
              <a:rPr lang="tr-TR" dirty="0" smtClean="0"/>
              <a:t> </a:t>
            </a:r>
            <a:r>
              <a:rPr lang="tr-TR" dirty="0" err="1" smtClean="0"/>
              <a:t>field</a:t>
            </a:r>
            <a:r>
              <a:rPr lang="tr-TR" dirty="0" smtClean="0"/>
              <a:t> </a:t>
            </a:r>
            <a:r>
              <a:rPr lang="tr-TR" dirty="0" err="1" smtClean="0"/>
              <a:t>differ</a:t>
            </a:r>
            <a:r>
              <a:rPr lang="tr-TR" dirty="0" smtClean="0"/>
              <a:t> </a:t>
            </a:r>
            <a:r>
              <a:rPr lang="tr-TR" dirty="0" err="1" smtClean="0"/>
              <a:t>between</a:t>
            </a:r>
            <a:r>
              <a:rPr lang="tr-TR" dirty="0" smtClean="0"/>
              <a:t> </a:t>
            </a:r>
            <a:r>
              <a:rPr lang="tr-TR" dirty="0" err="1" smtClean="0"/>
              <a:t>sources</a:t>
            </a:r>
            <a:r>
              <a:rPr lang="tr-TR" dirty="0" smtClean="0"/>
              <a:t>, but </a:t>
            </a:r>
            <a:r>
              <a:rPr lang="tr-TR" dirty="0" err="1" smtClean="0"/>
              <a:t>are</a:t>
            </a:r>
            <a:r>
              <a:rPr lang="tr-TR" dirty="0" smtClean="0"/>
              <a:t> </a:t>
            </a:r>
            <a:r>
              <a:rPr lang="tr-TR" dirty="0" err="1" smtClean="0"/>
              <a:t>generally</a:t>
            </a:r>
            <a:r>
              <a:rPr lang="tr-TR" dirty="0" smtClean="0"/>
              <a:t> in </a:t>
            </a:r>
            <a:r>
              <a:rPr lang="tr-TR" dirty="0" err="1" smtClean="0"/>
              <a:t>the</a:t>
            </a:r>
            <a:r>
              <a:rPr lang="tr-TR" dirty="0" smtClean="0"/>
              <a:t> </a:t>
            </a:r>
            <a:r>
              <a:rPr lang="tr-TR" dirty="0" err="1" smtClean="0"/>
              <a:t>range</a:t>
            </a:r>
            <a:r>
              <a:rPr lang="tr-TR" dirty="0" smtClean="0"/>
              <a:t> of 1-2 </a:t>
            </a:r>
            <a:r>
              <a:rPr lang="tr-TR" dirty="0" err="1" smtClean="0"/>
              <a:t>weeks</a:t>
            </a:r>
            <a:r>
              <a:rPr lang="tr-TR" dirty="0" smtClean="0"/>
              <a:t>. </a:t>
            </a:r>
          </a:p>
          <a:p>
            <a:r>
              <a:rPr lang="tr-TR" dirty="0" err="1" smtClean="0"/>
              <a:t>Clinical</a:t>
            </a:r>
            <a:r>
              <a:rPr lang="tr-TR" dirty="0" smtClean="0"/>
              <a:t> </a:t>
            </a:r>
            <a:r>
              <a:rPr lang="tr-TR" dirty="0" err="1" smtClean="0"/>
              <a:t>signs</a:t>
            </a:r>
            <a:r>
              <a:rPr lang="tr-TR" dirty="0" smtClean="0"/>
              <a:t> </a:t>
            </a:r>
            <a:r>
              <a:rPr lang="tr-TR" dirty="0" err="1" smtClean="0"/>
              <a:t>would</a:t>
            </a:r>
            <a:r>
              <a:rPr lang="tr-TR" dirty="0" smtClean="0"/>
              <a:t> be </a:t>
            </a:r>
            <a:r>
              <a:rPr lang="tr-TR" dirty="0" err="1" smtClean="0"/>
              <a:t>expected</a:t>
            </a:r>
            <a:r>
              <a:rPr lang="tr-TR" dirty="0" smtClean="0"/>
              <a:t> </a:t>
            </a:r>
            <a:r>
              <a:rPr lang="tr-TR" dirty="0" err="1" smtClean="0"/>
              <a:t>to</a:t>
            </a:r>
            <a:r>
              <a:rPr lang="tr-TR" dirty="0" smtClean="0"/>
              <a:t> </a:t>
            </a:r>
            <a:r>
              <a:rPr lang="tr-TR" dirty="0" err="1" smtClean="0"/>
              <a:t>appear</a:t>
            </a:r>
            <a:r>
              <a:rPr lang="tr-TR" dirty="0" smtClean="0"/>
              <a:t> </a:t>
            </a:r>
            <a:r>
              <a:rPr lang="tr-TR" dirty="0" err="1" smtClean="0"/>
              <a:t>sooner</a:t>
            </a:r>
            <a:r>
              <a:rPr lang="tr-TR" dirty="0" smtClean="0"/>
              <a:t> </a:t>
            </a:r>
            <a:r>
              <a:rPr lang="tr-TR" dirty="0" err="1" smtClean="0"/>
              <a:t>when</a:t>
            </a:r>
            <a:r>
              <a:rPr lang="tr-TR" dirty="0" smtClean="0"/>
              <a:t> </a:t>
            </a:r>
            <a:r>
              <a:rPr lang="tr-TR" dirty="0" err="1" smtClean="0"/>
              <a:t>the</a:t>
            </a:r>
            <a:r>
              <a:rPr lang="tr-TR" dirty="0" smtClean="0"/>
              <a:t> </a:t>
            </a:r>
            <a:r>
              <a:rPr lang="tr-TR" dirty="0" err="1" smtClean="0"/>
              <a:t>virus</a:t>
            </a:r>
            <a:r>
              <a:rPr lang="tr-TR" dirty="0" smtClean="0"/>
              <a:t> is </a:t>
            </a:r>
            <a:r>
              <a:rPr lang="tr-TR" dirty="0" err="1" smtClean="0"/>
              <a:t>inoculated</a:t>
            </a:r>
            <a:r>
              <a:rPr lang="tr-TR" dirty="0" smtClean="0"/>
              <a:t> </a:t>
            </a:r>
            <a:r>
              <a:rPr lang="tr-TR" dirty="0" err="1" smtClean="0"/>
              <a:t>by</a:t>
            </a:r>
            <a:r>
              <a:rPr lang="tr-TR" dirty="0" smtClean="0"/>
              <a:t> </a:t>
            </a:r>
            <a:r>
              <a:rPr lang="tr-TR" dirty="0" err="1" smtClean="0"/>
              <a:t>insects</a:t>
            </a:r>
            <a:r>
              <a:rPr lang="tr-TR" dirty="0" smtClean="0"/>
              <a:t> </a:t>
            </a:r>
            <a:r>
              <a:rPr lang="tr-TR" dirty="0" err="1" smtClean="0"/>
              <a:t>than</a:t>
            </a:r>
            <a:r>
              <a:rPr lang="tr-TR" dirty="0" smtClean="0"/>
              <a:t> </a:t>
            </a:r>
            <a:r>
              <a:rPr lang="tr-TR" dirty="0" err="1" smtClean="0"/>
              <a:t>when</a:t>
            </a:r>
            <a:r>
              <a:rPr lang="tr-TR" dirty="0" smtClean="0"/>
              <a:t> it is </a:t>
            </a:r>
            <a:r>
              <a:rPr lang="tr-TR" dirty="0" err="1" smtClean="0"/>
              <a:t>transmitted</a:t>
            </a:r>
            <a:r>
              <a:rPr lang="tr-TR" dirty="0" smtClean="0"/>
              <a:t> in </a:t>
            </a:r>
            <a:r>
              <a:rPr lang="tr-TR" dirty="0" err="1" smtClean="0"/>
              <a:t>aerosols</a:t>
            </a:r>
            <a:r>
              <a:rPr lang="tr-TR" dirty="0" smtClean="0"/>
              <a:t>. </a:t>
            </a:r>
            <a:endParaRPr lang="tr-TR" dirty="0"/>
          </a:p>
        </p:txBody>
      </p:sp>
    </p:spTree>
    <p:extLst>
      <p:ext uri="{BB962C8B-B14F-4D97-AF65-F5344CB8AC3E}">
        <p14:creationId xmlns:p14="http://schemas.microsoft.com/office/powerpoint/2010/main" val="1458777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85302" y="243068"/>
            <a:ext cx="10515600" cy="5737125"/>
          </a:xfrm>
        </p:spPr>
        <p:txBody>
          <a:bodyPr/>
          <a:lstStyle/>
          <a:p>
            <a:r>
              <a:rPr lang="tr-TR" dirty="0" err="1" smtClean="0"/>
              <a:t>Sheep</a:t>
            </a:r>
            <a:r>
              <a:rPr lang="tr-TR" dirty="0" smtClean="0"/>
              <a:t> </a:t>
            </a:r>
            <a:r>
              <a:rPr lang="tr-TR" dirty="0" err="1" smtClean="0"/>
              <a:t>pox</a:t>
            </a:r>
            <a:r>
              <a:rPr lang="tr-TR" dirty="0" smtClean="0"/>
              <a:t> </a:t>
            </a:r>
            <a:r>
              <a:rPr lang="tr-TR" dirty="0" err="1" smtClean="0"/>
              <a:t>and</a:t>
            </a:r>
            <a:r>
              <a:rPr lang="tr-TR" dirty="0" smtClean="0"/>
              <a:t> </a:t>
            </a:r>
            <a:r>
              <a:rPr lang="tr-TR" dirty="0" err="1" smtClean="0"/>
              <a:t>goat</a:t>
            </a:r>
            <a:r>
              <a:rPr lang="tr-TR" dirty="0" smtClean="0"/>
              <a:t> </a:t>
            </a:r>
            <a:r>
              <a:rPr lang="tr-TR" dirty="0" err="1" smtClean="0"/>
              <a:t>pox</a:t>
            </a:r>
            <a:r>
              <a:rPr lang="tr-TR" dirty="0" smtClean="0"/>
              <a:t> </a:t>
            </a:r>
            <a:r>
              <a:rPr lang="tr-TR" dirty="0" err="1" smtClean="0"/>
              <a:t>appear</a:t>
            </a:r>
            <a:r>
              <a:rPr lang="tr-TR" dirty="0" smtClean="0"/>
              <a:t> </a:t>
            </a:r>
            <a:r>
              <a:rPr lang="tr-TR" dirty="0" err="1" smtClean="0"/>
              <a:t>similar</a:t>
            </a:r>
            <a:r>
              <a:rPr lang="tr-TR" dirty="0" smtClean="0"/>
              <a:t>, </a:t>
            </a:r>
            <a:r>
              <a:rPr lang="tr-TR" dirty="0" err="1" smtClean="0"/>
              <a:t>with</a:t>
            </a:r>
            <a:r>
              <a:rPr lang="tr-TR" dirty="0" smtClean="0"/>
              <a:t> </a:t>
            </a:r>
            <a:r>
              <a:rPr lang="tr-TR" dirty="0" err="1" smtClean="0"/>
              <a:t>clinical</a:t>
            </a:r>
            <a:r>
              <a:rPr lang="tr-TR" dirty="0" smtClean="0"/>
              <a:t> </a:t>
            </a:r>
            <a:r>
              <a:rPr lang="tr-TR" dirty="0" err="1" smtClean="0"/>
              <a:t>signs</a:t>
            </a:r>
            <a:r>
              <a:rPr lang="tr-TR" dirty="0" smtClean="0"/>
              <a:t> </a:t>
            </a:r>
            <a:r>
              <a:rPr lang="tr-TR" dirty="0" err="1" smtClean="0"/>
              <a:t>that</a:t>
            </a:r>
            <a:r>
              <a:rPr lang="tr-TR" dirty="0" smtClean="0"/>
              <a:t> </a:t>
            </a:r>
          </a:p>
          <a:p>
            <a:pPr lvl="1"/>
            <a:r>
              <a:rPr lang="tr-TR" dirty="0" err="1" smtClean="0">
                <a:solidFill>
                  <a:srgbClr val="FF2F92"/>
                </a:solidFill>
              </a:rPr>
              <a:t>typically</a:t>
            </a:r>
            <a:r>
              <a:rPr lang="tr-TR" dirty="0" smtClean="0">
                <a:solidFill>
                  <a:srgbClr val="FF2F92"/>
                </a:solidFill>
              </a:rPr>
              <a:t> </a:t>
            </a:r>
            <a:r>
              <a:rPr lang="tr-TR" dirty="0" err="1" smtClean="0">
                <a:solidFill>
                  <a:srgbClr val="FF2F92"/>
                </a:solidFill>
              </a:rPr>
              <a:t>include</a:t>
            </a:r>
            <a:r>
              <a:rPr lang="tr-TR" dirty="0" smtClean="0">
                <a:solidFill>
                  <a:srgbClr val="FF2F92"/>
                </a:solidFill>
              </a:rPr>
              <a:t> </a:t>
            </a:r>
            <a:r>
              <a:rPr lang="tr-TR" dirty="0" err="1" smtClean="0">
                <a:solidFill>
                  <a:srgbClr val="FF2F92"/>
                </a:solidFill>
              </a:rPr>
              <a:t>fever</a:t>
            </a:r>
            <a:r>
              <a:rPr lang="tr-TR" dirty="0" smtClean="0">
                <a:solidFill>
                  <a:srgbClr val="FF2F92"/>
                </a:solidFill>
              </a:rPr>
              <a:t>, </a:t>
            </a:r>
          </a:p>
          <a:p>
            <a:pPr lvl="1"/>
            <a:r>
              <a:rPr lang="tr-TR" dirty="0" err="1" smtClean="0">
                <a:solidFill>
                  <a:srgbClr val="FF2F92"/>
                </a:solidFill>
              </a:rPr>
              <a:t>enlarged</a:t>
            </a:r>
            <a:r>
              <a:rPr lang="tr-TR" dirty="0" smtClean="0">
                <a:solidFill>
                  <a:srgbClr val="FF2F92"/>
                </a:solidFill>
              </a:rPr>
              <a:t> </a:t>
            </a:r>
            <a:r>
              <a:rPr lang="tr-TR" dirty="0" err="1" smtClean="0">
                <a:solidFill>
                  <a:srgbClr val="FF2F92"/>
                </a:solidFill>
              </a:rPr>
              <a:t>superficial</a:t>
            </a:r>
            <a:r>
              <a:rPr lang="tr-TR" dirty="0" smtClean="0">
                <a:solidFill>
                  <a:srgbClr val="FF2F92"/>
                </a:solidFill>
              </a:rPr>
              <a:t> </a:t>
            </a:r>
            <a:r>
              <a:rPr lang="tr-TR" dirty="0" err="1" smtClean="0">
                <a:solidFill>
                  <a:srgbClr val="FF2F92"/>
                </a:solidFill>
              </a:rPr>
              <a:t>lymph</a:t>
            </a:r>
            <a:r>
              <a:rPr lang="tr-TR" dirty="0" smtClean="0">
                <a:solidFill>
                  <a:srgbClr val="FF2F92"/>
                </a:solidFill>
              </a:rPr>
              <a:t> </a:t>
            </a:r>
            <a:r>
              <a:rPr lang="tr-TR" dirty="0" err="1" smtClean="0">
                <a:solidFill>
                  <a:srgbClr val="FF2F92"/>
                </a:solidFill>
              </a:rPr>
              <a:t>nodes</a:t>
            </a:r>
            <a:r>
              <a:rPr lang="tr-TR" dirty="0" smtClean="0">
                <a:solidFill>
                  <a:srgbClr val="FF2F92"/>
                </a:solidFill>
              </a:rPr>
              <a:t>, </a:t>
            </a:r>
          </a:p>
          <a:p>
            <a:pPr lvl="1"/>
            <a:r>
              <a:rPr lang="tr-TR" dirty="0" err="1" smtClean="0">
                <a:solidFill>
                  <a:srgbClr val="FF2F92"/>
                </a:solidFill>
              </a:rPr>
              <a:t>oculonasal</a:t>
            </a:r>
            <a:r>
              <a:rPr lang="tr-TR" dirty="0" smtClean="0">
                <a:solidFill>
                  <a:srgbClr val="FF2F92"/>
                </a:solidFill>
              </a:rPr>
              <a:t> </a:t>
            </a:r>
            <a:r>
              <a:rPr lang="tr-TR" dirty="0" err="1" smtClean="0">
                <a:solidFill>
                  <a:srgbClr val="FF2F92"/>
                </a:solidFill>
              </a:rPr>
              <a:t>discharge</a:t>
            </a:r>
            <a:r>
              <a:rPr lang="tr-TR" dirty="0" smtClean="0">
                <a:solidFill>
                  <a:srgbClr val="FF2F92"/>
                </a:solidFill>
              </a:rPr>
              <a:t>, </a:t>
            </a:r>
            <a:r>
              <a:rPr lang="tr-TR" dirty="0" err="1" smtClean="0">
                <a:solidFill>
                  <a:srgbClr val="FF2F92"/>
                </a:solidFill>
              </a:rPr>
              <a:t>and</a:t>
            </a:r>
            <a:endParaRPr lang="tr-TR" dirty="0" smtClean="0">
              <a:solidFill>
                <a:srgbClr val="FF2F92"/>
              </a:solidFill>
            </a:endParaRPr>
          </a:p>
          <a:p>
            <a:pPr lvl="1"/>
            <a:r>
              <a:rPr lang="tr-TR" dirty="0" err="1" smtClean="0">
                <a:solidFill>
                  <a:srgbClr val="FF2F92"/>
                </a:solidFill>
              </a:rPr>
              <a:t>poxviral</a:t>
            </a:r>
            <a:r>
              <a:rPr lang="tr-TR" dirty="0" smtClean="0">
                <a:solidFill>
                  <a:srgbClr val="FF2F92"/>
                </a:solidFill>
              </a:rPr>
              <a:t> </a:t>
            </a:r>
            <a:r>
              <a:rPr lang="tr-TR" dirty="0" err="1" smtClean="0">
                <a:solidFill>
                  <a:srgbClr val="FF2F92"/>
                </a:solidFill>
              </a:rPr>
              <a:t>lesions</a:t>
            </a:r>
            <a:r>
              <a:rPr lang="tr-TR" dirty="0" smtClean="0">
                <a:solidFill>
                  <a:srgbClr val="FF2F92"/>
                </a:solidFill>
              </a:rPr>
              <a:t> </a:t>
            </a:r>
            <a:r>
              <a:rPr lang="tr-TR" dirty="0" err="1" smtClean="0">
                <a:solidFill>
                  <a:srgbClr val="FF2F92"/>
                </a:solidFill>
              </a:rPr>
              <a:t>that</a:t>
            </a:r>
            <a:r>
              <a:rPr lang="tr-TR" dirty="0" smtClean="0">
                <a:solidFill>
                  <a:srgbClr val="FF2F92"/>
                </a:solidFill>
              </a:rPr>
              <a:t> </a:t>
            </a:r>
            <a:r>
              <a:rPr lang="tr-TR" dirty="0" err="1" smtClean="0">
                <a:solidFill>
                  <a:srgbClr val="FF2F92"/>
                </a:solidFill>
              </a:rPr>
              <a:t>may</a:t>
            </a:r>
            <a:r>
              <a:rPr lang="tr-TR" dirty="0" smtClean="0">
                <a:solidFill>
                  <a:srgbClr val="FF2F92"/>
                </a:solidFill>
              </a:rPr>
              <a:t> </a:t>
            </a:r>
            <a:r>
              <a:rPr lang="tr-TR" dirty="0" err="1" smtClean="0">
                <a:solidFill>
                  <a:srgbClr val="FF2F92"/>
                </a:solidFill>
              </a:rPr>
              <a:t>affect</a:t>
            </a:r>
            <a:r>
              <a:rPr lang="tr-TR" dirty="0" smtClean="0">
                <a:solidFill>
                  <a:srgbClr val="FF2F92"/>
                </a:solidFill>
              </a:rPr>
              <a:t> </a:t>
            </a:r>
            <a:r>
              <a:rPr lang="tr-TR" dirty="0" err="1" smtClean="0">
                <a:solidFill>
                  <a:srgbClr val="00B050"/>
                </a:solidFill>
              </a:rPr>
              <a:t>the</a:t>
            </a:r>
            <a:r>
              <a:rPr lang="tr-TR" dirty="0" smtClean="0">
                <a:solidFill>
                  <a:srgbClr val="00B050"/>
                </a:solidFill>
              </a:rPr>
              <a:t> skin</a:t>
            </a:r>
            <a:r>
              <a:rPr lang="tr-TR" dirty="0" smtClean="0">
                <a:solidFill>
                  <a:srgbClr val="FF2F92"/>
                </a:solidFill>
              </a:rPr>
              <a:t>,</a:t>
            </a:r>
            <a:r>
              <a:rPr lang="tr-TR" dirty="0" smtClean="0"/>
              <a:t> (Skin </a:t>
            </a:r>
            <a:r>
              <a:rPr lang="tr-TR" dirty="0" err="1" smtClean="0"/>
              <a:t>lesions</a:t>
            </a:r>
            <a:r>
              <a:rPr lang="tr-TR" dirty="0" smtClean="0"/>
              <a:t>: </a:t>
            </a:r>
            <a:r>
              <a:rPr lang="tr-TR" dirty="0" err="1" smtClean="0"/>
              <a:t>congestion</a:t>
            </a:r>
            <a:r>
              <a:rPr lang="tr-TR" dirty="0" smtClean="0"/>
              <a:t>, </a:t>
            </a:r>
            <a:r>
              <a:rPr lang="tr-TR" dirty="0" err="1" smtClean="0"/>
              <a:t>haemorrhage</a:t>
            </a:r>
            <a:r>
              <a:rPr lang="tr-TR" dirty="0" smtClean="0"/>
              <a:t>, </a:t>
            </a:r>
            <a:r>
              <a:rPr lang="tr-TR" dirty="0" err="1" smtClean="0"/>
              <a:t>oedema</a:t>
            </a:r>
            <a:r>
              <a:rPr lang="tr-TR" dirty="0" smtClean="0"/>
              <a:t>, </a:t>
            </a:r>
            <a:r>
              <a:rPr lang="tr-TR" dirty="0" err="1" smtClean="0"/>
              <a:t>vasculitis</a:t>
            </a:r>
            <a:r>
              <a:rPr lang="tr-TR" dirty="0" smtClean="0"/>
              <a:t> </a:t>
            </a:r>
            <a:r>
              <a:rPr lang="tr-TR" dirty="0" err="1" smtClean="0"/>
              <a:t>and</a:t>
            </a:r>
            <a:r>
              <a:rPr lang="tr-TR" dirty="0" smtClean="0"/>
              <a:t> </a:t>
            </a:r>
            <a:r>
              <a:rPr lang="tr-TR" dirty="0" err="1" smtClean="0"/>
              <a:t>necrosis</a:t>
            </a:r>
            <a:r>
              <a:rPr lang="tr-TR" dirty="0" smtClean="0"/>
              <a:t>. </a:t>
            </a:r>
            <a:r>
              <a:rPr lang="tr-TR" dirty="0" err="1" smtClean="0"/>
              <a:t>All</a:t>
            </a:r>
            <a:r>
              <a:rPr lang="tr-TR" dirty="0" smtClean="0"/>
              <a:t> </a:t>
            </a:r>
            <a:r>
              <a:rPr lang="tr-TR" dirty="0" err="1" smtClean="0"/>
              <a:t>the</a:t>
            </a:r>
            <a:r>
              <a:rPr lang="tr-TR" dirty="0" smtClean="0"/>
              <a:t> </a:t>
            </a:r>
            <a:r>
              <a:rPr lang="tr-TR" dirty="0" err="1" smtClean="0"/>
              <a:t>layers</a:t>
            </a:r>
            <a:r>
              <a:rPr lang="tr-TR" dirty="0" smtClean="0"/>
              <a:t> of </a:t>
            </a:r>
            <a:r>
              <a:rPr lang="tr-TR" dirty="0" err="1" smtClean="0"/>
              <a:t>epidermis</a:t>
            </a:r>
            <a:r>
              <a:rPr lang="tr-TR" dirty="0" smtClean="0"/>
              <a:t>, </a:t>
            </a:r>
            <a:r>
              <a:rPr lang="tr-TR" dirty="0" err="1" smtClean="0"/>
              <a:t>dermis</a:t>
            </a:r>
            <a:r>
              <a:rPr lang="tr-TR" dirty="0" smtClean="0"/>
              <a:t> </a:t>
            </a:r>
            <a:r>
              <a:rPr lang="tr-TR" dirty="0" err="1" smtClean="0"/>
              <a:t>and</a:t>
            </a:r>
            <a:r>
              <a:rPr lang="tr-TR" dirty="0" smtClean="0"/>
              <a:t> </a:t>
            </a:r>
            <a:r>
              <a:rPr lang="tr-TR" dirty="0" err="1" smtClean="0"/>
              <a:t>sometimes</a:t>
            </a:r>
            <a:r>
              <a:rPr lang="tr-TR" dirty="0" smtClean="0"/>
              <a:t> </a:t>
            </a:r>
            <a:r>
              <a:rPr lang="tr-TR" dirty="0" err="1" smtClean="0"/>
              <a:t>musculature</a:t>
            </a:r>
            <a:r>
              <a:rPr lang="tr-TR" dirty="0" smtClean="0"/>
              <a:t> </a:t>
            </a:r>
            <a:r>
              <a:rPr lang="tr-TR" dirty="0" err="1" smtClean="0"/>
              <a:t>are</a:t>
            </a:r>
            <a:r>
              <a:rPr lang="tr-TR" dirty="0" smtClean="0"/>
              <a:t> </a:t>
            </a:r>
            <a:r>
              <a:rPr lang="tr-TR" dirty="0" err="1" smtClean="0"/>
              <a:t>involved</a:t>
            </a:r>
            <a:r>
              <a:rPr lang="tr-TR" dirty="0" smtClean="0"/>
              <a:t>) </a:t>
            </a:r>
            <a:r>
              <a:rPr lang="tr-TR" dirty="0" smtClean="0">
                <a:solidFill>
                  <a:srgbClr val="FF2F92"/>
                </a:solidFill>
              </a:rPr>
              <a:t> </a:t>
            </a:r>
            <a:r>
              <a:rPr lang="tr-TR" dirty="0" err="1" smtClean="0">
                <a:solidFill>
                  <a:srgbClr val="FF2F92"/>
                </a:solidFill>
              </a:rPr>
              <a:t>mucous</a:t>
            </a:r>
            <a:r>
              <a:rPr lang="tr-TR" dirty="0" smtClean="0">
                <a:solidFill>
                  <a:srgbClr val="FF2F92"/>
                </a:solidFill>
              </a:rPr>
              <a:t> </a:t>
            </a:r>
            <a:r>
              <a:rPr lang="tr-TR" dirty="0" err="1" smtClean="0">
                <a:solidFill>
                  <a:srgbClr val="FF2F92"/>
                </a:solidFill>
              </a:rPr>
              <a:t>membranes</a:t>
            </a:r>
            <a:r>
              <a:rPr lang="tr-TR" dirty="0" smtClean="0">
                <a:solidFill>
                  <a:srgbClr val="FF2F92"/>
                </a:solidFill>
              </a:rPr>
              <a:t> </a:t>
            </a:r>
            <a:r>
              <a:rPr lang="tr-TR" dirty="0" err="1" smtClean="0">
                <a:solidFill>
                  <a:srgbClr val="FF2F92"/>
                </a:solidFill>
              </a:rPr>
              <a:t>and</a:t>
            </a:r>
            <a:r>
              <a:rPr lang="tr-TR" dirty="0" smtClean="0">
                <a:solidFill>
                  <a:srgbClr val="FF2F92"/>
                </a:solidFill>
              </a:rPr>
              <a:t> </a:t>
            </a:r>
            <a:r>
              <a:rPr lang="tr-TR" dirty="0" err="1" smtClean="0">
                <a:solidFill>
                  <a:srgbClr val="7030A0"/>
                </a:solidFill>
              </a:rPr>
              <a:t>internal</a:t>
            </a:r>
            <a:r>
              <a:rPr lang="tr-TR" dirty="0" smtClean="0">
                <a:solidFill>
                  <a:srgbClr val="7030A0"/>
                </a:solidFill>
              </a:rPr>
              <a:t> </a:t>
            </a:r>
            <a:r>
              <a:rPr lang="tr-TR" dirty="0" err="1" smtClean="0">
                <a:solidFill>
                  <a:srgbClr val="7030A0"/>
                </a:solidFill>
              </a:rPr>
              <a:t>organs</a:t>
            </a:r>
            <a:r>
              <a:rPr lang="tr-TR" dirty="0" smtClean="0">
                <a:solidFill>
                  <a:srgbClr val="FF2F92"/>
                </a:solidFill>
              </a:rPr>
              <a:t>. </a:t>
            </a:r>
          </a:p>
          <a:p>
            <a:r>
              <a:rPr lang="tr-TR" dirty="0" err="1" smtClean="0"/>
              <a:t>Some</a:t>
            </a:r>
            <a:r>
              <a:rPr lang="tr-TR" dirty="0" smtClean="0"/>
              <a:t> </a:t>
            </a:r>
            <a:r>
              <a:rPr lang="tr-TR" dirty="0" err="1" smtClean="0"/>
              <a:t>animals</a:t>
            </a:r>
            <a:r>
              <a:rPr lang="tr-TR" dirty="0" smtClean="0"/>
              <a:t> </a:t>
            </a:r>
            <a:r>
              <a:rPr lang="tr-TR" dirty="0" err="1" smtClean="0"/>
              <a:t>develop</a:t>
            </a:r>
            <a:r>
              <a:rPr lang="tr-TR" dirty="0" smtClean="0"/>
              <a:t> </a:t>
            </a:r>
            <a:r>
              <a:rPr lang="tr-TR" dirty="0" err="1" smtClean="0"/>
              <a:t>numerous</a:t>
            </a:r>
            <a:r>
              <a:rPr lang="tr-TR" dirty="0" smtClean="0"/>
              <a:t> </a:t>
            </a:r>
            <a:r>
              <a:rPr lang="tr-TR" dirty="0" err="1" smtClean="0"/>
              <a:t>lesions</a:t>
            </a:r>
            <a:r>
              <a:rPr lang="tr-TR" dirty="0" smtClean="0"/>
              <a:t> </a:t>
            </a:r>
            <a:r>
              <a:rPr lang="tr-TR" dirty="0" err="1" smtClean="0"/>
              <a:t>and</a:t>
            </a:r>
            <a:r>
              <a:rPr lang="tr-TR" dirty="0" smtClean="0"/>
              <a:t> </a:t>
            </a:r>
            <a:r>
              <a:rPr lang="tr-TR" dirty="0" err="1" smtClean="0"/>
              <a:t>become</a:t>
            </a:r>
            <a:r>
              <a:rPr lang="tr-TR" dirty="0" smtClean="0"/>
              <a:t> </a:t>
            </a:r>
            <a:r>
              <a:rPr lang="tr-TR" dirty="0" err="1" smtClean="0"/>
              <a:t>severely</a:t>
            </a:r>
            <a:r>
              <a:rPr lang="tr-TR" dirty="0" smtClean="0"/>
              <a:t> </a:t>
            </a:r>
            <a:r>
              <a:rPr lang="tr-TR" dirty="0" err="1" smtClean="0"/>
              <a:t>ill</a:t>
            </a:r>
            <a:r>
              <a:rPr lang="tr-TR" dirty="0" smtClean="0"/>
              <a:t>; </a:t>
            </a:r>
            <a:r>
              <a:rPr lang="tr-TR" dirty="0" err="1" smtClean="0"/>
              <a:t>others</a:t>
            </a:r>
            <a:r>
              <a:rPr lang="tr-TR" dirty="0" smtClean="0"/>
              <a:t> </a:t>
            </a:r>
            <a:r>
              <a:rPr lang="tr-TR" dirty="0" err="1" smtClean="0"/>
              <a:t>have</a:t>
            </a:r>
            <a:r>
              <a:rPr lang="tr-TR" dirty="0" smtClean="0"/>
              <a:t> </a:t>
            </a:r>
            <a:r>
              <a:rPr lang="tr-TR" dirty="0" err="1" smtClean="0"/>
              <a:t>mild</a:t>
            </a:r>
            <a:r>
              <a:rPr lang="tr-TR" dirty="0" smtClean="0"/>
              <a:t> </a:t>
            </a:r>
            <a:r>
              <a:rPr lang="tr-TR" dirty="0" err="1" smtClean="0"/>
              <a:t>or</a:t>
            </a:r>
            <a:r>
              <a:rPr lang="tr-TR" dirty="0" smtClean="0"/>
              <a:t> </a:t>
            </a:r>
            <a:r>
              <a:rPr lang="tr-TR" dirty="0" err="1" smtClean="0"/>
              <a:t>no</a:t>
            </a:r>
            <a:r>
              <a:rPr lang="tr-TR" dirty="0" smtClean="0"/>
              <a:t> </a:t>
            </a:r>
            <a:r>
              <a:rPr lang="tr-TR" dirty="0" err="1" smtClean="0"/>
              <a:t>clinical</a:t>
            </a:r>
            <a:r>
              <a:rPr lang="tr-TR" dirty="0" smtClean="0"/>
              <a:t> </a:t>
            </a:r>
            <a:r>
              <a:rPr lang="tr-TR" dirty="0" err="1" smtClean="0"/>
              <a:t>signs</a:t>
            </a:r>
            <a:r>
              <a:rPr lang="tr-TR" dirty="0" smtClean="0"/>
              <a:t>.</a:t>
            </a:r>
            <a:endParaRPr lang="tr-TR" dirty="0"/>
          </a:p>
        </p:txBody>
      </p:sp>
      <p:pic>
        <p:nvPicPr>
          <p:cNvPr id="7" name="Resim 6"/>
          <p:cNvPicPr>
            <a:picLocks noChangeAspect="1"/>
          </p:cNvPicPr>
          <p:nvPr/>
        </p:nvPicPr>
        <p:blipFill>
          <a:blip r:embed="rId2"/>
          <a:stretch>
            <a:fillRect/>
          </a:stretch>
        </p:blipFill>
        <p:spPr>
          <a:xfrm>
            <a:off x="6143102" y="3565697"/>
            <a:ext cx="6048897" cy="3164978"/>
          </a:xfrm>
          <a:prstGeom prst="rect">
            <a:avLst/>
          </a:prstGeom>
          <a:ln>
            <a:noFill/>
          </a:ln>
          <a:effectLst>
            <a:softEdge rad="112500"/>
          </a:effectLst>
        </p:spPr>
      </p:pic>
      <p:pic>
        <p:nvPicPr>
          <p:cNvPr id="8" name="Resim 7"/>
          <p:cNvPicPr>
            <a:picLocks noChangeAspect="1"/>
          </p:cNvPicPr>
          <p:nvPr/>
        </p:nvPicPr>
        <p:blipFill>
          <a:blip r:embed="rId3"/>
          <a:stretch>
            <a:fillRect/>
          </a:stretch>
        </p:blipFill>
        <p:spPr>
          <a:xfrm>
            <a:off x="0" y="3577272"/>
            <a:ext cx="6342874" cy="3164978"/>
          </a:xfrm>
          <a:prstGeom prst="rect">
            <a:avLst/>
          </a:prstGeom>
          <a:ln>
            <a:noFill/>
          </a:ln>
          <a:effectLst>
            <a:softEdge rad="112500"/>
          </a:effectLst>
        </p:spPr>
      </p:pic>
      <p:sp>
        <p:nvSpPr>
          <p:cNvPr id="9" name="Dikdörtgen 8"/>
          <p:cNvSpPr/>
          <p:nvPr/>
        </p:nvSpPr>
        <p:spPr>
          <a:xfrm>
            <a:off x="1122744" y="6607564"/>
            <a:ext cx="10671858" cy="246221"/>
          </a:xfrm>
          <a:prstGeom prst="rect">
            <a:avLst/>
          </a:prstGeom>
        </p:spPr>
        <p:txBody>
          <a:bodyPr wrap="square">
            <a:spAutoFit/>
          </a:bodyPr>
          <a:lstStyle/>
          <a:p>
            <a:r>
              <a:rPr lang="tr-TR" sz="1000" b="0" i="0" dirty="0" err="1" smtClean="0">
                <a:solidFill>
                  <a:srgbClr val="222222"/>
                </a:solidFill>
                <a:effectLst/>
                <a:latin typeface="Arial" charset="0"/>
              </a:rPr>
              <a:t>Yune</a:t>
            </a:r>
            <a:r>
              <a:rPr lang="tr-TR" sz="1000" b="0" i="0" dirty="0" smtClean="0">
                <a:solidFill>
                  <a:srgbClr val="222222"/>
                </a:solidFill>
                <a:effectLst/>
                <a:latin typeface="Arial" charset="0"/>
              </a:rPr>
              <a:t>, N., &amp; </a:t>
            </a:r>
            <a:r>
              <a:rPr lang="tr-TR" sz="1000" b="0" i="0" dirty="0" err="1" smtClean="0">
                <a:solidFill>
                  <a:srgbClr val="222222"/>
                </a:solidFill>
                <a:effectLst/>
                <a:latin typeface="Arial" charset="0"/>
              </a:rPr>
              <a:t>Abdela</a:t>
            </a:r>
            <a:r>
              <a:rPr lang="tr-TR" sz="1000" b="0" i="0" dirty="0" smtClean="0">
                <a:solidFill>
                  <a:srgbClr val="222222"/>
                </a:solidFill>
                <a:effectLst/>
                <a:latin typeface="Arial" charset="0"/>
              </a:rPr>
              <a:t>, N. (2017). </a:t>
            </a:r>
            <a:r>
              <a:rPr lang="tr-TR" sz="1000" b="0" i="0" dirty="0" err="1" smtClean="0">
                <a:solidFill>
                  <a:srgbClr val="222222"/>
                </a:solidFill>
                <a:effectLst/>
                <a:latin typeface="Arial" charset="0"/>
              </a:rPr>
              <a:t>Epidemiology</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and</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Economic</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Importance</a:t>
            </a:r>
            <a:r>
              <a:rPr lang="tr-TR" sz="1000" b="0" i="0" dirty="0" smtClean="0">
                <a:solidFill>
                  <a:srgbClr val="222222"/>
                </a:solidFill>
                <a:effectLst/>
                <a:latin typeface="Arial" charset="0"/>
              </a:rPr>
              <a:t> of </a:t>
            </a:r>
            <a:r>
              <a:rPr lang="tr-TR" sz="1000" b="0" i="0" dirty="0" err="1" smtClean="0">
                <a:solidFill>
                  <a:srgbClr val="222222"/>
                </a:solidFill>
                <a:effectLst/>
                <a:latin typeface="Arial" charset="0"/>
              </a:rPr>
              <a:t>Sheep</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and</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Goat</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Pox</a:t>
            </a:r>
            <a:r>
              <a:rPr lang="tr-TR" sz="1000" b="0" i="0" dirty="0" smtClean="0">
                <a:solidFill>
                  <a:srgbClr val="222222"/>
                </a:solidFill>
                <a:effectLst/>
                <a:latin typeface="Arial" charset="0"/>
              </a:rPr>
              <a:t>: A </a:t>
            </a:r>
            <a:r>
              <a:rPr lang="tr-TR" sz="1000" b="0" i="0" dirty="0" err="1" smtClean="0">
                <a:solidFill>
                  <a:srgbClr val="222222"/>
                </a:solidFill>
                <a:effectLst/>
                <a:latin typeface="Arial" charset="0"/>
              </a:rPr>
              <a:t>Review</a:t>
            </a:r>
            <a:r>
              <a:rPr lang="tr-TR" sz="1000" b="0" i="0" dirty="0" smtClean="0">
                <a:solidFill>
                  <a:srgbClr val="222222"/>
                </a:solidFill>
                <a:effectLst/>
                <a:latin typeface="Arial" charset="0"/>
              </a:rPr>
              <a:t> on </a:t>
            </a:r>
            <a:r>
              <a:rPr lang="tr-TR" sz="1000" b="0" i="0" dirty="0" err="1" smtClean="0">
                <a:solidFill>
                  <a:srgbClr val="222222"/>
                </a:solidFill>
                <a:effectLst/>
                <a:latin typeface="Arial" charset="0"/>
              </a:rPr>
              <a:t>Past</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and</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Current</a:t>
            </a:r>
            <a:r>
              <a:rPr lang="tr-TR" sz="1000" b="0" i="0" dirty="0" smtClean="0">
                <a:solidFill>
                  <a:srgbClr val="222222"/>
                </a:solidFill>
                <a:effectLst/>
                <a:latin typeface="Arial" charset="0"/>
              </a:rPr>
              <a:t> </a:t>
            </a:r>
            <a:r>
              <a:rPr lang="tr-TR" sz="1000" b="0" i="0" dirty="0" err="1" smtClean="0">
                <a:solidFill>
                  <a:srgbClr val="222222"/>
                </a:solidFill>
                <a:effectLst/>
                <a:latin typeface="Arial" charset="0"/>
              </a:rPr>
              <a:t>Aspects</a:t>
            </a:r>
            <a:r>
              <a:rPr lang="tr-TR" sz="1000" b="0" i="0" dirty="0" smtClean="0">
                <a:solidFill>
                  <a:srgbClr val="222222"/>
                </a:solidFill>
                <a:effectLst/>
                <a:latin typeface="Arial" charset="0"/>
              </a:rPr>
              <a:t>. </a:t>
            </a:r>
            <a:r>
              <a:rPr lang="tr-TR" sz="1000" b="0" i="1" dirty="0" smtClean="0">
                <a:solidFill>
                  <a:srgbClr val="222222"/>
                </a:solidFill>
                <a:effectLst/>
                <a:latin typeface="Arial" charset="0"/>
              </a:rPr>
              <a:t>J </a:t>
            </a:r>
            <a:r>
              <a:rPr lang="tr-TR" sz="1000" b="0" i="1" dirty="0" err="1" smtClean="0">
                <a:solidFill>
                  <a:srgbClr val="222222"/>
                </a:solidFill>
                <a:effectLst/>
                <a:latin typeface="Arial" charset="0"/>
              </a:rPr>
              <a:t>Vet</a:t>
            </a:r>
            <a:r>
              <a:rPr lang="tr-TR" sz="1000" b="0" i="1" dirty="0" smtClean="0">
                <a:solidFill>
                  <a:srgbClr val="222222"/>
                </a:solidFill>
                <a:effectLst/>
                <a:latin typeface="Arial" charset="0"/>
              </a:rPr>
              <a:t> </a:t>
            </a:r>
            <a:r>
              <a:rPr lang="tr-TR" sz="1000" b="0" i="1" dirty="0" err="1" smtClean="0">
                <a:solidFill>
                  <a:srgbClr val="222222"/>
                </a:solidFill>
                <a:effectLst/>
                <a:latin typeface="Arial" charset="0"/>
              </a:rPr>
              <a:t>Sci</a:t>
            </a:r>
            <a:r>
              <a:rPr lang="tr-TR" sz="1000" b="0" i="1" dirty="0" smtClean="0">
                <a:solidFill>
                  <a:srgbClr val="222222"/>
                </a:solidFill>
                <a:effectLst/>
                <a:latin typeface="Arial" charset="0"/>
              </a:rPr>
              <a:t> </a:t>
            </a:r>
            <a:r>
              <a:rPr lang="tr-TR" sz="1000" b="0" i="1" dirty="0" err="1" smtClean="0">
                <a:solidFill>
                  <a:srgbClr val="222222"/>
                </a:solidFill>
                <a:effectLst/>
                <a:latin typeface="Arial" charset="0"/>
              </a:rPr>
              <a:t>Technol</a:t>
            </a:r>
            <a:r>
              <a:rPr lang="tr-TR" sz="1000" b="0" i="0" dirty="0" smtClean="0">
                <a:solidFill>
                  <a:srgbClr val="222222"/>
                </a:solidFill>
                <a:effectLst/>
                <a:latin typeface="Arial" charset="0"/>
              </a:rPr>
              <a:t>, </a:t>
            </a:r>
            <a:r>
              <a:rPr lang="tr-TR" sz="1000" b="0" i="1" dirty="0" smtClean="0">
                <a:solidFill>
                  <a:srgbClr val="222222"/>
                </a:solidFill>
                <a:effectLst/>
                <a:latin typeface="Arial" charset="0"/>
              </a:rPr>
              <a:t>8</a:t>
            </a:r>
            <a:r>
              <a:rPr lang="tr-TR" sz="1000" b="0" i="0" dirty="0" smtClean="0">
                <a:solidFill>
                  <a:srgbClr val="222222"/>
                </a:solidFill>
                <a:effectLst/>
                <a:latin typeface="Arial" charset="0"/>
              </a:rPr>
              <a:t>(430), 2.</a:t>
            </a:r>
            <a:endParaRPr lang="tr-TR" sz="1000" dirty="0"/>
          </a:p>
        </p:txBody>
      </p:sp>
    </p:spTree>
    <p:extLst>
      <p:ext uri="{BB962C8B-B14F-4D97-AF65-F5344CB8AC3E}">
        <p14:creationId xmlns:p14="http://schemas.microsoft.com/office/powerpoint/2010/main" val="1110561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40638" y="717630"/>
            <a:ext cx="4977114" cy="5644528"/>
          </a:xfrm>
        </p:spPr>
        <p:txBody>
          <a:bodyPr>
            <a:noAutofit/>
          </a:bodyPr>
          <a:lstStyle/>
          <a:p>
            <a:pPr marL="0" indent="0">
              <a:lnSpc>
                <a:spcPct val="120000"/>
              </a:lnSpc>
              <a:buNone/>
            </a:pPr>
            <a:r>
              <a:rPr lang="tr-TR" sz="2000" dirty="0" err="1" smtClean="0">
                <a:solidFill>
                  <a:srgbClr val="0070C0"/>
                </a:solidFill>
              </a:rPr>
              <a:t>Schematic</a:t>
            </a:r>
            <a:r>
              <a:rPr lang="tr-TR" sz="2000" dirty="0" smtClean="0">
                <a:solidFill>
                  <a:srgbClr val="0070C0"/>
                </a:solidFill>
              </a:rPr>
              <a:t> </a:t>
            </a:r>
            <a:r>
              <a:rPr lang="tr-TR" sz="2000" dirty="0" err="1" smtClean="0">
                <a:solidFill>
                  <a:srgbClr val="0070C0"/>
                </a:solidFill>
              </a:rPr>
              <a:t>diagram</a:t>
            </a:r>
            <a:r>
              <a:rPr lang="tr-TR" sz="2000" dirty="0" smtClean="0">
                <a:solidFill>
                  <a:srgbClr val="0070C0"/>
                </a:solidFill>
              </a:rPr>
              <a:t> of </a:t>
            </a:r>
            <a:r>
              <a:rPr lang="tr-TR" sz="2000" dirty="0" err="1" smtClean="0">
                <a:solidFill>
                  <a:srgbClr val="0070C0"/>
                </a:solidFill>
              </a:rPr>
              <a:t>the</a:t>
            </a:r>
            <a:r>
              <a:rPr lang="tr-TR" sz="2000" dirty="0" smtClean="0">
                <a:solidFill>
                  <a:srgbClr val="0070C0"/>
                </a:solidFill>
              </a:rPr>
              <a:t> </a:t>
            </a:r>
            <a:r>
              <a:rPr lang="tr-TR" sz="2000" dirty="0" err="1" smtClean="0">
                <a:solidFill>
                  <a:srgbClr val="0070C0"/>
                </a:solidFill>
              </a:rPr>
              <a:t>structure</a:t>
            </a:r>
            <a:r>
              <a:rPr lang="tr-TR" sz="2000" dirty="0" smtClean="0">
                <a:solidFill>
                  <a:srgbClr val="0070C0"/>
                </a:solidFill>
              </a:rPr>
              <a:t> of </a:t>
            </a:r>
            <a:r>
              <a:rPr lang="tr-TR" sz="2000" dirty="0" err="1" smtClean="0">
                <a:solidFill>
                  <a:srgbClr val="0070C0"/>
                </a:solidFill>
              </a:rPr>
              <a:t>poxvirus</a:t>
            </a:r>
            <a:r>
              <a:rPr lang="tr-TR" sz="2000" dirty="0" smtClean="0">
                <a:solidFill>
                  <a:srgbClr val="0070C0"/>
                </a:solidFill>
              </a:rPr>
              <a:t> </a:t>
            </a:r>
            <a:r>
              <a:rPr lang="tr-TR" sz="2000" dirty="0" err="1" smtClean="0">
                <a:solidFill>
                  <a:srgbClr val="0070C0"/>
                </a:solidFill>
              </a:rPr>
              <a:t>virion</a:t>
            </a:r>
            <a:r>
              <a:rPr lang="tr-TR" sz="2000" dirty="0" smtClean="0">
                <a:solidFill>
                  <a:srgbClr val="0070C0"/>
                </a:solidFill>
              </a:rPr>
              <a:t>.</a:t>
            </a:r>
            <a:r>
              <a:rPr lang="tr-TR" sz="2000" dirty="0" smtClean="0"/>
              <a:t> </a:t>
            </a:r>
          </a:p>
          <a:p>
            <a:pPr>
              <a:lnSpc>
                <a:spcPct val="120000"/>
              </a:lnSpc>
            </a:pPr>
            <a:r>
              <a:rPr lang="tr-TR" sz="2000" dirty="0" err="1" smtClean="0"/>
              <a:t>Viral</a:t>
            </a:r>
            <a:r>
              <a:rPr lang="tr-TR" sz="2000" dirty="0" smtClean="0"/>
              <a:t> DNA </a:t>
            </a:r>
            <a:r>
              <a:rPr lang="tr-TR" sz="2000" dirty="0" err="1" smtClean="0"/>
              <a:t>and</a:t>
            </a:r>
            <a:r>
              <a:rPr lang="tr-TR" sz="2000" dirty="0" smtClean="0"/>
              <a:t> </a:t>
            </a:r>
            <a:r>
              <a:rPr lang="tr-TR" sz="2000" dirty="0" err="1" smtClean="0"/>
              <a:t>several</a:t>
            </a:r>
            <a:r>
              <a:rPr lang="tr-TR" sz="2000" dirty="0" smtClean="0"/>
              <a:t> </a:t>
            </a:r>
            <a:r>
              <a:rPr lang="tr-TR" sz="2000" dirty="0" err="1" smtClean="0"/>
              <a:t>viral</a:t>
            </a:r>
            <a:r>
              <a:rPr lang="tr-TR" sz="2000" dirty="0" smtClean="0"/>
              <a:t> </a:t>
            </a:r>
            <a:r>
              <a:rPr lang="tr-TR" sz="2000" dirty="0" err="1" smtClean="0"/>
              <a:t>proteins</a:t>
            </a:r>
            <a:r>
              <a:rPr lang="tr-TR" sz="2000" dirty="0" smtClean="0"/>
              <a:t> </a:t>
            </a:r>
            <a:r>
              <a:rPr lang="tr-TR" sz="2000" dirty="0" err="1" smtClean="0"/>
              <a:t>within</a:t>
            </a:r>
            <a:r>
              <a:rPr lang="tr-TR" sz="2000" dirty="0" smtClean="0"/>
              <a:t> </a:t>
            </a:r>
            <a:r>
              <a:rPr lang="tr-TR" sz="2000" dirty="0" err="1" smtClean="0"/>
              <a:t>the</a:t>
            </a:r>
            <a:r>
              <a:rPr lang="tr-TR" sz="2000" dirty="0" smtClean="0"/>
              <a:t> </a:t>
            </a:r>
            <a:r>
              <a:rPr lang="tr-TR" sz="2000" dirty="0" err="1" smtClean="0"/>
              <a:t>core</a:t>
            </a:r>
            <a:r>
              <a:rPr lang="tr-TR" sz="2000" dirty="0" smtClean="0"/>
              <a:t> form </a:t>
            </a:r>
            <a:r>
              <a:rPr lang="tr-TR" sz="2000" dirty="0" err="1" smtClean="0"/>
              <a:t>the</a:t>
            </a:r>
            <a:r>
              <a:rPr lang="tr-TR" sz="2000" dirty="0" smtClean="0"/>
              <a:t> </a:t>
            </a:r>
            <a:r>
              <a:rPr lang="tr-TR" sz="2000" dirty="0" err="1" smtClean="0"/>
              <a:t>nucleosome</a:t>
            </a:r>
            <a:r>
              <a:rPr lang="tr-TR" sz="2000" dirty="0" smtClean="0"/>
              <a:t> (N). </a:t>
            </a:r>
          </a:p>
          <a:p>
            <a:pPr>
              <a:lnSpc>
                <a:spcPct val="120000"/>
              </a:lnSpc>
            </a:pPr>
            <a:r>
              <a:rPr lang="tr-TR" sz="2000" dirty="0" err="1" smtClean="0"/>
              <a:t>the</a:t>
            </a:r>
            <a:r>
              <a:rPr lang="tr-TR" sz="2000" dirty="0" smtClean="0"/>
              <a:t> </a:t>
            </a:r>
            <a:r>
              <a:rPr lang="tr-TR" sz="2000" dirty="0" err="1" smtClean="0"/>
              <a:t>core</a:t>
            </a:r>
            <a:r>
              <a:rPr lang="tr-TR" sz="2000" dirty="0" smtClean="0"/>
              <a:t> is </a:t>
            </a:r>
            <a:r>
              <a:rPr lang="tr-TR" sz="2000" dirty="0" err="1" smtClean="0"/>
              <a:t>covered</a:t>
            </a:r>
            <a:r>
              <a:rPr lang="tr-TR" sz="2000" dirty="0" smtClean="0"/>
              <a:t> </a:t>
            </a:r>
            <a:r>
              <a:rPr lang="tr-TR" sz="2000" dirty="0" err="1" smtClean="0"/>
              <a:t>with</a:t>
            </a:r>
            <a:r>
              <a:rPr lang="tr-TR" sz="2000" dirty="0" smtClean="0"/>
              <a:t> a 9 </a:t>
            </a:r>
            <a:r>
              <a:rPr lang="tr-TR" sz="2000" dirty="0" err="1" smtClean="0"/>
              <a:t>nm</a:t>
            </a:r>
            <a:r>
              <a:rPr lang="tr-TR" sz="2000" dirty="0" smtClean="0"/>
              <a:t> </a:t>
            </a:r>
            <a:r>
              <a:rPr lang="tr-TR" sz="2000" dirty="0" err="1" smtClean="0"/>
              <a:t>thick</a:t>
            </a:r>
            <a:r>
              <a:rPr lang="tr-TR" sz="2000" dirty="0" smtClean="0"/>
              <a:t> </a:t>
            </a:r>
            <a:r>
              <a:rPr lang="tr-TR" sz="2000" dirty="0" err="1" smtClean="0"/>
              <a:t>core</a:t>
            </a:r>
            <a:r>
              <a:rPr lang="tr-TR" sz="2000" dirty="0" smtClean="0"/>
              <a:t> </a:t>
            </a:r>
            <a:r>
              <a:rPr lang="tr-TR" sz="2000" dirty="0" err="1" smtClean="0"/>
              <a:t>membrane</a:t>
            </a:r>
            <a:r>
              <a:rPr lang="tr-TR" sz="2000" dirty="0" smtClean="0"/>
              <a:t> (CM) </a:t>
            </a:r>
            <a:r>
              <a:rPr lang="tr-TR" sz="2000" dirty="0" err="1" smtClean="0"/>
              <a:t>and</a:t>
            </a:r>
            <a:r>
              <a:rPr lang="tr-TR" sz="2000" dirty="0" smtClean="0"/>
              <a:t> </a:t>
            </a:r>
            <a:r>
              <a:rPr lang="tr-TR" sz="2000" dirty="0" err="1" smtClean="0"/>
              <a:t>assumes</a:t>
            </a:r>
            <a:r>
              <a:rPr lang="tr-TR" sz="2000" dirty="0" smtClean="0"/>
              <a:t> a </a:t>
            </a:r>
            <a:r>
              <a:rPr lang="tr-TR" sz="2000" dirty="0" err="1" smtClean="0"/>
              <a:t>dumbbell</a:t>
            </a:r>
            <a:r>
              <a:rPr lang="tr-TR" sz="2000" dirty="0" smtClean="0"/>
              <a:t> </a:t>
            </a:r>
            <a:r>
              <a:rPr lang="tr-TR" sz="2000" dirty="0" err="1" smtClean="0"/>
              <a:t>shape</a:t>
            </a:r>
            <a:r>
              <a:rPr lang="tr-TR" sz="2000" dirty="0" smtClean="0"/>
              <a:t> </a:t>
            </a:r>
            <a:r>
              <a:rPr lang="tr-TR" sz="2000" dirty="0" err="1" smtClean="0"/>
              <a:t>because</a:t>
            </a:r>
            <a:r>
              <a:rPr lang="tr-TR" sz="2000" dirty="0" smtClean="0"/>
              <a:t> of </a:t>
            </a:r>
            <a:r>
              <a:rPr lang="tr-TR" sz="2000" dirty="0" err="1" smtClean="0"/>
              <a:t>two</a:t>
            </a:r>
            <a:r>
              <a:rPr lang="tr-TR" sz="2000" dirty="0" smtClean="0"/>
              <a:t> </a:t>
            </a:r>
            <a:r>
              <a:rPr lang="tr-TR" sz="2000" dirty="0" err="1" smtClean="0"/>
              <a:t>lateral</a:t>
            </a:r>
            <a:r>
              <a:rPr lang="tr-TR" sz="2000" dirty="0" smtClean="0"/>
              <a:t> </a:t>
            </a:r>
            <a:r>
              <a:rPr lang="tr-TR" sz="2000" dirty="0" err="1" smtClean="0"/>
              <a:t>bodies</a:t>
            </a:r>
            <a:r>
              <a:rPr lang="tr-TR" sz="2000" dirty="0" smtClean="0"/>
              <a:t> (LB), </a:t>
            </a:r>
            <a:r>
              <a:rPr lang="tr-TR" sz="2000" dirty="0" err="1" smtClean="0"/>
              <a:t>which</a:t>
            </a:r>
            <a:r>
              <a:rPr lang="tr-TR" sz="2000" dirty="0" smtClean="0"/>
              <a:t> is </a:t>
            </a:r>
            <a:r>
              <a:rPr lang="tr-TR" sz="2000" dirty="0" err="1" smtClean="0"/>
              <a:t>eventually</a:t>
            </a:r>
            <a:r>
              <a:rPr lang="tr-TR" sz="2000" dirty="0" smtClean="0"/>
              <a:t> </a:t>
            </a:r>
            <a:r>
              <a:rPr lang="tr-TR" sz="2000" dirty="0" err="1" smtClean="0"/>
              <a:t>enclosed</a:t>
            </a:r>
            <a:r>
              <a:rPr lang="tr-TR" sz="2000" dirty="0" smtClean="0"/>
              <a:t> </a:t>
            </a:r>
            <a:r>
              <a:rPr lang="tr-TR" sz="2000" dirty="0" err="1" smtClean="0"/>
              <a:t>within</a:t>
            </a:r>
            <a:r>
              <a:rPr lang="tr-TR" sz="2000" dirty="0" smtClean="0"/>
              <a:t> a protein </a:t>
            </a:r>
            <a:r>
              <a:rPr lang="tr-TR" sz="2000" dirty="0" err="1" smtClean="0"/>
              <a:t>shell</a:t>
            </a:r>
            <a:r>
              <a:rPr lang="tr-TR" sz="2000" dirty="0" smtClean="0"/>
              <a:t> of 12 </a:t>
            </a:r>
            <a:r>
              <a:rPr lang="tr-TR" sz="2000" dirty="0" err="1" smtClean="0"/>
              <a:t>nm</a:t>
            </a:r>
            <a:r>
              <a:rPr lang="tr-TR" sz="2000" dirty="0" smtClean="0"/>
              <a:t> </a:t>
            </a:r>
            <a:r>
              <a:rPr lang="tr-TR" sz="2000" dirty="0" err="1" smtClean="0"/>
              <a:t>thickness</a:t>
            </a:r>
            <a:r>
              <a:rPr lang="tr-TR" sz="2000" dirty="0" smtClean="0"/>
              <a:t> (</a:t>
            </a:r>
            <a:r>
              <a:rPr lang="tr-TR" sz="2000" dirty="0" err="1" smtClean="0"/>
              <a:t>outer</a:t>
            </a:r>
            <a:r>
              <a:rPr lang="tr-TR" sz="2000" dirty="0" smtClean="0"/>
              <a:t> </a:t>
            </a:r>
            <a:r>
              <a:rPr lang="tr-TR" sz="2000" dirty="0" err="1" smtClean="0"/>
              <a:t>membrane</a:t>
            </a:r>
            <a:r>
              <a:rPr lang="tr-TR" sz="2000" dirty="0" smtClean="0"/>
              <a:t>) </a:t>
            </a:r>
            <a:r>
              <a:rPr lang="tr-TR" sz="2000" dirty="0" err="1" smtClean="0"/>
              <a:t>containing</a:t>
            </a:r>
            <a:r>
              <a:rPr lang="tr-TR" sz="2000" dirty="0" smtClean="0"/>
              <a:t> </a:t>
            </a:r>
            <a:r>
              <a:rPr lang="tr-TR" sz="2000" dirty="0" err="1" smtClean="0"/>
              <a:t>irregular</a:t>
            </a:r>
            <a:r>
              <a:rPr lang="tr-TR" sz="2000" dirty="0" smtClean="0"/>
              <a:t> </a:t>
            </a:r>
            <a:r>
              <a:rPr lang="tr-TR" sz="2000" dirty="0" err="1" smtClean="0"/>
              <a:t>surface</a:t>
            </a:r>
            <a:r>
              <a:rPr lang="tr-TR" sz="2000" dirty="0" smtClean="0"/>
              <a:t> </a:t>
            </a:r>
            <a:r>
              <a:rPr lang="tr-TR" sz="2000" dirty="0" err="1" smtClean="0"/>
              <a:t>tubules</a:t>
            </a:r>
            <a:r>
              <a:rPr lang="tr-TR" sz="2000" dirty="0" smtClean="0"/>
              <a:t> (T). </a:t>
            </a:r>
          </a:p>
          <a:p>
            <a:pPr>
              <a:lnSpc>
                <a:spcPct val="120000"/>
              </a:lnSpc>
            </a:pPr>
            <a:r>
              <a:rPr lang="tr-TR" sz="2000" dirty="0" err="1" smtClean="0"/>
              <a:t>The</a:t>
            </a:r>
            <a:r>
              <a:rPr lang="tr-TR" sz="2000" dirty="0" smtClean="0"/>
              <a:t> </a:t>
            </a:r>
            <a:r>
              <a:rPr lang="tr-TR" sz="2000" dirty="0" err="1" smtClean="0"/>
              <a:t>virion</a:t>
            </a:r>
            <a:r>
              <a:rPr lang="tr-TR" sz="2000" dirty="0" smtClean="0"/>
              <a:t> is </a:t>
            </a:r>
            <a:r>
              <a:rPr lang="tr-TR" sz="2000" dirty="0" err="1" smtClean="0"/>
              <a:t>enclosed</a:t>
            </a:r>
            <a:r>
              <a:rPr lang="tr-TR" sz="2000" dirty="0" smtClean="0"/>
              <a:t> in a </a:t>
            </a:r>
            <a:r>
              <a:rPr lang="tr-TR" sz="2000" dirty="0" err="1" smtClean="0"/>
              <a:t>lipid</a:t>
            </a:r>
            <a:r>
              <a:rPr lang="tr-TR" sz="2000" dirty="0" smtClean="0"/>
              <a:t> </a:t>
            </a:r>
            <a:r>
              <a:rPr lang="tr-TR" sz="2000" dirty="0" err="1" smtClean="0"/>
              <a:t>bilayer</a:t>
            </a:r>
            <a:r>
              <a:rPr lang="tr-TR" sz="2000" dirty="0" smtClean="0"/>
              <a:t> </a:t>
            </a:r>
            <a:r>
              <a:rPr lang="tr-TR" sz="2000" dirty="0" err="1" smtClean="0"/>
              <a:t>envelope</a:t>
            </a:r>
            <a:r>
              <a:rPr lang="tr-TR" sz="2000" dirty="0" smtClean="0"/>
              <a:t> </a:t>
            </a:r>
            <a:r>
              <a:rPr lang="tr-TR" sz="2000" dirty="0" err="1" smtClean="0"/>
              <a:t>containing</a:t>
            </a:r>
            <a:r>
              <a:rPr lang="tr-TR" sz="2000" dirty="0" smtClean="0"/>
              <a:t> </a:t>
            </a:r>
            <a:r>
              <a:rPr lang="tr-TR" sz="2000" dirty="0" err="1" smtClean="0"/>
              <a:t>virus-specific</a:t>
            </a:r>
            <a:r>
              <a:rPr lang="tr-TR" sz="2000" dirty="0" smtClean="0"/>
              <a:t> </a:t>
            </a:r>
            <a:r>
              <a:rPr lang="tr-TR" sz="2000" dirty="0" err="1" smtClean="0"/>
              <a:t>proteins</a:t>
            </a:r>
            <a:r>
              <a:rPr lang="tr-TR" sz="2000" dirty="0" smtClean="0"/>
              <a:t>. </a:t>
            </a:r>
            <a:r>
              <a:rPr lang="tr-TR" sz="1050" dirty="0" smtClean="0"/>
              <a:t>(</a:t>
            </a:r>
            <a:r>
              <a:rPr lang="tr-TR" sz="1050" dirty="0" err="1" smtClean="0"/>
              <a:t>Reproduced</a:t>
            </a:r>
            <a:r>
              <a:rPr lang="tr-TR" sz="1050" dirty="0" smtClean="0"/>
              <a:t> </a:t>
            </a:r>
            <a:r>
              <a:rPr lang="tr-TR" sz="1050" dirty="0" err="1" smtClean="0"/>
              <a:t>with</a:t>
            </a:r>
            <a:r>
              <a:rPr lang="tr-TR" sz="1050" dirty="0" smtClean="0"/>
              <a:t> </a:t>
            </a:r>
            <a:r>
              <a:rPr lang="tr-TR" sz="1050" dirty="0" err="1" smtClean="0"/>
              <a:t>permission</a:t>
            </a:r>
            <a:r>
              <a:rPr lang="tr-TR" sz="1050" dirty="0" smtClean="0"/>
              <a:t> </a:t>
            </a:r>
            <a:r>
              <a:rPr lang="tr-TR" sz="1050" dirty="0" err="1" smtClean="0"/>
              <a:t>from</a:t>
            </a:r>
            <a:r>
              <a:rPr lang="tr-TR" sz="1050" dirty="0" smtClean="0"/>
              <a:t> </a:t>
            </a:r>
            <a:r>
              <a:rPr lang="tr-TR" sz="1050" dirty="0" err="1" smtClean="0"/>
              <a:t>Willey</a:t>
            </a:r>
            <a:r>
              <a:rPr lang="tr-TR" sz="1050" dirty="0" smtClean="0"/>
              <a:t> JM: </a:t>
            </a:r>
            <a:r>
              <a:rPr lang="tr-TR" sz="1050" dirty="0" err="1" smtClean="0"/>
              <a:t>Prescott</a:t>
            </a:r>
            <a:r>
              <a:rPr lang="tr-TR" sz="1050" dirty="0" smtClean="0"/>
              <a:t>, </a:t>
            </a:r>
            <a:r>
              <a:rPr lang="tr-TR" sz="1050" dirty="0" err="1" smtClean="0"/>
              <a:t>Harley</a:t>
            </a:r>
            <a:r>
              <a:rPr lang="tr-TR" sz="1050" dirty="0" smtClean="0"/>
              <a:t>, &amp; </a:t>
            </a:r>
            <a:r>
              <a:rPr lang="tr-TR" sz="1050" dirty="0" err="1" smtClean="0"/>
              <a:t>Klein’s</a:t>
            </a:r>
            <a:r>
              <a:rPr lang="tr-TR" sz="1050" dirty="0" smtClean="0"/>
              <a:t> </a:t>
            </a:r>
            <a:r>
              <a:rPr lang="tr-TR" sz="1050" dirty="0" err="1" smtClean="0"/>
              <a:t>Microbiology</a:t>
            </a:r>
            <a:r>
              <a:rPr lang="tr-TR" sz="1050" dirty="0" smtClean="0"/>
              <a:t>, 7th </a:t>
            </a:r>
            <a:r>
              <a:rPr lang="tr-TR" sz="1050" dirty="0" err="1" smtClean="0"/>
              <a:t>edition</a:t>
            </a:r>
            <a:r>
              <a:rPr lang="tr-TR" sz="1050" dirty="0" smtClean="0"/>
              <a:t>. </a:t>
            </a:r>
            <a:r>
              <a:rPr lang="tr-TR" sz="1050" dirty="0" err="1" smtClean="0"/>
              <a:t>McGraw-Hill</a:t>
            </a:r>
            <a:r>
              <a:rPr lang="tr-TR" sz="1050" dirty="0" smtClean="0"/>
              <a:t>, 2008.)</a:t>
            </a:r>
          </a:p>
          <a:p>
            <a:endParaRPr lang="tr-TR" sz="2000" dirty="0"/>
          </a:p>
        </p:txBody>
      </p:sp>
      <p:pic>
        <p:nvPicPr>
          <p:cNvPr id="4" name="Resim 3"/>
          <p:cNvPicPr>
            <a:picLocks noChangeAspect="1"/>
          </p:cNvPicPr>
          <p:nvPr/>
        </p:nvPicPr>
        <p:blipFill>
          <a:blip r:embed="rId2"/>
          <a:stretch>
            <a:fillRect/>
          </a:stretch>
        </p:blipFill>
        <p:spPr>
          <a:xfrm>
            <a:off x="590610" y="40021"/>
            <a:ext cx="5775164" cy="3336589"/>
          </a:xfrm>
          <a:prstGeom prst="rect">
            <a:avLst/>
          </a:prstGeom>
        </p:spPr>
      </p:pic>
      <p:pic>
        <p:nvPicPr>
          <p:cNvPr id="5" name="Resim 4"/>
          <p:cNvPicPr>
            <a:picLocks noChangeAspect="1"/>
          </p:cNvPicPr>
          <p:nvPr/>
        </p:nvPicPr>
        <p:blipFill>
          <a:blip r:embed="rId3"/>
          <a:stretch>
            <a:fillRect/>
          </a:stretch>
        </p:blipFill>
        <p:spPr>
          <a:xfrm>
            <a:off x="897238" y="3376610"/>
            <a:ext cx="5276786" cy="3359856"/>
          </a:xfrm>
          <a:prstGeom prst="rect">
            <a:avLst/>
          </a:prstGeom>
        </p:spPr>
      </p:pic>
      <p:sp>
        <p:nvSpPr>
          <p:cNvPr id="6" name="Dikdörtgen 5"/>
          <p:cNvSpPr/>
          <p:nvPr/>
        </p:nvSpPr>
        <p:spPr>
          <a:xfrm>
            <a:off x="0" y="6586241"/>
            <a:ext cx="7894804" cy="253916"/>
          </a:xfrm>
          <a:prstGeom prst="rect">
            <a:avLst/>
          </a:prstGeom>
        </p:spPr>
        <p:txBody>
          <a:bodyPr wrap="square">
            <a:spAutoFit/>
          </a:bodyPr>
          <a:lstStyle/>
          <a:p>
            <a:r>
              <a:rPr lang="tr-TR" sz="1050" dirty="0" err="1" smtClean="0"/>
              <a:t>Electron</a:t>
            </a:r>
            <a:r>
              <a:rPr lang="tr-TR" sz="1050" dirty="0" smtClean="0"/>
              <a:t> </a:t>
            </a:r>
            <a:r>
              <a:rPr lang="tr-TR" sz="1050" dirty="0" err="1" smtClean="0"/>
              <a:t>microscopic</a:t>
            </a:r>
            <a:r>
              <a:rPr lang="tr-TR" sz="1050" dirty="0" smtClean="0"/>
              <a:t> </a:t>
            </a:r>
            <a:r>
              <a:rPr lang="tr-TR" sz="1050" dirty="0" err="1" smtClean="0"/>
              <a:t>appearance</a:t>
            </a:r>
            <a:r>
              <a:rPr lang="tr-TR" sz="1050" dirty="0" smtClean="0"/>
              <a:t> of a </a:t>
            </a:r>
            <a:r>
              <a:rPr lang="tr-TR" sz="1050" dirty="0" err="1" smtClean="0"/>
              <a:t>poxvirus</a:t>
            </a:r>
            <a:r>
              <a:rPr lang="tr-TR" sz="1050" dirty="0" smtClean="0"/>
              <a:t> (</a:t>
            </a:r>
            <a:r>
              <a:rPr lang="tr-TR" sz="1050" dirty="0" err="1" smtClean="0"/>
              <a:t>vaccinia</a:t>
            </a:r>
            <a:r>
              <a:rPr lang="tr-TR" sz="1050" dirty="0" smtClean="0"/>
              <a:t>). (</a:t>
            </a:r>
            <a:r>
              <a:rPr lang="tr-TR" sz="1050" dirty="0" err="1" smtClean="0"/>
              <a:t>Negative</a:t>
            </a:r>
            <a:r>
              <a:rPr lang="tr-TR" sz="1050" dirty="0" smtClean="0"/>
              <a:t> </a:t>
            </a:r>
            <a:r>
              <a:rPr lang="tr-TR" sz="1050" dirty="0" err="1" smtClean="0"/>
              <a:t>stain</a:t>
            </a:r>
            <a:r>
              <a:rPr lang="tr-TR" sz="1050" dirty="0" smtClean="0"/>
              <a:t>; </a:t>
            </a:r>
            <a:r>
              <a:rPr lang="tr-TR" sz="1050" dirty="0" err="1" smtClean="0"/>
              <a:t>original</a:t>
            </a:r>
            <a:r>
              <a:rPr lang="tr-TR" sz="1050" dirty="0" smtClean="0"/>
              <a:t> </a:t>
            </a:r>
            <a:r>
              <a:rPr lang="tr-TR" sz="1050" dirty="0" err="1" smtClean="0"/>
              <a:t>magnification</a:t>
            </a:r>
            <a:r>
              <a:rPr lang="tr-TR" sz="1050" dirty="0" smtClean="0"/>
              <a:t> ×60000.) (</a:t>
            </a:r>
            <a:r>
              <a:rPr lang="tr-TR" sz="1050" dirty="0" err="1" smtClean="0"/>
              <a:t>Courtesy</a:t>
            </a:r>
            <a:r>
              <a:rPr lang="tr-TR" sz="1050" dirty="0" smtClean="0"/>
              <a:t> of </a:t>
            </a:r>
            <a:r>
              <a:rPr lang="tr-TR" sz="1050" dirty="0" err="1" smtClean="0"/>
              <a:t>Dr</a:t>
            </a:r>
            <a:r>
              <a:rPr lang="tr-TR" sz="1050" dirty="0" smtClean="0"/>
              <a:t> Claire M. </a:t>
            </a:r>
            <a:r>
              <a:rPr lang="tr-TR" sz="1050" dirty="0" err="1" smtClean="0"/>
              <a:t>Payne</a:t>
            </a:r>
            <a:r>
              <a:rPr lang="tr-TR" sz="1050" dirty="0" smtClean="0"/>
              <a:t>.)</a:t>
            </a:r>
            <a:endParaRPr lang="tr-TR" sz="1050" dirty="0"/>
          </a:p>
        </p:txBody>
      </p:sp>
    </p:spTree>
    <p:extLst>
      <p:ext uri="{BB962C8B-B14F-4D97-AF65-F5344CB8AC3E}">
        <p14:creationId xmlns:p14="http://schemas.microsoft.com/office/powerpoint/2010/main" val="1484985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03476" y="266217"/>
            <a:ext cx="10515600" cy="5702401"/>
          </a:xfrm>
        </p:spPr>
        <p:txBody>
          <a:bodyPr>
            <a:noAutofit/>
          </a:bodyPr>
          <a:lstStyle/>
          <a:p>
            <a:pPr marL="0" indent="0">
              <a:buNone/>
            </a:pPr>
            <a:r>
              <a:rPr lang="tr-TR" dirty="0" err="1" smtClean="0">
                <a:solidFill>
                  <a:srgbClr val="0070C0"/>
                </a:solidFill>
              </a:rPr>
              <a:t>Pox</a:t>
            </a:r>
            <a:r>
              <a:rPr lang="tr-TR" dirty="0" smtClean="0">
                <a:solidFill>
                  <a:srgbClr val="0070C0"/>
                </a:solidFill>
              </a:rPr>
              <a:t> </a:t>
            </a:r>
            <a:r>
              <a:rPr lang="tr-TR" dirty="0" err="1" smtClean="0">
                <a:solidFill>
                  <a:srgbClr val="0070C0"/>
                </a:solidFill>
              </a:rPr>
              <a:t>lesions</a:t>
            </a:r>
            <a:r>
              <a:rPr lang="tr-TR" dirty="0" smtClean="0">
                <a:solidFill>
                  <a:srgbClr val="0070C0"/>
                </a:solidFill>
              </a:rPr>
              <a:t>  </a:t>
            </a:r>
          </a:p>
          <a:p>
            <a:pPr marL="0" indent="0">
              <a:buNone/>
            </a:pPr>
            <a:r>
              <a:rPr lang="tr-TR" sz="2400" dirty="0" smtClean="0"/>
              <a:t>Skin </a:t>
            </a:r>
            <a:r>
              <a:rPr lang="tr-TR" sz="2400" dirty="0" err="1" smtClean="0"/>
              <a:t>lesions</a:t>
            </a:r>
            <a:r>
              <a:rPr lang="tr-TR" sz="2400" dirty="0" smtClean="0"/>
              <a:t> </a:t>
            </a:r>
            <a:r>
              <a:rPr lang="tr-TR" sz="2400" dirty="0" err="1" smtClean="0"/>
              <a:t>tend</a:t>
            </a:r>
            <a:r>
              <a:rPr lang="tr-TR" sz="2400" dirty="0" smtClean="0"/>
              <a:t> </a:t>
            </a:r>
            <a:r>
              <a:rPr lang="tr-TR" sz="2400" dirty="0" err="1" smtClean="0"/>
              <a:t>to</a:t>
            </a:r>
            <a:r>
              <a:rPr lang="tr-TR" sz="2400" dirty="0" smtClean="0"/>
              <a:t> be </a:t>
            </a:r>
            <a:r>
              <a:rPr lang="tr-TR" sz="2400" dirty="0" err="1" smtClean="0"/>
              <a:t>more</a:t>
            </a:r>
            <a:r>
              <a:rPr lang="tr-TR" sz="2400" dirty="0" smtClean="0"/>
              <a:t> </a:t>
            </a:r>
            <a:r>
              <a:rPr lang="tr-TR" sz="2400" dirty="0" err="1" smtClean="0"/>
              <a:t>frequent</a:t>
            </a:r>
            <a:r>
              <a:rPr lang="tr-TR" sz="2400" dirty="0" smtClean="0"/>
              <a:t> </a:t>
            </a:r>
            <a:r>
              <a:rPr lang="tr-TR" sz="2400" dirty="0" err="1" smtClean="0"/>
              <a:t>and</a:t>
            </a:r>
            <a:r>
              <a:rPr lang="tr-TR" sz="2400" dirty="0" smtClean="0"/>
              <a:t> </a:t>
            </a:r>
            <a:r>
              <a:rPr lang="tr-TR" sz="2400" dirty="0" err="1" smtClean="0"/>
              <a:t>visible</a:t>
            </a:r>
            <a:r>
              <a:rPr lang="tr-TR" sz="2400" dirty="0" smtClean="0"/>
              <a:t> on </a:t>
            </a:r>
            <a:r>
              <a:rPr lang="tr-TR" sz="2400" dirty="0" err="1" smtClean="0"/>
              <a:t>sparsely</a:t>
            </a:r>
            <a:r>
              <a:rPr lang="tr-TR" sz="2400" dirty="0" smtClean="0"/>
              <a:t> </a:t>
            </a:r>
            <a:r>
              <a:rPr lang="tr-TR" sz="2400" dirty="0" err="1" smtClean="0"/>
              <a:t>wooled</a:t>
            </a:r>
            <a:r>
              <a:rPr lang="tr-TR" sz="2400" dirty="0" smtClean="0"/>
              <a:t>/ </a:t>
            </a:r>
            <a:r>
              <a:rPr lang="tr-TR" sz="2400" dirty="0" err="1" smtClean="0"/>
              <a:t>haired</a:t>
            </a:r>
            <a:r>
              <a:rPr lang="tr-TR" sz="2400" dirty="0" smtClean="0"/>
              <a:t> skin </a:t>
            </a:r>
            <a:r>
              <a:rPr lang="tr-TR" sz="2400" dirty="0" err="1" smtClean="0"/>
              <a:t>such</a:t>
            </a:r>
            <a:r>
              <a:rPr lang="tr-TR" sz="2400" dirty="0" smtClean="0"/>
              <a:t> as </a:t>
            </a:r>
          </a:p>
          <a:p>
            <a:r>
              <a:rPr lang="tr-TR" sz="2400" dirty="0" err="1" smtClean="0">
                <a:solidFill>
                  <a:srgbClr val="942093"/>
                </a:solidFill>
              </a:rPr>
              <a:t>mouth</a:t>
            </a:r>
            <a:r>
              <a:rPr lang="tr-TR" sz="2400" dirty="0" smtClean="0">
                <a:solidFill>
                  <a:srgbClr val="942093"/>
                </a:solidFill>
              </a:rPr>
              <a:t>, </a:t>
            </a:r>
          </a:p>
          <a:p>
            <a:r>
              <a:rPr lang="tr-TR" sz="2400" dirty="0" err="1" smtClean="0">
                <a:solidFill>
                  <a:srgbClr val="942093"/>
                </a:solidFill>
              </a:rPr>
              <a:t>nose</a:t>
            </a:r>
            <a:r>
              <a:rPr lang="tr-TR" sz="2400" dirty="0" smtClean="0">
                <a:solidFill>
                  <a:srgbClr val="942093"/>
                </a:solidFill>
              </a:rPr>
              <a:t>, </a:t>
            </a:r>
          </a:p>
          <a:p>
            <a:r>
              <a:rPr lang="tr-TR" sz="2400" dirty="0" err="1" smtClean="0">
                <a:solidFill>
                  <a:srgbClr val="942093"/>
                </a:solidFill>
              </a:rPr>
              <a:t>pharynx</a:t>
            </a:r>
            <a:r>
              <a:rPr lang="tr-TR" sz="2400" dirty="0" smtClean="0">
                <a:solidFill>
                  <a:srgbClr val="942093"/>
                </a:solidFill>
              </a:rPr>
              <a:t>, </a:t>
            </a:r>
          </a:p>
          <a:p>
            <a:r>
              <a:rPr lang="tr-TR" sz="2400" dirty="0" err="1" smtClean="0">
                <a:solidFill>
                  <a:srgbClr val="942093"/>
                </a:solidFill>
              </a:rPr>
              <a:t>epiglottis</a:t>
            </a:r>
            <a:r>
              <a:rPr lang="tr-TR" sz="2400" dirty="0" smtClean="0">
                <a:solidFill>
                  <a:srgbClr val="942093"/>
                </a:solidFill>
              </a:rPr>
              <a:t>, </a:t>
            </a:r>
          </a:p>
          <a:p>
            <a:r>
              <a:rPr lang="tr-TR" sz="2400" dirty="0" err="1" smtClean="0">
                <a:solidFill>
                  <a:srgbClr val="942093"/>
                </a:solidFill>
              </a:rPr>
              <a:t>trachea</a:t>
            </a:r>
            <a:r>
              <a:rPr lang="tr-TR" sz="2400" dirty="0" smtClean="0">
                <a:solidFill>
                  <a:srgbClr val="942093"/>
                </a:solidFill>
              </a:rPr>
              <a:t>, </a:t>
            </a:r>
          </a:p>
          <a:p>
            <a:r>
              <a:rPr lang="tr-TR" sz="2400" dirty="0" smtClean="0"/>
              <a:t>on </a:t>
            </a:r>
            <a:r>
              <a:rPr lang="tr-TR" sz="2400" dirty="0" err="1" smtClean="0"/>
              <a:t>the</a:t>
            </a:r>
            <a:r>
              <a:rPr lang="tr-TR" sz="2400" dirty="0" smtClean="0"/>
              <a:t> </a:t>
            </a:r>
            <a:r>
              <a:rPr lang="tr-TR" sz="2400" dirty="0" err="1" smtClean="0"/>
              <a:t>rumenal</a:t>
            </a:r>
            <a:r>
              <a:rPr lang="tr-TR" sz="2400" dirty="0" smtClean="0"/>
              <a:t> </a:t>
            </a:r>
            <a:r>
              <a:rPr lang="tr-TR" sz="2400" dirty="0" err="1" smtClean="0"/>
              <a:t>and</a:t>
            </a:r>
            <a:r>
              <a:rPr lang="tr-TR" sz="2400" dirty="0" smtClean="0"/>
              <a:t> </a:t>
            </a:r>
            <a:r>
              <a:rPr lang="tr-TR" sz="2400" dirty="0" err="1" smtClean="0"/>
              <a:t>abomasal</a:t>
            </a:r>
            <a:r>
              <a:rPr lang="tr-TR" sz="2400" dirty="0" smtClean="0"/>
              <a:t> </a:t>
            </a:r>
            <a:r>
              <a:rPr lang="tr-TR" sz="2400" dirty="0" err="1" smtClean="0"/>
              <a:t>mucosae</a:t>
            </a:r>
            <a:r>
              <a:rPr lang="tr-TR" sz="2400" dirty="0" smtClean="0"/>
              <a:t>,</a:t>
            </a:r>
            <a:endParaRPr lang="tr-TR" sz="2400" dirty="0"/>
          </a:p>
          <a:p>
            <a:r>
              <a:rPr lang="tr-TR" sz="2400" dirty="0" smtClean="0"/>
              <a:t>vulva, </a:t>
            </a:r>
            <a:r>
              <a:rPr lang="tr-TR" sz="2400" dirty="0" err="1" smtClean="0"/>
              <a:t>prepuce</a:t>
            </a:r>
            <a:r>
              <a:rPr lang="tr-TR" sz="2400" dirty="0" smtClean="0"/>
              <a:t>, </a:t>
            </a:r>
            <a:r>
              <a:rPr lang="tr-TR" sz="2400" dirty="0" err="1" smtClean="0"/>
              <a:t>testicles</a:t>
            </a:r>
            <a:r>
              <a:rPr lang="tr-TR" sz="2400" dirty="0" smtClean="0"/>
              <a:t>, </a:t>
            </a:r>
            <a:r>
              <a:rPr lang="tr-TR" sz="2400" dirty="0" err="1" smtClean="0"/>
              <a:t>udder</a:t>
            </a:r>
            <a:r>
              <a:rPr lang="tr-TR" sz="2400" dirty="0" smtClean="0"/>
              <a:t>, </a:t>
            </a:r>
            <a:r>
              <a:rPr lang="tr-TR" sz="2400" dirty="0" err="1" smtClean="0"/>
              <a:t>and</a:t>
            </a:r>
            <a:r>
              <a:rPr lang="tr-TR" sz="2400" dirty="0" smtClean="0"/>
              <a:t> </a:t>
            </a:r>
            <a:r>
              <a:rPr lang="tr-TR" sz="2400" dirty="0" err="1" smtClean="0"/>
              <a:t>teats</a:t>
            </a:r>
            <a:endParaRPr lang="tr-TR" sz="2400" dirty="0" smtClean="0">
              <a:solidFill>
                <a:srgbClr val="942093"/>
              </a:solidFill>
            </a:endParaRPr>
          </a:p>
          <a:p>
            <a:r>
              <a:rPr lang="tr-TR" sz="2400" dirty="0" smtClean="0"/>
              <a:t>but in </a:t>
            </a:r>
            <a:r>
              <a:rPr lang="tr-TR" sz="2400" dirty="0" err="1" smtClean="0"/>
              <a:t>more</a:t>
            </a:r>
            <a:r>
              <a:rPr lang="tr-TR" sz="2400" dirty="0" smtClean="0"/>
              <a:t> severe </a:t>
            </a:r>
            <a:r>
              <a:rPr lang="tr-TR" sz="2400" dirty="0" err="1" smtClean="0"/>
              <a:t>cases</a:t>
            </a:r>
            <a:r>
              <a:rPr lang="tr-TR" sz="2400" dirty="0" smtClean="0"/>
              <a:t>, </a:t>
            </a:r>
            <a:r>
              <a:rPr lang="tr-TR" sz="2400" dirty="0" err="1" smtClean="0"/>
              <a:t>they</a:t>
            </a:r>
            <a:r>
              <a:rPr lang="tr-TR" sz="2400" dirty="0" smtClean="0"/>
              <a:t> </a:t>
            </a:r>
            <a:r>
              <a:rPr lang="tr-TR" sz="2400" dirty="0" err="1" smtClean="0"/>
              <a:t>may</a:t>
            </a:r>
            <a:r>
              <a:rPr lang="tr-TR" sz="2400" dirty="0" smtClean="0"/>
              <a:t> </a:t>
            </a:r>
            <a:r>
              <a:rPr lang="tr-TR" sz="2400" dirty="0" err="1" smtClean="0"/>
              <a:t>cover</a:t>
            </a:r>
            <a:r>
              <a:rPr lang="tr-TR" sz="2400" dirty="0" smtClean="0"/>
              <a:t> </a:t>
            </a:r>
            <a:r>
              <a:rPr lang="tr-TR" sz="2400" dirty="0" err="1" smtClean="0"/>
              <a:t>the</a:t>
            </a:r>
            <a:r>
              <a:rPr lang="tr-TR" sz="2400" dirty="0" smtClean="0"/>
              <a:t> </a:t>
            </a:r>
            <a:r>
              <a:rPr lang="tr-TR" sz="2400" dirty="0" err="1" smtClean="0"/>
              <a:t>entire</a:t>
            </a:r>
            <a:r>
              <a:rPr lang="tr-TR" sz="2400" dirty="0" smtClean="0"/>
              <a:t> body. </a:t>
            </a:r>
          </a:p>
          <a:p>
            <a:r>
              <a:rPr lang="tr-TR" sz="2400" dirty="0" err="1" smtClean="0"/>
              <a:t>In</a:t>
            </a:r>
            <a:r>
              <a:rPr lang="tr-TR" sz="2400" dirty="0" smtClean="0"/>
              <a:t> </a:t>
            </a:r>
            <a:r>
              <a:rPr lang="tr-TR" sz="2400" dirty="0" err="1" smtClean="0"/>
              <a:t>animals</a:t>
            </a:r>
            <a:r>
              <a:rPr lang="tr-TR" sz="2400" dirty="0" smtClean="0"/>
              <a:t> </a:t>
            </a:r>
            <a:r>
              <a:rPr lang="tr-TR" sz="2400" dirty="0" err="1" smtClean="0"/>
              <a:t>with</a:t>
            </a:r>
            <a:r>
              <a:rPr lang="tr-TR" sz="2400" dirty="0" smtClean="0"/>
              <a:t> </a:t>
            </a:r>
            <a:r>
              <a:rPr lang="tr-TR" sz="2400" dirty="0" err="1" smtClean="0"/>
              <a:t>heavy</a:t>
            </a:r>
            <a:r>
              <a:rPr lang="tr-TR" sz="2400" dirty="0" smtClean="0"/>
              <a:t> </a:t>
            </a:r>
            <a:r>
              <a:rPr lang="tr-TR" sz="2400" dirty="0" err="1" smtClean="0"/>
              <a:t>wool</a:t>
            </a:r>
            <a:r>
              <a:rPr lang="tr-TR" sz="2400" dirty="0" smtClean="0"/>
              <a:t>, </a:t>
            </a:r>
            <a:r>
              <a:rPr lang="tr-TR" sz="2400" dirty="0" err="1" smtClean="0"/>
              <a:t>lesions</a:t>
            </a:r>
            <a:r>
              <a:rPr lang="tr-TR" sz="2400" dirty="0" smtClean="0"/>
              <a:t> can be </a:t>
            </a:r>
            <a:r>
              <a:rPr lang="tr-TR" sz="2400" dirty="0" err="1" smtClean="0"/>
              <a:t>easier</a:t>
            </a:r>
            <a:r>
              <a:rPr lang="tr-TR" sz="2400" dirty="0" smtClean="0"/>
              <a:t> </a:t>
            </a:r>
            <a:r>
              <a:rPr lang="tr-TR" sz="2400" dirty="0" err="1" smtClean="0"/>
              <a:t>to</a:t>
            </a:r>
            <a:r>
              <a:rPr lang="tr-TR" sz="2400" dirty="0" smtClean="0"/>
              <a:t> </a:t>
            </a:r>
            <a:r>
              <a:rPr lang="tr-TR" sz="2400" dirty="0" err="1" smtClean="0"/>
              <a:t>find</a:t>
            </a:r>
            <a:r>
              <a:rPr lang="tr-TR" sz="2400" dirty="0" smtClean="0"/>
              <a:t> </a:t>
            </a:r>
            <a:r>
              <a:rPr lang="tr-TR" sz="2400" dirty="0" err="1" smtClean="0"/>
              <a:t>by</a:t>
            </a:r>
            <a:r>
              <a:rPr lang="tr-TR" sz="2400" dirty="0" smtClean="0"/>
              <a:t> </a:t>
            </a:r>
            <a:r>
              <a:rPr lang="tr-TR" sz="2400" dirty="0" err="1" smtClean="0"/>
              <a:t>palpation</a:t>
            </a:r>
            <a:r>
              <a:rPr lang="tr-TR" sz="2400" dirty="0" smtClean="0"/>
              <a:t> </a:t>
            </a:r>
            <a:r>
              <a:rPr lang="tr-TR" sz="2400" dirty="0" err="1" smtClean="0"/>
              <a:t>than</a:t>
            </a:r>
            <a:r>
              <a:rPr lang="tr-TR" sz="2400" dirty="0" smtClean="0"/>
              <a:t> </a:t>
            </a:r>
            <a:r>
              <a:rPr lang="tr-TR" sz="2400" dirty="0" err="1" smtClean="0"/>
              <a:t>visual</a:t>
            </a:r>
            <a:r>
              <a:rPr lang="tr-TR" sz="2400" dirty="0" smtClean="0"/>
              <a:t> </a:t>
            </a:r>
            <a:r>
              <a:rPr lang="tr-TR" sz="2400" dirty="0" err="1" smtClean="0"/>
              <a:t>inspection</a:t>
            </a:r>
            <a:r>
              <a:rPr lang="tr-TR" sz="2400" dirty="0" smtClean="0"/>
              <a:t>. </a:t>
            </a:r>
            <a:r>
              <a:rPr lang="tr-TR" sz="2400" dirty="0" err="1" smtClean="0"/>
              <a:t>Some</a:t>
            </a:r>
            <a:r>
              <a:rPr lang="tr-TR" sz="2400" dirty="0" smtClean="0"/>
              <a:t> </a:t>
            </a:r>
            <a:r>
              <a:rPr lang="tr-TR" sz="2400" dirty="0" err="1" smtClean="0"/>
              <a:t>animals</a:t>
            </a:r>
            <a:r>
              <a:rPr lang="tr-TR" sz="2400" dirty="0" smtClean="0"/>
              <a:t> </a:t>
            </a:r>
            <a:r>
              <a:rPr lang="tr-TR" sz="2400" dirty="0" err="1" smtClean="0"/>
              <a:t>may</a:t>
            </a:r>
            <a:r>
              <a:rPr lang="tr-TR" sz="2400" dirty="0" smtClean="0"/>
              <a:t> </a:t>
            </a:r>
            <a:r>
              <a:rPr lang="tr-TR" sz="2400" dirty="0" err="1" smtClean="0"/>
              <a:t>have</a:t>
            </a:r>
            <a:r>
              <a:rPr lang="tr-TR" sz="2400" dirty="0" smtClean="0"/>
              <a:t> </a:t>
            </a:r>
            <a:r>
              <a:rPr lang="tr-TR" sz="2400" dirty="0" err="1" smtClean="0"/>
              <a:t>only</a:t>
            </a:r>
            <a:r>
              <a:rPr lang="tr-TR" sz="2400" dirty="0" smtClean="0"/>
              <a:t> a </a:t>
            </a:r>
            <a:r>
              <a:rPr lang="tr-TR" sz="2400" dirty="0" err="1" smtClean="0"/>
              <a:t>few</a:t>
            </a:r>
            <a:r>
              <a:rPr lang="tr-TR" sz="2400" dirty="0" smtClean="0"/>
              <a:t> </a:t>
            </a:r>
            <a:r>
              <a:rPr lang="tr-TR" sz="2400" dirty="0" err="1" smtClean="0"/>
              <a:t>lesions</a:t>
            </a:r>
            <a:r>
              <a:rPr lang="tr-TR" sz="2400" dirty="0" smtClean="0"/>
              <a:t>, </a:t>
            </a:r>
            <a:r>
              <a:rPr lang="tr-TR" sz="2400" dirty="0" err="1" smtClean="0"/>
              <a:t>often</a:t>
            </a:r>
            <a:r>
              <a:rPr lang="tr-TR" sz="2400" dirty="0" smtClean="0"/>
              <a:t> </a:t>
            </a:r>
            <a:r>
              <a:rPr lang="tr-TR" sz="2400" dirty="0" err="1" smtClean="0"/>
              <a:t>around</a:t>
            </a:r>
            <a:r>
              <a:rPr lang="tr-TR" sz="2400" dirty="0" smtClean="0"/>
              <a:t> </a:t>
            </a:r>
            <a:r>
              <a:rPr lang="tr-TR" sz="2400" dirty="0" err="1" smtClean="0"/>
              <a:t>the</a:t>
            </a:r>
            <a:r>
              <a:rPr lang="tr-TR" sz="2400" dirty="0" smtClean="0"/>
              <a:t> </a:t>
            </a:r>
            <a:r>
              <a:rPr lang="tr-TR" sz="2400" dirty="0" err="1" smtClean="0">
                <a:solidFill>
                  <a:srgbClr val="00B050"/>
                </a:solidFill>
              </a:rPr>
              <a:t>ears</a:t>
            </a:r>
            <a:r>
              <a:rPr lang="tr-TR" sz="2400" dirty="0" smtClean="0">
                <a:solidFill>
                  <a:srgbClr val="00B050"/>
                </a:solidFill>
              </a:rPr>
              <a:t> </a:t>
            </a:r>
            <a:r>
              <a:rPr lang="tr-TR" sz="2400" dirty="0" err="1" smtClean="0">
                <a:solidFill>
                  <a:srgbClr val="00B050"/>
                </a:solidFill>
              </a:rPr>
              <a:t>or</a:t>
            </a:r>
            <a:r>
              <a:rPr lang="tr-TR" sz="2400" dirty="0" smtClean="0">
                <a:solidFill>
                  <a:srgbClr val="00B050"/>
                </a:solidFill>
              </a:rPr>
              <a:t> </a:t>
            </a:r>
            <a:r>
              <a:rPr lang="tr-TR" sz="2400" dirty="0" err="1" smtClean="0">
                <a:solidFill>
                  <a:srgbClr val="00B050"/>
                </a:solidFill>
              </a:rPr>
              <a:t>the</a:t>
            </a:r>
            <a:r>
              <a:rPr lang="tr-TR" sz="2400" dirty="0" smtClean="0">
                <a:solidFill>
                  <a:srgbClr val="00B050"/>
                </a:solidFill>
              </a:rPr>
              <a:t> </a:t>
            </a:r>
            <a:r>
              <a:rPr lang="tr-TR" sz="2400" dirty="0" err="1" smtClean="0">
                <a:solidFill>
                  <a:srgbClr val="00B050"/>
                </a:solidFill>
              </a:rPr>
              <a:t>tail</a:t>
            </a:r>
            <a:r>
              <a:rPr lang="tr-TR" sz="2400" dirty="0" smtClean="0">
                <a:solidFill>
                  <a:srgbClr val="00B050"/>
                </a:solidFill>
              </a:rPr>
              <a:t>. </a:t>
            </a:r>
            <a:endParaRPr lang="tr-TR" sz="2400" dirty="0">
              <a:solidFill>
                <a:srgbClr val="00B050"/>
              </a:solidFill>
            </a:endParaRPr>
          </a:p>
        </p:txBody>
      </p:sp>
      <p:pic>
        <p:nvPicPr>
          <p:cNvPr id="4" name="Resim 3"/>
          <p:cNvPicPr>
            <a:picLocks noChangeAspect="1"/>
          </p:cNvPicPr>
          <p:nvPr/>
        </p:nvPicPr>
        <p:blipFill>
          <a:blip r:embed="rId3"/>
          <a:stretch>
            <a:fillRect/>
          </a:stretch>
        </p:blipFill>
        <p:spPr>
          <a:xfrm>
            <a:off x="9932043" y="1198945"/>
            <a:ext cx="1981200" cy="3048000"/>
          </a:xfrm>
          <a:prstGeom prst="rect">
            <a:avLst/>
          </a:prstGeom>
        </p:spPr>
      </p:pic>
      <p:sp>
        <p:nvSpPr>
          <p:cNvPr id="5" name="Dikdörtgen 4"/>
          <p:cNvSpPr/>
          <p:nvPr/>
        </p:nvSpPr>
        <p:spPr>
          <a:xfrm>
            <a:off x="9384745" y="6535167"/>
            <a:ext cx="2339102" cy="246221"/>
          </a:xfrm>
          <a:prstGeom prst="rect">
            <a:avLst/>
          </a:prstGeom>
        </p:spPr>
        <p:txBody>
          <a:bodyPr wrap="none">
            <a:spAutoFit/>
          </a:bodyPr>
          <a:lstStyle/>
          <a:p>
            <a:r>
              <a:rPr lang="tr-TR" sz="1000" dirty="0" smtClean="0"/>
              <a:t>http://</a:t>
            </a:r>
            <a:r>
              <a:rPr lang="tr-TR" sz="1000" dirty="0" err="1" smtClean="0"/>
              <a:t>www.wikiwand.com</a:t>
            </a:r>
            <a:r>
              <a:rPr lang="tr-TR" sz="1000" dirty="0" smtClean="0"/>
              <a:t>/en/</a:t>
            </a:r>
            <a:r>
              <a:rPr lang="tr-TR" sz="1000" dirty="0" err="1" smtClean="0"/>
              <a:t>Sheeppox</a:t>
            </a:r>
            <a:endParaRPr lang="tr-TR" sz="1000" dirty="0"/>
          </a:p>
        </p:txBody>
      </p:sp>
      <p:pic>
        <p:nvPicPr>
          <p:cNvPr id="6" name="Resim 5"/>
          <p:cNvPicPr>
            <a:picLocks noChangeAspect="1"/>
          </p:cNvPicPr>
          <p:nvPr/>
        </p:nvPicPr>
        <p:blipFill>
          <a:blip r:embed="rId4"/>
          <a:stretch>
            <a:fillRect/>
          </a:stretch>
        </p:blipFill>
        <p:spPr>
          <a:xfrm>
            <a:off x="6590817" y="1579945"/>
            <a:ext cx="3048000" cy="2286000"/>
          </a:xfrm>
          <a:prstGeom prst="rect">
            <a:avLst/>
          </a:prstGeom>
        </p:spPr>
      </p:pic>
      <p:sp>
        <p:nvSpPr>
          <p:cNvPr id="7" name="Dikdörtgen 6"/>
          <p:cNvSpPr/>
          <p:nvPr/>
        </p:nvSpPr>
        <p:spPr>
          <a:xfrm>
            <a:off x="3013276" y="1391746"/>
            <a:ext cx="6096000" cy="2308324"/>
          </a:xfrm>
          <a:prstGeom prst="rect">
            <a:avLst/>
          </a:prstGeom>
        </p:spPr>
        <p:txBody>
          <a:bodyPr>
            <a:spAutoFit/>
          </a:bodyPr>
          <a:lstStyle/>
          <a:p>
            <a:pPr marL="285750" indent="-285750">
              <a:buFont typeface="Arial" charset="0"/>
              <a:buChar char="•"/>
            </a:pPr>
            <a:r>
              <a:rPr lang="tr-TR" sz="2400" dirty="0" err="1" smtClean="0">
                <a:solidFill>
                  <a:srgbClr val="942093"/>
                </a:solidFill>
              </a:rPr>
              <a:t>the</a:t>
            </a:r>
            <a:r>
              <a:rPr lang="tr-TR" sz="2400" dirty="0" smtClean="0">
                <a:solidFill>
                  <a:srgbClr val="942093"/>
                </a:solidFill>
              </a:rPr>
              <a:t> </a:t>
            </a:r>
            <a:r>
              <a:rPr lang="tr-TR" sz="2400" dirty="0" err="1" smtClean="0">
                <a:solidFill>
                  <a:srgbClr val="942093"/>
                </a:solidFill>
              </a:rPr>
              <a:t>axillae</a:t>
            </a:r>
            <a:r>
              <a:rPr lang="tr-TR" sz="2400" dirty="0" smtClean="0">
                <a:solidFill>
                  <a:srgbClr val="942093"/>
                </a:solidFill>
              </a:rPr>
              <a:t>, </a:t>
            </a:r>
          </a:p>
          <a:p>
            <a:pPr marL="285750" indent="-285750">
              <a:buFont typeface="Arial" charset="0"/>
              <a:buChar char="•"/>
            </a:pPr>
            <a:r>
              <a:rPr lang="tr-TR" sz="2400" dirty="0" err="1" smtClean="0">
                <a:solidFill>
                  <a:srgbClr val="942093"/>
                </a:solidFill>
              </a:rPr>
              <a:t>muzzle</a:t>
            </a:r>
            <a:r>
              <a:rPr lang="tr-TR" sz="2400" dirty="0" smtClean="0">
                <a:solidFill>
                  <a:srgbClr val="942093"/>
                </a:solidFill>
              </a:rPr>
              <a:t>, </a:t>
            </a:r>
          </a:p>
          <a:p>
            <a:pPr marL="285750" indent="-285750">
              <a:buFont typeface="Arial" charset="0"/>
              <a:buChar char="•"/>
            </a:pPr>
            <a:r>
              <a:rPr lang="tr-TR" sz="2400" dirty="0" err="1" smtClean="0">
                <a:solidFill>
                  <a:srgbClr val="942093"/>
                </a:solidFill>
              </a:rPr>
              <a:t>eyelids</a:t>
            </a:r>
            <a:r>
              <a:rPr lang="tr-TR" sz="2400" dirty="0" smtClean="0">
                <a:solidFill>
                  <a:srgbClr val="942093"/>
                </a:solidFill>
              </a:rPr>
              <a:t>,</a:t>
            </a:r>
          </a:p>
          <a:p>
            <a:pPr marL="285750" indent="-285750">
              <a:buFont typeface="Arial" charset="0"/>
              <a:buChar char="•"/>
            </a:pPr>
            <a:r>
              <a:rPr lang="tr-TR" sz="2400" dirty="0" err="1" smtClean="0">
                <a:solidFill>
                  <a:srgbClr val="942093"/>
                </a:solidFill>
              </a:rPr>
              <a:t>ears</a:t>
            </a:r>
            <a:r>
              <a:rPr lang="tr-TR" sz="2400" dirty="0" smtClean="0">
                <a:solidFill>
                  <a:srgbClr val="942093"/>
                </a:solidFill>
              </a:rPr>
              <a:t>, </a:t>
            </a:r>
          </a:p>
          <a:p>
            <a:pPr marL="285750" indent="-285750">
              <a:buFont typeface="Arial" charset="0"/>
              <a:buChar char="•"/>
            </a:pPr>
            <a:r>
              <a:rPr lang="tr-TR" sz="2400" dirty="0" err="1" smtClean="0">
                <a:solidFill>
                  <a:srgbClr val="942093"/>
                </a:solidFill>
              </a:rPr>
              <a:t>mammary</a:t>
            </a:r>
            <a:r>
              <a:rPr lang="tr-TR" sz="2400" dirty="0" smtClean="0">
                <a:solidFill>
                  <a:srgbClr val="942093"/>
                </a:solidFill>
              </a:rPr>
              <a:t> </a:t>
            </a:r>
            <a:r>
              <a:rPr lang="tr-TR" sz="2400" dirty="0" err="1" smtClean="0">
                <a:solidFill>
                  <a:srgbClr val="942093"/>
                </a:solidFill>
              </a:rPr>
              <a:t>gland</a:t>
            </a:r>
            <a:r>
              <a:rPr lang="tr-TR" sz="2400" dirty="0" smtClean="0">
                <a:solidFill>
                  <a:srgbClr val="942093"/>
                </a:solidFill>
              </a:rPr>
              <a:t> </a:t>
            </a:r>
            <a:r>
              <a:rPr lang="tr-TR" sz="2400" dirty="0" err="1" smtClean="0">
                <a:solidFill>
                  <a:srgbClr val="942093"/>
                </a:solidFill>
              </a:rPr>
              <a:t>and</a:t>
            </a:r>
            <a:r>
              <a:rPr lang="tr-TR" sz="2400" dirty="0" smtClean="0">
                <a:solidFill>
                  <a:srgbClr val="942093"/>
                </a:solidFill>
              </a:rPr>
              <a:t> </a:t>
            </a:r>
          </a:p>
          <a:p>
            <a:pPr marL="285750" indent="-285750">
              <a:buFont typeface="Arial" charset="0"/>
              <a:buChar char="•"/>
            </a:pPr>
            <a:r>
              <a:rPr lang="tr-TR" sz="2400" dirty="0" err="1" smtClean="0">
                <a:solidFill>
                  <a:srgbClr val="942093"/>
                </a:solidFill>
              </a:rPr>
              <a:t>inguinal</a:t>
            </a:r>
            <a:r>
              <a:rPr lang="tr-TR" sz="2400" dirty="0" smtClean="0">
                <a:solidFill>
                  <a:srgbClr val="942093"/>
                </a:solidFill>
              </a:rPr>
              <a:t> </a:t>
            </a:r>
            <a:r>
              <a:rPr lang="tr-TR" sz="2400" dirty="0" err="1" smtClean="0">
                <a:solidFill>
                  <a:srgbClr val="942093"/>
                </a:solidFill>
              </a:rPr>
              <a:t>area</a:t>
            </a:r>
            <a:r>
              <a:rPr lang="tr-TR" sz="2400" dirty="0" smtClean="0">
                <a:solidFill>
                  <a:srgbClr val="942093"/>
                </a:solidFill>
              </a:rPr>
              <a:t>, </a:t>
            </a:r>
          </a:p>
        </p:txBody>
      </p:sp>
    </p:spTree>
    <p:extLst>
      <p:ext uri="{BB962C8B-B14F-4D97-AF65-F5344CB8AC3E}">
        <p14:creationId xmlns:p14="http://schemas.microsoft.com/office/powerpoint/2010/main" val="1420250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839907" y="76352"/>
            <a:ext cx="4754586" cy="3507828"/>
          </a:xfrm>
          <a:prstGeom prst="rect">
            <a:avLst/>
          </a:prstGeom>
        </p:spPr>
      </p:pic>
      <p:sp>
        <p:nvSpPr>
          <p:cNvPr id="6" name="Dikdörtgen 5"/>
          <p:cNvSpPr/>
          <p:nvPr/>
        </p:nvSpPr>
        <p:spPr>
          <a:xfrm>
            <a:off x="5964821" y="467996"/>
            <a:ext cx="6096000" cy="3785652"/>
          </a:xfrm>
          <a:prstGeom prst="rect">
            <a:avLst/>
          </a:prstGeom>
        </p:spPr>
        <p:txBody>
          <a:bodyPr>
            <a:spAutoFit/>
          </a:bodyPr>
          <a:lstStyle/>
          <a:p>
            <a:pPr marL="342900" indent="-342900">
              <a:buFont typeface="Arial" charset="0"/>
              <a:buChar char="•"/>
            </a:pPr>
            <a:r>
              <a:rPr lang="tr-TR" sz="2400" dirty="0" smtClean="0"/>
              <a:t>Skin </a:t>
            </a:r>
            <a:r>
              <a:rPr lang="tr-TR" sz="2400" dirty="0" err="1" smtClean="0"/>
              <a:t>lesions</a:t>
            </a:r>
            <a:r>
              <a:rPr lang="tr-TR" sz="2400" dirty="0" smtClean="0"/>
              <a:t> </a:t>
            </a:r>
            <a:r>
              <a:rPr lang="tr-TR" sz="2400" dirty="0" err="1" smtClean="0"/>
              <a:t>typically</a:t>
            </a:r>
            <a:r>
              <a:rPr lang="tr-TR" sz="2400" dirty="0" smtClean="0"/>
              <a:t> </a:t>
            </a:r>
            <a:r>
              <a:rPr lang="tr-TR" sz="2400" dirty="0" err="1" smtClean="0"/>
              <a:t>begin</a:t>
            </a:r>
            <a:r>
              <a:rPr lang="tr-TR" sz="2400" dirty="0" smtClean="0"/>
              <a:t> as </a:t>
            </a:r>
            <a:r>
              <a:rPr lang="tr-TR" sz="2400" dirty="0" err="1" smtClean="0"/>
              <a:t>erythematous</a:t>
            </a:r>
            <a:r>
              <a:rPr lang="tr-TR" sz="2400" dirty="0" smtClean="0"/>
              <a:t> </a:t>
            </a:r>
            <a:r>
              <a:rPr lang="tr-TR" sz="2400" dirty="0" err="1" smtClean="0">
                <a:solidFill>
                  <a:srgbClr val="FF2F92"/>
                </a:solidFill>
              </a:rPr>
              <a:t>macules</a:t>
            </a:r>
            <a:r>
              <a:rPr lang="tr-TR" sz="2400" dirty="0" smtClean="0"/>
              <a:t> </a:t>
            </a:r>
            <a:r>
              <a:rPr lang="tr-TR" sz="2400" dirty="0" err="1" smtClean="0"/>
              <a:t>and</a:t>
            </a:r>
            <a:r>
              <a:rPr lang="tr-TR" sz="2400" dirty="0" smtClean="0"/>
              <a:t> </a:t>
            </a:r>
            <a:r>
              <a:rPr lang="tr-TR" sz="2400" dirty="0" err="1" smtClean="0"/>
              <a:t>develop</a:t>
            </a:r>
            <a:r>
              <a:rPr lang="tr-TR" sz="2400" dirty="0" smtClean="0"/>
              <a:t> </a:t>
            </a:r>
            <a:r>
              <a:rPr lang="tr-TR" sz="2400" dirty="0" err="1" smtClean="0"/>
              <a:t>into</a:t>
            </a:r>
            <a:r>
              <a:rPr lang="tr-TR" sz="2400" dirty="0" smtClean="0"/>
              <a:t> 0.5-1.5 cm hard </a:t>
            </a:r>
            <a:r>
              <a:rPr lang="tr-TR" sz="2400" dirty="0" err="1" smtClean="0">
                <a:solidFill>
                  <a:srgbClr val="FF2F92"/>
                </a:solidFill>
              </a:rPr>
              <a:t>papules</a:t>
            </a:r>
            <a:r>
              <a:rPr lang="tr-TR" sz="2400" dirty="0" smtClean="0">
                <a:solidFill>
                  <a:srgbClr val="FF2F92"/>
                </a:solidFill>
              </a:rPr>
              <a:t>.</a:t>
            </a:r>
            <a:r>
              <a:rPr lang="tr-TR" sz="2400" dirty="0" smtClean="0"/>
              <a:t> </a:t>
            </a:r>
          </a:p>
          <a:p>
            <a:pPr marL="342900" indent="-342900">
              <a:buFont typeface="Arial" charset="0"/>
              <a:buChar char="•"/>
            </a:pPr>
            <a:r>
              <a:rPr lang="tr-TR" sz="2400" dirty="0" err="1" smtClean="0"/>
              <a:t>The</a:t>
            </a:r>
            <a:r>
              <a:rPr lang="tr-TR" sz="2400" dirty="0" smtClean="0"/>
              <a:t> </a:t>
            </a:r>
            <a:r>
              <a:rPr lang="tr-TR" sz="2400" dirty="0" err="1" smtClean="0"/>
              <a:t>centers</a:t>
            </a:r>
            <a:r>
              <a:rPr lang="tr-TR" sz="2400" dirty="0" smtClean="0"/>
              <a:t> of </a:t>
            </a:r>
            <a:r>
              <a:rPr lang="tr-TR" sz="2400" dirty="0" err="1" smtClean="0"/>
              <a:t>the</a:t>
            </a:r>
            <a:r>
              <a:rPr lang="tr-TR" sz="2400" dirty="0" smtClean="0"/>
              <a:t> </a:t>
            </a:r>
            <a:r>
              <a:rPr lang="tr-TR" sz="2400" dirty="0" err="1" smtClean="0"/>
              <a:t>papules</a:t>
            </a:r>
            <a:r>
              <a:rPr lang="tr-TR" sz="2400" dirty="0" smtClean="0"/>
              <a:t> </a:t>
            </a:r>
            <a:r>
              <a:rPr lang="tr-TR" sz="2400" dirty="0" err="1" smtClean="0"/>
              <a:t>become</a:t>
            </a:r>
            <a:r>
              <a:rPr lang="tr-TR" sz="2400" dirty="0" smtClean="0"/>
              <a:t> </a:t>
            </a:r>
            <a:r>
              <a:rPr lang="tr-TR" sz="2400" dirty="0" err="1" smtClean="0"/>
              <a:t>depressed</a:t>
            </a:r>
            <a:r>
              <a:rPr lang="tr-TR" sz="2400" dirty="0" smtClean="0"/>
              <a:t>, </a:t>
            </a:r>
            <a:r>
              <a:rPr lang="tr-TR" sz="2400" dirty="0" err="1" smtClean="0"/>
              <a:t>whitish</a:t>
            </a:r>
            <a:r>
              <a:rPr lang="tr-TR" sz="2400" dirty="0" smtClean="0"/>
              <a:t> </a:t>
            </a:r>
            <a:r>
              <a:rPr lang="tr-TR" sz="2400" dirty="0" err="1" smtClean="0"/>
              <a:t>gray</a:t>
            </a:r>
            <a:r>
              <a:rPr lang="tr-TR" sz="2400" dirty="0" smtClean="0"/>
              <a:t> </a:t>
            </a:r>
            <a:r>
              <a:rPr lang="tr-TR" sz="2400" dirty="0" err="1" smtClean="0"/>
              <a:t>and</a:t>
            </a:r>
            <a:r>
              <a:rPr lang="tr-TR" sz="2400" dirty="0" smtClean="0"/>
              <a:t> </a:t>
            </a:r>
            <a:r>
              <a:rPr lang="tr-TR" sz="2400" dirty="0" err="1" smtClean="0"/>
              <a:t>necrotic</a:t>
            </a:r>
            <a:r>
              <a:rPr lang="tr-TR" sz="2400" dirty="0" smtClean="0"/>
              <a:t>, </a:t>
            </a:r>
            <a:r>
              <a:rPr lang="tr-TR" sz="2400" dirty="0" err="1" smtClean="0"/>
              <a:t>and</a:t>
            </a:r>
            <a:r>
              <a:rPr lang="tr-TR" sz="2400" dirty="0" smtClean="0"/>
              <a:t> </a:t>
            </a:r>
            <a:r>
              <a:rPr lang="tr-TR" sz="2400" dirty="0" err="1" smtClean="0"/>
              <a:t>are</a:t>
            </a:r>
            <a:r>
              <a:rPr lang="tr-TR" sz="2400" dirty="0" smtClean="0"/>
              <a:t> </a:t>
            </a:r>
            <a:r>
              <a:rPr lang="tr-TR" sz="2400" dirty="0" err="1" smtClean="0"/>
              <a:t>surrounded</a:t>
            </a:r>
            <a:r>
              <a:rPr lang="tr-TR" sz="2400" dirty="0" smtClean="0"/>
              <a:t> </a:t>
            </a:r>
            <a:r>
              <a:rPr lang="tr-TR" sz="2400" dirty="0" err="1" smtClean="0"/>
              <a:t>by</a:t>
            </a:r>
            <a:r>
              <a:rPr lang="tr-TR" sz="2400" dirty="0" smtClean="0"/>
              <a:t> an </a:t>
            </a:r>
            <a:r>
              <a:rPr lang="tr-TR" sz="2400" dirty="0" err="1" smtClean="0"/>
              <a:t>area</a:t>
            </a:r>
            <a:r>
              <a:rPr lang="tr-TR" sz="2400" dirty="0" smtClean="0"/>
              <a:t> of </a:t>
            </a:r>
            <a:r>
              <a:rPr lang="tr-TR" sz="2400" dirty="0" err="1" smtClean="0"/>
              <a:t>hyperemia</a:t>
            </a:r>
            <a:r>
              <a:rPr lang="tr-TR" sz="2400" dirty="0" smtClean="0"/>
              <a:t>. </a:t>
            </a:r>
          </a:p>
          <a:p>
            <a:pPr marL="342900" indent="-342900">
              <a:buFont typeface="Arial" charset="0"/>
              <a:buChar char="•"/>
            </a:pPr>
            <a:r>
              <a:rPr lang="tr-TR" sz="2400" dirty="0" err="1" smtClean="0"/>
              <a:t>They</a:t>
            </a:r>
            <a:r>
              <a:rPr lang="tr-TR" sz="2400" dirty="0" smtClean="0"/>
              <a:t> </a:t>
            </a:r>
            <a:r>
              <a:rPr lang="tr-TR" sz="2400" dirty="0" err="1" smtClean="0"/>
              <a:t>eventually</a:t>
            </a:r>
            <a:r>
              <a:rPr lang="tr-TR" sz="2400" dirty="0" smtClean="0"/>
              <a:t> </a:t>
            </a:r>
            <a:r>
              <a:rPr lang="tr-TR" sz="2400" dirty="0" err="1" smtClean="0"/>
              <a:t>develop</a:t>
            </a:r>
            <a:r>
              <a:rPr lang="tr-TR" sz="2400" dirty="0" smtClean="0"/>
              <a:t> </a:t>
            </a:r>
            <a:r>
              <a:rPr lang="tr-TR" sz="2400" dirty="0" err="1" smtClean="0"/>
              <a:t>dark</a:t>
            </a:r>
            <a:r>
              <a:rPr lang="tr-TR" sz="2400" dirty="0" smtClean="0"/>
              <a:t>, hard, </a:t>
            </a:r>
            <a:r>
              <a:rPr lang="tr-TR" sz="2400" dirty="0" err="1" smtClean="0"/>
              <a:t>sharply</a:t>
            </a:r>
            <a:r>
              <a:rPr lang="tr-TR" sz="2400" dirty="0" smtClean="0"/>
              <a:t> </a:t>
            </a:r>
            <a:r>
              <a:rPr lang="tr-TR" sz="2400" dirty="0" err="1" smtClean="0"/>
              <a:t>demarcated</a:t>
            </a:r>
            <a:r>
              <a:rPr lang="tr-TR" sz="2400" dirty="0" smtClean="0"/>
              <a:t> </a:t>
            </a:r>
            <a:r>
              <a:rPr lang="tr-TR" sz="2400" dirty="0" err="1" smtClean="0">
                <a:solidFill>
                  <a:srgbClr val="FF2F92"/>
                </a:solidFill>
              </a:rPr>
              <a:t>scabs</a:t>
            </a:r>
            <a:r>
              <a:rPr lang="tr-TR" sz="2400" dirty="0" smtClean="0"/>
              <a:t>. </a:t>
            </a:r>
          </a:p>
          <a:p>
            <a:pPr marL="342900" indent="-342900">
              <a:buFont typeface="Arial" charset="0"/>
              <a:buChar char="•"/>
            </a:pPr>
            <a:r>
              <a:rPr lang="tr-TR" sz="2400" dirty="0" err="1" smtClean="0">
                <a:solidFill>
                  <a:srgbClr val="FF2F92"/>
                </a:solidFill>
              </a:rPr>
              <a:t>Vesicles</a:t>
            </a:r>
            <a:r>
              <a:rPr lang="tr-TR" sz="2400" dirty="0" smtClean="0"/>
              <a:t> </a:t>
            </a:r>
            <a:r>
              <a:rPr lang="tr-TR" sz="2400" dirty="0" err="1" smtClean="0"/>
              <a:t>might</a:t>
            </a:r>
            <a:r>
              <a:rPr lang="tr-TR" sz="2400" dirty="0" smtClean="0"/>
              <a:t> be </a:t>
            </a:r>
            <a:r>
              <a:rPr lang="tr-TR" sz="2400" dirty="0" err="1" smtClean="0"/>
              <a:t>seen</a:t>
            </a:r>
            <a:r>
              <a:rPr lang="tr-TR" sz="2400" dirty="0" smtClean="0"/>
              <a:t> </a:t>
            </a:r>
            <a:r>
              <a:rPr lang="tr-TR" sz="2400" dirty="0" err="1" smtClean="0"/>
              <a:t>during</a:t>
            </a:r>
            <a:r>
              <a:rPr lang="tr-TR" sz="2400" dirty="0" smtClean="0"/>
              <a:t> </a:t>
            </a:r>
            <a:r>
              <a:rPr lang="tr-TR" sz="2400" dirty="0" err="1" smtClean="0"/>
              <a:t>the</a:t>
            </a:r>
            <a:r>
              <a:rPr lang="tr-TR" sz="2400" dirty="0" smtClean="0"/>
              <a:t> </a:t>
            </a:r>
            <a:r>
              <a:rPr lang="tr-TR" sz="2400" dirty="0" err="1" smtClean="0"/>
              <a:t>intermediate</a:t>
            </a:r>
            <a:r>
              <a:rPr lang="tr-TR" sz="2400" dirty="0" smtClean="0"/>
              <a:t> </a:t>
            </a:r>
            <a:r>
              <a:rPr lang="tr-TR" sz="2400" dirty="0" err="1" smtClean="0"/>
              <a:t>stage</a:t>
            </a:r>
            <a:r>
              <a:rPr lang="tr-TR" sz="2400" dirty="0" smtClean="0"/>
              <a:t>, but </a:t>
            </a:r>
            <a:r>
              <a:rPr lang="tr-TR" sz="2400" dirty="0" err="1" smtClean="0"/>
              <a:t>are</a:t>
            </a:r>
            <a:r>
              <a:rPr lang="tr-TR" sz="2400" dirty="0" smtClean="0"/>
              <a:t> </a:t>
            </a:r>
            <a:r>
              <a:rPr lang="tr-TR" sz="2400" dirty="0" err="1" smtClean="0"/>
              <a:t>uncommon</a:t>
            </a:r>
            <a:endParaRPr lang="tr-TR" sz="2400" dirty="0"/>
          </a:p>
        </p:txBody>
      </p:sp>
      <p:pic>
        <p:nvPicPr>
          <p:cNvPr id="7" name="Resim 6"/>
          <p:cNvPicPr>
            <a:picLocks noChangeAspect="1"/>
          </p:cNvPicPr>
          <p:nvPr/>
        </p:nvPicPr>
        <p:blipFill>
          <a:blip r:embed="rId3"/>
          <a:stretch>
            <a:fillRect/>
          </a:stretch>
        </p:blipFill>
        <p:spPr>
          <a:xfrm>
            <a:off x="1189721" y="3584180"/>
            <a:ext cx="4054958" cy="2991658"/>
          </a:xfrm>
          <a:prstGeom prst="rect">
            <a:avLst/>
          </a:prstGeom>
        </p:spPr>
      </p:pic>
      <p:sp>
        <p:nvSpPr>
          <p:cNvPr id="8" name="Dikdörtgen 7"/>
          <p:cNvSpPr/>
          <p:nvPr/>
        </p:nvSpPr>
        <p:spPr>
          <a:xfrm>
            <a:off x="535736" y="6575838"/>
            <a:ext cx="6078972" cy="369332"/>
          </a:xfrm>
          <a:prstGeom prst="rect">
            <a:avLst/>
          </a:prstGeom>
        </p:spPr>
        <p:txBody>
          <a:bodyPr wrap="none">
            <a:spAutoFit/>
          </a:bodyPr>
          <a:lstStyle/>
          <a:p>
            <a:r>
              <a:rPr lang="tr-TR" dirty="0" smtClean="0"/>
              <a:t> </a:t>
            </a:r>
            <a:r>
              <a:rPr lang="tr-TR" dirty="0" err="1" smtClean="0"/>
              <a:t>Goat</a:t>
            </a:r>
            <a:r>
              <a:rPr lang="tr-TR" dirty="0" smtClean="0"/>
              <a:t> </a:t>
            </a:r>
            <a:r>
              <a:rPr lang="tr-TR" dirty="0" err="1" smtClean="0"/>
              <a:t>Pox</a:t>
            </a:r>
            <a:r>
              <a:rPr lang="tr-TR" dirty="0" smtClean="0"/>
              <a:t> </a:t>
            </a:r>
            <a:r>
              <a:rPr lang="tr-TR" dirty="0" err="1" smtClean="0"/>
              <a:t>lesions</a:t>
            </a:r>
            <a:r>
              <a:rPr lang="tr-TR" dirty="0" smtClean="0"/>
              <a:t> </a:t>
            </a:r>
            <a:r>
              <a:rPr lang="tr-TR" dirty="0" err="1" smtClean="0"/>
              <a:t>showing</a:t>
            </a:r>
            <a:r>
              <a:rPr lang="tr-TR" dirty="0" smtClean="0"/>
              <a:t> </a:t>
            </a:r>
            <a:r>
              <a:rPr lang="tr-TR" dirty="0" err="1" smtClean="0"/>
              <a:t>necrotic</a:t>
            </a:r>
            <a:r>
              <a:rPr lang="tr-TR" dirty="0" smtClean="0"/>
              <a:t> (</a:t>
            </a:r>
            <a:r>
              <a:rPr lang="tr-TR" dirty="0" err="1" smtClean="0"/>
              <a:t>see</a:t>
            </a:r>
            <a:r>
              <a:rPr lang="tr-TR" dirty="0" smtClean="0"/>
              <a:t> </a:t>
            </a:r>
            <a:r>
              <a:rPr lang="tr-TR" dirty="0" err="1" smtClean="0"/>
              <a:t>glossary</a:t>
            </a:r>
            <a:r>
              <a:rPr lang="tr-TR" dirty="0" smtClean="0"/>
              <a:t>) </a:t>
            </a:r>
            <a:r>
              <a:rPr lang="tr-TR" dirty="0" err="1" smtClean="0"/>
              <a:t>areas</a:t>
            </a:r>
            <a:r>
              <a:rPr lang="tr-TR" dirty="0" smtClean="0"/>
              <a:t> on skin.</a:t>
            </a:r>
            <a:endParaRPr lang="tr-TR" dirty="0"/>
          </a:p>
        </p:txBody>
      </p:sp>
      <p:sp>
        <p:nvSpPr>
          <p:cNvPr id="9" name="Dikdörtgen 8"/>
          <p:cNvSpPr/>
          <p:nvPr/>
        </p:nvSpPr>
        <p:spPr>
          <a:xfrm>
            <a:off x="7631575" y="6575838"/>
            <a:ext cx="4429246" cy="246221"/>
          </a:xfrm>
          <a:prstGeom prst="rect">
            <a:avLst/>
          </a:prstGeom>
        </p:spPr>
        <p:txBody>
          <a:bodyPr wrap="square">
            <a:spAutoFit/>
          </a:bodyPr>
          <a:lstStyle/>
          <a:p>
            <a:r>
              <a:rPr lang="tr-TR" sz="1000" dirty="0" smtClean="0"/>
              <a:t>http://www2.gsu.edu/~</a:t>
            </a:r>
            <a:r>
              <a:rPr lang="tr-TR" sz="1000" dirty="0" err="1" smtClean="0"/>
              <a:t>mstnrhx</a:t>
            </a:r>
            <a:r>
              <a:rPr lang="tr-TR" sz="1000" dirty="0" smtClean="0"/>
              <a:t>/EnviroBio%20Projects/</a:t>
            </a:r>
            <a:r>
              <a:rPr lang="tr-TR" sz="1000" dirty="0" err="1" smtClean="0"/>
              <a:t>bioweapons</a:t>
            </a:r>
            <a:r>
              <a:rPr lang="tr-TR" sz="1000" dirty="0" smtClean="0"/>
              <a:t>/</a:t>
            </a:r>
            <a:r>
              <a:rPr lang="tr-TR" sz="1000" dirty="0" err="1" smtClean="0"/>
              <a:t>SGP.htm</a:t>
            </a:r>
            <a:endParaRPr lang="tr-TR" sz="1000" dirty="0"/>
          </a:p>
        </p:txBody>
      </p:sp>
    </p:spTree>
    <p:extLst>
      <p:ext uri="{BB962C8B-B14F-4D97-AF65-F5344CB8AC3E}">
        <p14:creationId xmlns:p14="http://schemas.microsoft.com/office/powerpoint/2010/main" val="862929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p14.JPG (257871 bytes)"/>
          <p:cNvPicPr>
            <a:picLocks noChangeAspect="1" noChangeArrowheads="1"/>
          </p:cNvPicPr>
          <p:nvPr/>
        </p:nvPicPr>
        <p:blipFill>
          <a:blip r:embed="rId2" cstate="print"/>
          <a:srcRect/>
          <a:stretch>
            <a:fillRect/>
          </a:stretch>
        </p:blipFill>
        <p:spPr bwMode="auto">
          <a:xfrm>
            <a:off x="711201" y="1066801"/>
            <a:ext cx="10759017" cy="5260975"/>
          </a:xfrm>
          <a:prstGeom prst="rect">
            <a:avLst/>
          </a:prstGeom>
          <a:noFill/>
        </p:spPr>
      </p:pic>
      <p:sp>
        <p:nvSpPr>
          <p:cNvPr id="49155" name="Rectangle 3"/>
          <p:cNvSpPr>
            <a:spLocks noChangeArrowheads="1"/>
          </p:cNvSpPr>
          <p:nvPr/>
        </p:nvSpPr>
        <p:spPr bwMode="auto">
          <a:xfrm>
            <a:off x="2032000" y="381000"/>
            <a:ext cx="8839200" cy="609600"/>
          </a:xfrm>
          <a:prstGeom prst="rect">
            <a:avLst/>
          </a:prstGeom>
          <a:noFill/>
          <a:ln w="9525">
            <a:noFill/>
            <a:miter lim="800000"/>
            <a:headEnd/>
            <a:tailEnd/>
          </a:ln>
          <a:effectLst/>
        </p:spPr>
        <p:txBody>
          <a:bodyPr/>
          <a:lstStyle/>
          <a:p>
            <a:r>
              <a:rPr lang="tr-TR" sz="1800" b="1" u="none">
                <a:latin typeface="Times New Roman" pitchFamily="18" charset="0"/>
              </a:rPr>
              <a:t>Std. papullosum</a:t>
            </a:r>
            <a:endParaRPr lang="en-US" sz="1800" b="1" u="none">
              <a:latin typeface="Times New Roman" pitchFamily="18" charset="0"/>
            </a:endParaRPr>
          </a:p>
          <a:p>
            <a:pPr eaLnBrk="0" hangingPunct="0"/>
            <a:endParaRPr lang="en-US" sz="1800" b="1" u="none">
              <a:latin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p15.JPG (276100 bytes)"/>
          <p:cNvPicPr>
            <a:picLocks noChangeAspect="1" noChangeArrowheads="1"/>
          </p:cNvPicPr>
          <p:nvPr/>
        </p:nvPicPr>
        <p:blipFill>
          <a:blip r:embed="rId2" cstate="print"/>
          <a:srcRect/>
          <a:stretch>
            <a:fillRect/>
          </a:stretch>
        </p:blipFill>
        <p:spPr bwMode="auto">
          <a:xfrm>
            <a:off x="1016000" y="1143000"/>
            <a:ext cx="10668000" cy="5321300"/>
          </a:xfrm>
          <a:prstGeom prst="rect">
            <a:avLst/>
          </a:prstGeom>
          <a:noFill/>
        </p:spPr>
      </p:pic>
      <p:sp>
        <p:nvSpPr>
          <p:cNvPr id="50179" name="Rectangle 3"/>
          <p:cNvSpPr>
            <a:spLocks noChangeArrowheads="1"/>
          </p:cNvSpPr>
          <p:nvPr/>
        </p:nvSpPr>
        <p:spPr bwMode="auto">
          <a:xfrm>
            <a:off x="1422400" y="381001"/>
            <a:ext cx="5791200" cy="366713"/>
          </a:xfrm>
          <a:prstGeom prst="rect">
            <a:avLst/>
          </a:prstGeom>
          <a:noFill/>
          <a:ln w="9525">
            <a:noFill/>
            <a:miter lim="800000"/>
            <a:headEnd/>
            <a:tailEnd/>
          </a:ln>
          <a:effectLst/>
        </p:spPr>
        <p:txBody>
          <a:bodyPr>
            <a:spAutoFit/>
          </a:bodyPr>
          <a:lstStyle/>
          <a:p>
            <a:pPr>
              <a:spcBef>
                <a:spcPct val="50000"/>
              </a:spcBef>
            </a:pPr>
            <a:r>
              <a:rPr lang="tr-TR" sz="1800" b="1" u="none">
                <a:latin typeface="Times New Roman" pitchFamily="18" charset="0"/>
              </a:rPr>
              <a:t>Std. vesiculosum</a:t>
            </a:r>
            <a:endParaRPr lang="en-US" sz="1800" b="1" u="none">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p16.JPG (285425 bytes)"/>
          <p:cNvPicPr>
            <a:picLocks noChangeAspect="1" noChangeArrowheads="1"/>
          </p:cNvPicPr>
          <p:nvPr/>
        </p:nvPicPr>
        <p:blipFill>
          <a:blip r:embed="rId2" cstate="print"/>
          <a:srcRect/>
          <a:stretch>
            <a:fillRect/>
          </a:stretch>
        </p:blipFill>
        <p:spPr bwMode="auto">
          <a:xfrm>
            <a:off x="914401" y="1143001"/>
            <a:ext cx="10759017" cy="5248275"/>
          </a:xfrm>
          <a:prstGeom prst="rect">
            <a:avLst/>
          </a:prstGeom>
          <a:noFill/>
        </p:spPr>
      </p:pic>
      <p:sp>
        <p:nvSpPr>
          <p:cNvPr id="51203" name="Rectangle 3"/>
          <p:cNvSpPr>
            <a:spLocks noChangeArrowheads="1"/>
          </p:cNvSpPr>
          <p:nvPr/>
        </p:nvSpPr>
        <p:spPr bwMode="auto">
          <a:xfrm>
            <a:off x="1117601" y="457200"/>
            <a:ext cx="11529484" cy="533400"/>
          </a:xfrm>
          <a:prstGeom prst="rect">
            <a:avLst/>
          </a:prstGeom>
          <a:noFill/>
          <a:ln w="9525">
            <a:noFill/>
            <a:miter lim="800000"/>
            <a:headEnd/>
            <a:tailEnd/>
          </a:ln>
          <a:effectLst/>
        </p:spPr>
        <p:txBody>
          <a:bodyPr/>
          <a:lstStyle/>
          <a:p>
            <a:r>
              <a:rPr lang="tr-TR" sz="1800" b="1" u="none">
                <a:latin typeface="Times New Roman" pitchFamily="18" charset="0"/>
              </a:rPr>
              <a:t> Std. pustulosum</a:t>
            </a:r>
            <a:endParaRPr lang="en-US" sz="1800" u="none">
              <a:latin typeface="Times New Roman" pitchFamily="18" charset="0"/>
            </a:endParaRPr>
          </a:p>
          <a:p>
            <a:pPr eaLnBrk="0" hangingPunct="0"/>
            <a:endParaRPr lang="en-US" sz="1800" u="none">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p17.JPG (293012 bytes)"/>
          <p:cNvPicPr>
            <a:picLocks noChangeAspect="1" noChangeArrowheads="1"/>
          </p:cNvPicPr>
          <p:nvPr/>
        </p:nvPicPr>
        <p:blipFill>
          <a:blip r:embed="rId2" cstate="print"/>
          <a:srcRect/>
          <a:stretch>
            <a:fillRect/>
          </a:stretch>
        </p:blipFill>
        <p:spPr bwMode="auto">
          <a:xfrm>
            <a:off x="1117601" y="1219200"/>
            <a:ext cx="10454217" cy="5176838"/>
          </a:xfrm>
          <a:prstGeom prst="rect">
            <a:avLst/>
          </a:prstGeom>
          <a:noFill/>
        </p:spPr>
      </p:pic>
      <p:sp>
        <p:nvSpPr>
          <p:cNvPr id="52227" name="Rectangle 3"/>
          <p:cNvSpPr>
            <a:spLocks noChangeArrowheads="1"/>
          </p:cNvSpPr>
          <p:nvPr/>
        </p:nvSpPr>
        <p:spPr bwMode="auto">
          <a:xfrm>
            <a:off x="1117600" y="381000"/>
            <a:ext cx="10261600" cy="609600"/>
          </a:xfrm>
          <a:prstGeom prst="rect">
            <a:avLst/>
          </a:prstGeom>
          <a:noFill/>
          <a:ln w="9525">
            <a:noFill/>
            <a:miter lim="800000"/>
            <a:headEnd/>
            <a:tailEnd/>
          </a:ln>
          <a:effectLst/>
        </p:spPr>
        <p:txBody>
          <a:bodyPr/>
          <a:lstStyle/>
          <a:p>
            <a:r>
              <a:rPr lang="tr-TR" sz="1800" b="1" u="none">
                <a:latin typeface="Times New Roman" pitchFamily="18" charset="0"/>
              </a:rPr>
              <a:t>Std. crustosum</a:t>
            </a:r>
            <a:endParaRPr lang="en-US" sz="1800" b="1" u="none">
              <a:latin typeface="Times New Roman" pitchFamily="18" charset="0"/>
            </a:endParaRPr>
          </a:p>
          <a:p>
            <a:pPr eaLnBrk="0" hangingPunct="0"/>
            <a:endParaRPr lang="en-US" sz="1800" u="none">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34573"/>
            <a:ext cx="4259162" cy="3194372"/>
          </a:xfrm>
          <a:prstGeom prst="rect">
            <a:avLst/>
          </a:prstGeom>
        </p:spPr>
      </p:pic>
      <p:sp>
        <p:nvSpPr>
          <p:cNvPr id="5" name="Dikdörtgen 4"/>
          <p:cNvSpPr/>
          <p:nvPr/>
        </p:nvSpPr>
        <p:spPr>
          <a:xfrm>
            <a:off x="0" y="3228945"/>
            <a:ext cx="6096000" cy="246221"/>
          </a:xfrm>
          <a:prstGeom prst="rect">
            <a:avLst/>
          </a:prstGeom>
        </p:spPr>
        <p:txBody>
          <a:bodyPr>
            <a:spAutoFit/>
          </a:bodyPr>
          <a:lstStyle/>
          <a:p>
            <a:r>
              <a:rPr lang="tr-TR" sz="1000" dirty="0" smtClean="0"/>
              <a:t>http://</a:t>
            </a:r>
            <a:r>
              <a:rPr lang="tr-TR" sz="1000" dirty="0" err="1" smtClean="0"/>
              <a:t>vet.uga.edu</a:t>
            </a:r>
            <a:r>
              <a:rPr lang="tr-TR" sz="1000" dirty="0" smtClean="0"/>
              <a:t>/</a:t>
            </a:r>
            <a:r>
              <a:rPr lang="tr-TR" sz="1000" dirty="0" err="1" smtClean="0"/>
              <a:t>ivcvm</a:t>
            </a:r>
            <a:r>
              <a:rPr lang="tr-TR" sz="1000" dirty="0" smtClean="0"/>
              <a:t>/</a:t>
            </a:r>
            <a:r>
              <a:rPr lang="tr-TR" sz="1000" dirty="0" err="1" smtClean="0"/>
              <a:t>courses</a:t>
            </a:r>
            <a:r>
              <a:rPr lang="tr-TR" sz="1000" dirty="0" smtClean="0"/>
              <a:t>/</a:t>
            </a:r>
            <a:r>
              <a:rPr lang="tr-TR" sz="1000" dirty="0" err="1" smtClean="0"/>
              <a:t>afip</a:t>
            </a:r>
            <a:r>
              <a:rPr lang="tr-TR" sz="1000" dirty="0" smtClean="0"/>
              <a:t>/conf05/wsc18/WSC18%20c04_fig01.jpg</a:t>
            </a:r>
            <a:endParaRPr lang="tr-TR" sz="1000" dirty="0"/>
          </a:p>
        </p:txBody>
      </p:sp>
      <p:pic>
        <p:nvPicPr>
          <p:cNvPr id="6" name="Resim 5"/>
          <p:cNvPicPr>
            <a:picLocks noChangeAspect="1"/>
          </p:cNvPicPr>
          <p:nvPr/>
        </p:nvPicPr>
        <p:blipFill>
          <a:blip r:embed="rId3"/>
          <a:stretch>
            <a:fillRect/>
          </a:stretch>
        </p:blipFill>
        <p:spPr>
          <a:xfrm>
            <a:off x="4343882" y="34573"/>
            <a:ext cx="3948805" cy="2957821"/>
          </a:xfrm>
          <a:prstGeom prst="rect">
            <a:avLst/>
          </a:prstGeom>
        </p:spPr>
      </p:pic>
      <p:sp>
        <p:nvSpPr>
          <p:cNvPr id="7" name="Dikdörtgen 6"/>
          <p:cNvSpPr/>
          <p:nvPr/>
        </p:nvSpPr>
        <p:spPr>
          <a:xfrm>
            <a:off x="4397983" y="3121729"/>
            <a:ext cx="4044697" cy="307777"/>
          </a:xfrm>
          <a:prstGeom prst="rect">
            <a:avLst/>
          </a:prstGeom>
        </p:spPr>
        <p:txBody>
          <a:bodyPr wrap="none">
            <a:spAutoFit/>
          </a:bodyPr>
          <a:lstStyle/>
          <a:p>
            <a:r>
              <a:rPr lang="tr-TR" sz="1400" b="0" i="1" dirty="0" err="1" smtClean="0">
                <a:effectLst/>
                <a:latin typeface="Raleway" charset="0"/>
              </a:rPr>
              <a:t>Lung</a:t>
            </a:r>
            <a:r>
              <a:rPr lang="tr-TR" sz="1400" b="0" i="1" dirty="0" smtClean="0">
                <a:effectLst/>
                <a:latin typeface="Raleway" charset="0"/>
              </a:rPr>
              <a:t> of </a:t>
            </a:r>
            <a:r>
              <a:rPr lang="tr-TR" sz="1400" b="0" i="1" dirty="0" err="1" smtClean="0">
                <a:effectLst/>
                <a:latin typeface="Raleway" charset="0"/>
              </a:rPr>
              <a:t>sheep</a:t>
            </a:r>
            <a:r>
              <a:rPr lang="tr-TR" sz="1400" b="0" i="1" dirty="0" smtClean="0">
                <a:effectLst/>
                <a:latin typeface="Raleway" charset="0"/>
              </a:rPr>
              <a:t> </a:t>
            </a:r>
            <a:r>
              <a:rPr lang="tr-TR" sz="1400" b="0" i="1" dirty="0" err="1" smtClean="0">
                <a:effectLst/>
                <a:latin typeface="Raleway" charset="0"/>
              </a:rPr>
              <a:t>pox</a:t>
            </a:r>
            <a:r>
              <a:rPr lang="tr-TR" sz="1400" b="0" i="1" dirty="0" smtClean="0">
                <a:effectLst/>
                <a:latin typeface="Raleway" charset="0"/>
              </a:rPr>
              <a:t> </a:t>
            </a:r>
            <a:r>
              <a:rPr lang="tr-TR" sz="1400" b="0" i="1" dirty="0" err="1" smtClean="0">
                <a:effectLst/>
                <a:latin typeface="Raleway" charset="0"/>
              </a:rPr>
              <a:t>case</a:t>
            </a:r>
            <a:r>
              <a:rPr lang="tr-TR" sz="1400" b="0" i="1" dirty="0" smtClean="0">
                <a:effectLst/>
                <a:latin typeface="Raleway" charset="0"/>
              </a:rPr>
              <a:t> (</a:t>
            </a:r>
            <a:r>
              <a:rPr lang="tr-TR" sz="1400" b="0" i="1" dirty="0" err="1" smtClean="0">
                <a:effectLst/>
                <a:latin typeface="Raleway" charset="0"/>
              </a:rPr>
              <a:t>photograph</a:t>
            </a:r>
            <a:r>
              <a:rPr lang="tr-TR" sz="1400" b="0" i="1" dirty="0" smtClean="0">
                <a:effectLst/>
                <a:latin typeface="Raleway" charset="0"/>
              </a:rPr>
              <a:t> </a:t>
            </a:r>
            <a:r>
              <a:rPr lang="tr-TR" sz="1400" b="0" i="1" dirty="0" err="1" smtClean="0">
                <a:effectLst/>
                <a:latin typeface="Raleway" charset="0"/>
              </a:rPr>
              <a:t>Colin</a:t>
            </a:r>
            <a:r>
              <a:rPr lang="tr-TR" sz="1400" b="0" i="1" dirty="0" smtClean="0">
                <a:effectLst/>
                <a:latin typeface="Raleway" charset="0"/>
              </a:rPr>
              <a:t> </a:t>
            </a:r>
            <a:r>
              <a:rPr lang="tr-TR" sz="1400" b="0" i="1" dirty="0" err="1" smtClean="0">
                <a:effectLst/>
                <a:latin typeface="Raleway" charset="0"/>
              </a:rPr>
              <a:t>Scrivener</a:t>
            </a:r>
            <a:r>
              <a:rPr lang="tr-TR" sz="1400" b="0" i="1" dirty="0" smtClean="0">
                <a:effectLst/>
                <a:latin typeface="Raleway" charset="0"/>
              </a:rPr>
              <a:t>)</a:t>
            </a:r>
            <a:endParaRPr lang="tr-TR" sz="1400" dirty="0"/>
          </a:p>
        </p:txBody>
      </p:sp>
      <p:pic>
        <p:nvPicPr>
          <p:cNvPr id="8" name="Resim 7"/>
          <p:cNvPicPr>
            <a:picLocks noChangeAspect="1"/>
          </p:cNvPicPr>
          <p:nvPr/>
        </p:nvPicPr>
        <p:blipFill>
          <a:blip r:embed="rId4"/>
          <a:stretch>
            <a:fillRect/>
          </a:stretch>
        </p:blipFill>
        <p:spPr>
          <a:xfrm>
            <a:off x="0" y="3558841"/>
            <a:ext cx="4259162" cy="2741191"/>
          </a:xfrm>
          <a:prstGeom prst="rect">
            <a:avLst/>
          </a:prstGeom>
        </p:spPr>
      </p:pic>
      <p:sp>
        <p:nvSpPr>
          <p:cNvPr id="9" name="Dikdörtgen 8"/>
          <p:cNvSpPr/>
          <p:nvPr/>
        </p:nvSpPr>
        <p:spPr>
          <a:xfrm>
            <a:off x="0" y="6338156"/>
            <a:ext cx="4259162" cy="523220"/>
          </a:xfrm>
          <a:prstGeom prst="rect">
            <a:avLst/>
          </a:prstGeom>
        </p:spPr>
        <p:txBody>
          <a:bodyPr wrap="square">
            <a:spAutoFit/>
          </a:bodyPr>
          <a:lstStyle/>
          <a:p>
            <a:r>
              <a:rPr lang="tr-TR" sz="1400" b="0" i="1" dirty="0" err="1" smtClean="0">
                <a:effectLst/>
                <a:latin typeface="Raleway" charset="0"/>
              </a:rPr>
              <a:t>Pox</a:t>
            </a:r>
            <a:r>
              <a:rPr lang="tr-TR" sz="1400" b="0" i="1" dirty="0" smtClean="0">
                <a:effectLst/>
                <a:latin typeface="Raleway" charset="0"/>
              </a:rPr>
              <a:t> </a:t>
            </a:r>
            <a:r>
              <a:rPr lang="tr-TR" sz="1400" b="0" i="1" dirty="0" err="1" smtClean="0">
                <a:effectLst/>
                <a:latin typeface="Raleway" charset="0"/>
              </a:rPr>
              <a:t>lesions</a:t>
            </a:r>
            <a:r>
              <a:rPr lang="tr-TR" sz="1400" b="0" i="1" dirty="0" smtClean="0">
                <a:effectLst/>
                <a:latin typeface="Raleway" charset="0"/>
              </a:rPr>
              <a:t> in </a:t>
            </a:r>
            <a:r>
              <a:rPr lang="tr-TR" sz="1400" b="0" i="1" dirty="0" err="1" smtClean="0">
                <a:effectLst/>
                <a:latin typeface="Raleway" charset="0"/>
              </a:rPr>
              <a:t>the</a:t>
            </a:r>
            <a:r>
              <a:rPr lang="tr-TR" sz="1400" b="0" i="1" dirty="0" smtClean="0">
                <a:effectLst/>
                <a:latin typeface="Raleway" charset="0"/>
              </a:rPr>
              <a:t> </a:t>
            </a:r>
            <a:r>
              <a:rPr lang="tr-TR" sz="1400" b="0" i="1" dirty="0" err="1" smtClean="0">
                <a:effectLst/>
                <a:latin typeface="Raleway" charset="0"/>
              </a:rPr>
              <a:t>omentum</a:t>
            </a:r>
            <a:r>
              <a:rPr lang="tr-TR" sz="1400" b="0" i="1" dirty="0" smtClean="0">
                <a:effectLst/>
                <a:latin typeface="Raleway" charset="0"/>
              </a:rPr>
              <a:t> </a:t>
            </a:r>
            <a:r>
              <a:rPr lang="tr-TR" sz="1400" b="0" i="1" dirty="0" err="1" smtClean="0">
                <a:effectLst/>
                <a:latin typeface="Raleway" charset="0"/>
              </a:rPr>
              <a:t>and</a:t>
            </a:r>
            <a:r>
              <a:rPr lang="tr-TR" sz="1400" b="0" i="1" dirty="0" smtClean="0">
                <a:effectLst/>
                <a:latin typeface="Raleway" charset="0"/>
              </a:rPr>
              <a:t> </a:t>
            </a:r>
            <a:r>
              <a:rPr lang="tr-TR" sz="1400" b="0" i="1" dirty="0" err="1" smtClean="0">
                <a:effectLst/>
                <a:latin typeface="Raleway" charset="0"/>
              </a:rPr>
              <a:t>wall</a:t>
            </a:r>
            <a:r>
              <a:rPr lang="tr-TR" sz="1400" b="0" i="1" dirty="0" smtClean="0">
                <a:effectLst/>
                <a:latin typeface="Raleway" charset="0"/>
              </a:rPr>
              <a:t> of </a:t>
            </a:r>
            <a:r>
              <a:rPr lang="tr-TR" sz="1400" b="0" i="1" dirty="0" err="1" smtClean="0">
                <a:effectLst/>
                <a:latin typeface="Raleway" charset="0"/>
              </a:rPr>
              <a:t>the</a:t>
            </a:r>
            <a:r>
              <a:rPr lang="tr-TR" sz="1400" b="0" i="1" dirty="0" smtClean="0">
                <a:effectLst/>
                <a:latin typeface="Raleway" charset="0"/>
              </a:rPr>
              <a:t> </a:t>
            </a:r>
            <a:r>
              <a:rPr lang="tr-TR" sz="1400" b="0" i="1" dirty="0" err="1" smtClean="0">
                <a:effectLst/>
                <a:latin typeface="Raleway" charset="0"/>
              </a:rPr>
              <a:t>rumen</a:t>
            </a:r>
            <a:r>
              <a:rPr lang="tr-TR" sz="1400" b="0" i="1" dirty="0" smtClean="0">
                <a:effectLst/>
                <a:latin typeface="Raleway" charset="0"/>
              </a:rPr>
              <a:t> (</a:t>
            </a:r>
            <a:r>
              <a:rPr lang="tr-TR" sz="1400" b="0" i="1" dirty="0" err="1" smtClean="0">
                <a:effectLst/>
                <a:latin typeface="Raleway" charset="0"/>
              </a:rPr>
              <a:t>photograph</a:t>
            </a:r>
            <a:r>
              <a:rPr lang="tr-TR" sz="1400" b="0" i="1" dirty="0" smtClean="0">
                <a:effectLst/>
                <a:latin typeface="Raleway" charset="0"/>
              </a:rPr>
              <a:t> </a:t>
            </a:r>
            <a:r>
              <a:rPr lang="tr-TR" sz="1400" b="0" i="1" dirty="0" err="1" smtClean="0">
                <a:effectLst/>
                <a:latin typeface="Raleway" charset="0"/>
              </a:rPr>
              <a:t>Colin</a:t>
            </a:r>
            <a:r>
              <a:rPr lang="tr-TR" sz="1400" b="0" i="1" dirty="0" smtClean="0">
                <a:effectLst/>
                <a:latin typeface="Raleway" charset="0"/>
              </a:rPr>
              <a:t> </a:t>
            </a:r>
            <a:r>
              <a:rPr lang="tr-TR" sz="1400" b="0" i="1" dirty="0" err="1" smtClean="0">
                <a:effectLst/>
                <a:latin typeface="Raleway" charset="0"/>
              </a:rPr>
              <a:t>Scrivener</a:t>
            </a:r>
            <a:r>
              <a:rPr lang="tr-TR" sz="1400" b="0" i="1" dirty="0" smtClean="0">
                <a:effectLst/>
                <a:latin typeface="Raleway" charset="0"/>
              </a:rPr>
              <a:t>)</a:t>
            </a:r>
            <a:endParaRPr lang="tr-TR" sz="1400" dirty="0"/>
          </a:p>
        </p:txBody>
      </p:sp>
      <p:pic>
        <p:nvPicPr>
          <p:cNvPr id="10" name="Resim 9"/>
          <p:cNvPicPr>
            <a:picLocks noChangeAspect="1"/>
          </p:cNvPicPr>
          <p:nvPr/>
        </p:nvPicPr>
        <p:blipFill>
          <a:blip r:embed="rId5"/>
          <a:stretch>
            <a:fillRect/>
          </a:stretch>
        </p:blipFill>
        <p:spPr>
          <a:xfrm>
            <a:off x="4343882" y="3558841"/>
            <a:ext cx="3746822" cy="2736360"/>
          </a:xfrm>
          <a:prstGeom prst="rect">
            <a:avLst/>
          </a:prstGeom>
        </p:spPr>
      </p:pic>
      <p:sp>
        <p:nvSpPr>
          <p:cNvPr id="11" name="Dikdörtgen 10"/>
          <p:cNvSpPr/>
          <p:nvPr/>
        </p:nvSpPr>
        <p:spPr>
          <a:xfrm>
            <a:off x="4259162" y="6316101"/>
            <a:ext cx="3831542" cy="523220"/>
          </a:xfrm>
          <a:prstGeom prst="rect">
            <a:avLst/>
          </a:prstGeom>
        </p:spPr>
        <p:txBody>
          <a:bodyPr wrap="square">
            <a:spAutoFit/>
          </a:bodyPr>
          <a:lstStyle/>
          <a:p>
            <a:r>
              <a:rPr lang="tr-TR" sz="1400" b="0" i="1" dirty="0" err="1" smtClean="0">
                <a:effectLst/>
                <a:latin typeface="Raleway" charset="0"/>
              </a:rPr>
              <a:t>Sheep</a:t>
            </a:r>
            <a:r>
              <a:rPr lang="tr-TR" sz="1400" b="0" i="1" dirty="0" smtClean="0">
                <a:effectLst/>
                <a:latin typeface="Raleway" charset="0"/>
              </a:rPr>
              <a:t> </a:t>
            </a:r>
            <a:r>
              <a:rPr lang="tr-TR" sz="1400" b="0" i="1" dirty="0" err="1" smtClean="0">
                <a:effectLst/>
                <a:latin typeface="Raleway" charset="0"/>
              </a:rPr>
              <a:t>pox</a:t>
            </a:r>
            <a:r>
              <a:rPr lang="tr-TR" sz="1400" b="0" i="1" dirty="0" smtClean="0">
                <a:effectLst/>
                <a:latin typeface="Raleway" charset="0"/>
              </a:rPr>
              <a:t> </a:t>
            </a:r>
            <a:r>
              <a:rPr lang="tr-TR" sz="1400" b="0" i="1" dirty="0" err="1" smtClean="0">
                <a:effectLst/>
                <a:latin typeface="Raleway" charset="0"/>
              </a:rPr>
              <a:t>lesions</a:t>
            </a:r>
            <a:r>
              <a:rPr lang="tr-TR" sz="1400" b="0" i="1" dirty="0" smtClean="0">
                <a:effectLst/>
                <a:latin typeface="Raleway" charset="0"/>
              </a:rPr>
              <a:t> in </a:t>
            </a:r>
            <a:r>
              <a:rPr lang="tr-TR" sz="1400" b="0" i="1" dirty="0" err="1" smtClean="0">
                <a:effectLst/>
                <a:latin typeface="Raleway" charset="0"/>
              </a:rPr>
              <a:t>the</a:t>
            </a:r>
            <a:r>
              <a:rPr lang="tr-TR" sz="1400" b="0" i="1" dirty="0" smtClean="0">
                <a:effectLst/>
                <a:latin typeface="Raleway" charset="0"/>
              </a:rPr>
              <a:t> </a:t>
            </a:r>
            <a:r>
              <a:rPr lang="tr-TR" sz="1400" b="0" i="1" dirty="0" err="1" smtClean="0">
                <a:effectLst/>
                <a:latin typeface="Raleway" charset="0"/>
              </a:rPr>
              <a:t>renal</a:t>
            </a:r>
            <a:r>
              <a:rPr lang="tr-TR" sz="1400" b="0" i="1" dirty="0" smtClean="0">
                <a:effectLst/>
                <a:latin typeface="Raleway" charset="0"/>
              </a:rPr>
              <a:t> </a:t>
            </a:r>
            <a:r>
              <a:rPr lang="tr-TR" sz="1400" b="0" i="1" dirty="0" err="1" smtClean="0">
                <a:effectLst/>
                <a:latin typeface="Raleway" charset="0"/>
              </a:rPr>
              <a:t>cortex</a:t>
            </a:r>
            <a:r>
              <a:rPr lang="tr-TR" sz="1400" b="0" i="1" dirty="0" smtClean="0">
                <a:effectLst/>
                <a:latin typeface="Raleway" charset="0"/>
              </a:rPr>
              <a:t> (</a:t>
            </a:r>
            <a:r>
              <a:rPr lang="tr-TR" sz="1400" b="0" i="1" dirty="0" err="1" smtClean="0">
                <a:effectLst/>
                <a:latin typeface="Raleway" charset="0"/>
              </a:rPr>
              <a:t>photograph</a:t>
            </a:r>
            <a:r>
              <a:rPr lang="tr-TR" sz="1400" b="0" i="1" dirty="0" smtClean="0">
                <a:effectLst/>
                <a:latin typeface="Raleway" charset="0"/>
              </a:rPr>
              <a:t> </a:t>
            </a:r>
            <a:r>
              <a:rPr lang="tr-TR" sz="1400" b="0" i="1" dirty="0" err="1" smtClean="0">
                <a:effectLst/>
                <a:latin typeface="Raleway" charset="0"/>
              </a:rPr>
              <a:t>Colin</a:t>
            </a:r>
            <a:r>
              <a:rPr lang="tr-TR" sz="1400" b="0" i="1" dirty="0" smtClean="0">
                <a:effectLst/>
                <a:latin typeface="Raleway" charset="0"/>
              </a:rPr>
              <a:t> </a:t>
            </a:r>
            <a:r>
              <a:rPr lang="tr-TR" sz="1400" b="0" i="1" dirty="0" err="1" smtClean="0">
                <a:effectLst/>
                <a:latin typeface="Raleway" charset="0"/>
              </a:rPr>
              <a:t>Scrivener</a:t>
            </a:r>
            <a:r>
              <a:rPr lang="tr-TR" sz="1400" b="0" i="1" dirty="0" smtClean="0">
                <a:effectLst/>
                <a:latin typeface="Raleway" charset="0"/>
              </a:rPr>
              <a:t>)</a:t>
            </a:r>
            <a:endParaRPr lang="tr-TR" sz="1400" dirty="0"/>
          </a:p>
        </p:txBody>
      </p:sp>
      <p:sp>
        <p:nvSpPr>
          <p:cNvPr id="12" name="Dikdörtgen 11"/>
          <p:cNvSpPr/>
          <p:nvPr/>
        </p:nvSpPr>
        <p:spPr>
          <a:xfrm>
            <a:off x="6294232" y="6589773"/>
            <a:ext cx="5897768" cy="246221"/>
          </a:xfrm>
          <a:prstGeom prst="rect">
            <a:avLst/>
          </a:prstGeom>
        </p:spPr>
        <p:txBody>
          <a:bodyPr wrap="none">
            <a:spAutoFit/>
          </a:bodyPr>
          <a:lstStyle/>
          <a:p>
            <a:pPr algn="ctr"/>
            <a:r>
              <a:rPr lang="tr-TR" sz="1000" b="0" i="0" dirty="0" smtClean="0">
                <a:effectLst/>
              </a:rPr>
              <a:t>Bruce </a:t>
            </a:r>
            <a:r>
              <a:rPr lang="tr-TR" sz="1000" b="0" i="0" dirty="0" err="1" smtClean="0">
                <a:effectLst/>
              </a:rPr>
              <a:t>Watt</a:t>
            </a:r>
            <a:r>
              <a:rPr lang="tr-TR" sz="1000" b="0" i="0" dirty="0" smtClean="0">
                <a:effectLst/>
              </a:rPr>
              <a:t> (2014) SHEEP AND GOAT POX </a:t>
            </a:r>
            <a:r>
              <a:rPr lang="tr-TR" sz="1000" i="1" dirty="0" err="1"/>
              <a:t>The</a:t>
            </a:r>
            <a:r>
              <a:rPr lang="tr-TR" sz="1000" i="1" dirty="0"/>
              <a:t> </a:t>
            </a:r>
            <a:r>
              <a:rPr lang="tr-TR" sz="1000" i="1" dirty="0" err="1"/>
              <a:t>Official</a:t>
            </a:r>
            <a:r>
              <a:rPr lang="tr-TR" sz="1000" i="1" dirty="0"/>
              <a:t> </a:t>
            </a:r>
            <a:r>
              <a:rPr lang="tr-TR" sz="1000" i="1" dirty="0" err="1"/>
              <a:t>Newsletter</a:t>
            </a:r>
            <a:r>
              <a:rPr lang="tr-TR" sz="1000" i="1" dirty="0"/>
              <a:t> of </a:t>
            </a:r>
            <a:r>
              <a:rPr lang="tr-TR" sz="1000" i="1" dirty="0" err="1"/>
              <a:t>the</a:t>
            </a:r>
            <a:r>
              <a:rPr lang="tr-TR" sz="1000" i="1" dirty="0"/>
              <a:t> </a:t>
            </a:r>
            <a:r>
              <a:rPr lang="tr-TR" sz="1000" i="1" dirty="0" err="1"/>
              <a:t>Australian</a:t>
            </a:r>
            <a:r>
              <a:rPr lang="tr-TR" sz="1000" i="1" dirty="0"/>
              <a:t> </a:t>
            </a:r>
            <a:r>
              <a:rPr lang="tr-TR" sz="1000" i="1" dirty="0" err="1"/>
              <a:t>Sheep</a:t>
            </a:r>
            <a:r>
              <a:rPr lang="tr-TR" sz="1000" i="1" dirty="0"/>
              <a:t> </a:t>
            </a:r>
            <a:r>
              <a:rPr lang="tr-TR" sz="1000" i="1" dirty="0" err="1"/>
              <a:t>Veterinarians</a:t>
            </a:r>
            <a:r>
              <a:rPr lang="tr-TR" sz="1000" i="1" dirty="0"/>
              <a:t>, </a:t>
            </a:r>
            <a:r>
              <a:rPr lang="tr-TR" sz="1000" i="1" dirty="0" err="1" smtClean="0"/>
              <a:t>pp</a:t>
            </a:r>
            <a:r>
              <a:rPr lang="tr-TR" sz="1000" i="1" dirty="0" smtClean="0"/>
              <a:t> </a:t>
            </a:r>
            <a:r>
              <a:rPr lang="tr-TR" sz="1000" i="1" dirty="0"/>
              <a:t>6-9</a:t>
            </a:r>
            <a:endParaRPr lang="tr-TR" sz="1000" b="0" i="0" dirty="0">
              <a:effectLst/>
            </a:endParaRPr>
          </a:p>
        </p:txBody>
      </p:sp>
      <p:pic>
        <p:nvPicPr>
          <p:cNvPr id="13" name="Resim 12"/>
          <p:cNvPicPr>
            <a:picLocks noChangeAspect="1"/>
          </p:cNvPicPr>
          <p:nvPr/>
        </p:nvPicPr>
        <p:blipFill>
          <a:blip r:embed="rId6"/>
          <a:stretch>
            <a:fillRect/>
          </a:stretch>
        </p:blipFill>
        <p:spPr>
          <a:xfrm>
            <a:off x="8377407" y="2194088"/>
            <a:ext cx="3749320" cy="2729505"/>
          </a:xfrm>
          <a:prstGeom prst="rect">
            <a:avLst/>
          </a:prstGeom>
        </p:spPr>
      </p:pic>
    </p:spTree>
    <p:extLst>
      <p:ext uri="{BB962C8B-B14F-4D97-AF65-F5344CB8AC3E}">
        <p14:creationId xmlns:p14="http://schemas.microsoft.com/office/powerpoint/2010/main" val="270438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72925" y="1030147"/>
            <a:ext cx="10515600" cy="5505631"/>
          </a:xfrm>
        </p:spPr>
        <p:txBody>
          <a:bodyPr/>
          <a:lstStyle/>
          <a:p>
            <a:r>
              <a:rPr lang="tr-TR" dirty="0" smtClean="0"/>
              <a:t>Oral </a:t>
            </a:r>
            <a:r>
              <a:rPr lang="tr-TR" dirty="0" err="1" smtClean="0"/>
              <a:t>and</a:t>
            </a:r>
            <a:r>
              <a:rPr lang="tr-TR" dirty="0" smtClean="0"/>
              <a:t> </a:t>
            </a:r>
            <a:r>
              <a:rPr lang="tr-TR" dirty="0" err="1" smtClean="0"/>
              <a:t>nasal</a:t>
            </a:r>
            <a:r>
              <a:rPr lang="tr-TR" dirty="0" smtClean="0"/>
              <a:t> </a:t>
            </a:r>
            <a:r>
              <a:rPr lang="tr-TR" dirty="0" err="1" smtClean="0"/>
              <a:t>lesions</a:t>
            </a:r>
            <a:r>
              <a:rPr lang="tr-TR" dirty="0" smtClean="0"/>
              <a:t> can </a:t>
            </a:r>
            <a:r>
              <a:rPr lang="tr-TR" dirty="0" err="1" smtClean="0"/>
              <a:t>cause</a:t>
            </a:r>
            <a:r>
              <a:rPr lang="tr-TR" dirty="0" smtClean="0"/>
              <a:t> </a:t>
            </a:r>
            <a:r>
              <a:rPr lang="tr-TR" dirty="0" err="1" smtClean="0"/>
              <a:t>inappetence</a:t>
            </a:r>
            <a:r>
              <a:rPr lang="tr-TR" dirty="0" smtClean="0"/>
              <a:t>, </a:t>
            </a:r>
            <a:r>
              <a:rPr lang="tr-TR" dirty="0" err="1" smtClean="0"/>
              <a:t>rhinitis</a:t>
            </a:r>
            <a:r>
              <a:rPr lang="tr-TR" dirty="0" smtClean="0"/>
              <a:t> </a:t>
            </a:r>
            <a:r>
              <a:rPr lang="tr-TR" dirty="0" err="1" smtClean="0"/>
              <a:t>and</a:t>
            </a:r>
            <a:r>
              <a:rPr lang="tr-TR" dirty="0" smtClean="0"/>
              <a:t> </a:t>
            </a:r>
            <a:r>
              <a:rPr lang="tr-TR" dirty="0" err="1" smtClean="0"/>
              <a:t>excessive</a:t>
            </a:r>
            <a:r>
              <a:rPr lang="tr-TR" dirty="0" smtClean="0"/>
              <a:t> </a:t>
            </a:r>
            <a:r>
              <a:rPr lang="tr-TR" dirty="0" err="1" smtClean="0"/>
              <a:t>salivation</a:t>
            </a:r>
            <a:r>
              <a:rPr lang="tr-TR" dirty="0" smtClean="0"/>
              <a:t>, </a:t>
            </a:r>
            <a:r>
              <a:rPr lang="tr-TR" dirty="0" err="1" smtClean="0"/>
              <a:t>with</a:t>
            </a:r>
            <a:r>
              <a:rPr lang="tr-TR" dirty="0" smtClean="0"/>
              <a:t> </a:t>
            </a:r>
            <a:r>
              <a:rPr lang="tr-TR" dirty="0" err="1" smtClean="0"/>
              <a:t>discharges</a:t>
            </a:r>
            <a:r>
              <a:rPr lang="tr-TR" dirty="0" smtClean="0"/>
              <a:t> </a:t>
            </a:r>
            <a:r>
              <a:rPr lang="tr-TR" dirty="0" err="1" smtClean="0"/>
              <a:t>that</a:t>
            </a:r>
            <a:r>
              <a:rPr lang="tr-TR" dirty="0" smtClean="0"/>
              <a:t> </a:t>
            </a:r>
            <a:r>
              <a:rPr lang="tr-TR" dirty="0" err="1" smtClean="0"/>
              <a:t>eventually</a:t>
            </a:r>
            <a:r>
              <a:rPr lang="tr-TR" dirty="0" smtClean="0"/>
              <a:t> </a:t>
            </a:r>
            <a:r>
              <a:rPr lang="tr-TR" dirty="0" err="1" smtClean="0"/>
              <a:t>become</a:t>
            </a:r>
            <a:r>
              <a:rPr lang="tr-TR" dirty="0" smtClean="0"/>
              <a:t> </a:t>
            </a:r>
            <a:r>
              <a:rPr lang="tr-TR" dirty="0" err="1" smtClean="0"/>
              <a:t>mucopurulent</a:t>
            </a:r>
            <a:r>
              <a:rPr lang="tr-TR" dirty="0" smtClean="0"/>
              <a:t>. </a:t>
            </a:r>
          </a:p>
          <a:p>
            <a:r>
              <a:rPr lang="tr-TR" dirty="0" err="1" smtClean="0"/>
              <a:t>Papules</a:t>
            </a:r>
            <a:r>
              <a:rPr lang="tr-TR" dirty="0" smtClean="0"/>
              <a:t> on </a:t>
            </a:r>
            <a:r>
              <a:rPr lang="tr-TR" dirty="0" err="1" smtClean="0"/>
              <a:t>the</a:t>
            </a:r>
            <a:r>
              <a:rPr lang="tr-TR" dirty="0" smtClean="0"/>
              <a:t> </a:t>
            </a:r>
            <a:r>
              <a:rPr lang="tr-TR" dirty="0" err="1" smtClean="0"/>
              <a:t>eyelids</a:t>
            </a:r>
            <a:r>
              <a:rPr lang="tr-TR" dirty="0" smtClean="0"/>
              <a:t> </a:t>
            </a:r>
            <a:r>
              <a:rPr lang="tr-TR" dirty="0" err="1" smtClean="0"/>
              <a:t>and</a:t>
            </a:r>
            <a:r>
              <a:rPr lang="tr-TR" dirty="0" smtClean="0"/>
              <a:t> </a:t>
            </a:r>
            <a:r>
              <a:rPr lang="tr-TR" dirty="0" err="1" smtClean="0"/>
              <a:t>ocular</a:t>
            </a:r>
            <a:r>
              <a:rPr lang="tr-TR" dirty="0" smtClean="0"/>
              <a:t> </a:t>
            </a:r>
            <a:r>
              <a:rPr lang="tr-TR" dirty="0" err="1" smtClean="0"/>
              <a:t>lesions</a:t>
            </a:r>
            <a:r>
              <a:rPr lang="tr-TR" dirty="0" smtClean="0"/>
              <a:t> can </a:t>
            </a:r>
            <a:r>
              <a:rPr lang="tr-TR" dirty="0" err="1" smtClean="0"/>
              <a:t>result</a:t>
            </a:r>
            <a:r>
              <a:rPr lang="tr-TR" dirty="0" smtClean="0"/>
              <a:t> in </a:t>
            </a:r>
            <a:r>
              <a:rPr lang="tr-TR" dirty="0" err="1" smtClean="0"/>
              <a:t>blepharitis</a:t>
            </a:r>
            <a:r>
              <a:rPr lang="tr-TR" dirty="0" smtClean="0"/>
              <a:t> </a:t>
            </a:r>
            <a:r>
              <a:rPr lang="tr-TR" dirty="0" err="1" smtClean="0"/>
              <a:t>and</a:t>
            </a:r>
            <a:r>
              <a:rPr lang="tr-TR" dirty="0" smtClean="0"/>
              <a:t> </a:t>
            </a:r>
            <a:r>
              <a:rPr lang="tr-TR" dirty="0" err="1" smtClean="0"/>
              <a:t>conjunctivitis</a:t>
            </a:r>
            <a:r>
              <a:rPr lang="tr-TR" dirty="0" smtClean="0"/>
              <a:t>. </a:t>
            </a:r>
          </a:p>
          <a:p>
            <a:r>
              <a:rPr lang="tr-TR" dirty="0" err="1" smtClean="0"/>
              <a:t>Other</a:t>
            </a:r>
            <a:r>
              <a:rPr lang="tr-TR" dirty="0" smtClean="0"/>
              <a:t> </a:t>
            </a:r>
            <a:r>
              <a:rPr lang="tr-TR" dirty="0" err="1" smtClean="0"/>
              <a:t>signs</a:t>
            </a:r>
            <a:r>
              <a:rPr lang="tr-TR" dirty="0" smtClean="0"/>
              <a:t> </a:t>
            </a:r>
            <a:r>
              <a:rPr lang="tr-TR" dirty="0" err="1" smtClean="0"/>
              <a:t>vary</a:t>
            </a:r>
            <a:r>
              <a:rPr lang="tr-TR" dirty="0" smtClean="0"/>
              <a:t>, </a:t>
            </a:r>
            <a:r>
              <a:rPr lang="tr-TR" dirty="0" err="1" smtClean="0"/>
              <a:t>depending</a:t>
            </a:r>
            <a:r>
              <a:rPr lang="tr-TR" dirty="0" smtClean="0"/>
              <a:t> on </a:t>
            </a:r>
            <a:r>
              <a:rPr lang="tr-TR" dirty="0" err="1" smtClean="0"/>
              <a:t>the</a:t>
            </a:r>
            <a:r>
              <a:rPr lang="tr-TR" dirty="0" smtClean="0"/>
              <a:t> </a:t>
            </a:r>
            <a:r>
              <a:rPr lang="tr-TR" dirty="0" err="1" smtClean="0"/>
              <a:t>internal</a:t>
            </a:r>
            <a:r>
              <a:rPr lang="tr-TR" dirty="0" smtClean="0"/>
              <a:t> </a:t>
            </a:r>
            <a:r>
              <a:rPr lang="tr-TR" dirty="0" err="1" smtClean="0"/>
              <a:t>organs</a:t>
            </a:r>
            <a:r>
              <a:rPr lang="tr-TR" dirty="0" smtClean="0"/>
              <a:t> </a:t>
            </a:r>
            <a:r>
              <a:rPr lang="tr-TR" dirty="0" err="1" smtClean="0"/>
              <a:t>affected</a:t>
            </a:r>
            <a:r>
              <a:rPr lang="tr-TR" dirty="0" smtClean="0"/>
              <a:t>, but can </a:t>
            </a:r>
            <a:r>
              <a:rPr lang="tr-TR" dirty="0" err="1" smtClean="0"/>
              <a:t>include</a:t>
            </a:r>
            <a:r>
              <a:rPr lang="tr-TR" dirty="0" smtClean="0"/>
              <a:t> </a:t>
            </a:r>
            <a:r>
              <a:rPr lang="tr-TR" dirty="0" err="1" smtClean="0"/>
              <a:t>depression</a:t>
            </a:r>
            <a:r>
              <a:rPr lang="tr-TR" dirty="0" smtClean="0"/>
              <a:t>, as </a:t>
            </a:r>
            <a:r>
              <a:rPr lang="tr-TR" dirty="0" err="1" smtClean="0"/>
              <a:t>well</a:t>
            </a:r>
            <a:r>
              <a:rPr lang="tr-TR" dirty="0" smtClean="0"/>
              <a:t> as </a:t>
            </a:r>
            <a:r>
              <a:rPr lang="tr-TR" dirty="0" err="1" smtClean="0">
                <a:solidFill>
                  <a:srgbClr val="942093"/>
                </a:solidFill>
              </a:rPr>
              <a:t>coughing</a:t>
            </a:r>
            <a:r>
              <a:rPr lang="tr-TR" dirty="0" smtClean="0">
                <a:solidFill>
                  <a:srgbClr val="942093"/>
                </a:solidFill>
              </a:rPr>
              <a:t> </a:t>
            </a:r>
            <a:r>
              <a:rPr lang="tr-TR" dirty="0" err="1" smtClean="0">
                <a:solidFill>
                  <a:srgbClr val="942093"/>
                </a:solidFill>
              </a:rPr>
              <a:t>and</a:t>
            </a:r>
            <a:r>
              <a:rPr lang="tr-TR" dirty="0" smtClean="0">
                <a:solidFill>
                  <a:srgbClr val="942093"/>
                </a:solidFill>
              </a:rPr>
              <a:t> </a:t>
            </a:r>
            <a:r>
              <a:rPr lang="tr-TR" dirty="0" err="1" smtClean="0">
                <a:solidFill>
                  <a:srgbClr val="942093"/>
                </a:solidFill>
              </a:rPr>
              <a:t>dyspnea</a:t>
            </a:r>
            <a:r>
              <a:rPr lang="tr-TR" dirty="0" smtClean="0">
                <a:solidFill>
                  <a:srgbClr val="942093"/>
                </a:solidFill>
              </a:rPr>
              <a:t> </a:t>
            </a:r>
            <a:r>
              <a:rPr lang="tr-TR" dirty="0" smtClean="0"/>
              <a:t>(</a:t>
            </a:r>
            <a:r>
              <a:rPr lang="tr-TR" dirty="0" err="1" smtClean="0"/>
              <a:t>lesions</a:t>
            </a:r>
            <a:r>
              <a:rPr lang="tr-TR" dirty="0" smtClean="0"/>
              <a:t> </a:t>
            </a:r>
            <a:r>
              <a:rPr lang="tr-TR" dirty="0" err="1" smtClean="0"/>
              <a:t>affecting</a:t>
            </a:r>
            <a:r>
              <a:rPr lang="tr-TR" dirty="0" smtClean="0"/>
              <a:t> </a:t>
            </a:r>
            <a:r>
              <a:rPr lang="tr-TR" dirty="0" err="1" smtClean="0"/>
              <a:t>the</a:t>
            </a:r>
            <a:r>
              <a:rPr lang="tr-TR" dirty="0" smtClean="0"/>
              <a:t> </a:t>
            </a:r>
            <a:r>
              <a:rPr lang="tr-TR" dirty="0" err="1" smtClean="0"/>
              <a:t>lungs</a:t>
            </a:r>
            <a:r>
              <a:rPr lang="tr-TR" dirty="0" smtClean="0"/>
              <a:t>), </a:t>
            </a:r>
            <a:r>
              <a:rPr lang="tr-TR" dirty="0" err="1" smtClean="0">
                <a:solidFill>
                  <a:srgbClr val="942093"/>
                </a:solidFill>
              </a:rPr>
              <a:t>diarrhea</a:t>
            </a:r>
            <a:r>
              <a:rPr lang="tr-TR" dirty="0" smtClean="0">
                <a:solidFill>
                  <a:srgbClr val="942093"/>
                </a:solidFill>
              </a:rPr>
              <a:t> </a:t>
            </a:r>
            <a:r>
              <a:rPr lang="tr-TR" dirty="0" smtClean="0"/>
              <a:t>(</a:t>
            </a:r>
            <a:r>
              <a:rPr lang="tr-TR" dirty="0" err="1" smtClean="0"/>
              <a:t>lesions</a:t>
            </a:r>
            <a:r>
              <a:rPr lang="tr-TR" dirty="0" smtClean="0"/>
              <a:t> in </a:t>
            </a:r>
            <a:r>
              <a:rPr lang="tr-TR" dirty="0" err="1" smtClean="0"/>
              <a:t>the</a:t>
            </a:r>
            <a:r>
              <a:rPr lang="tr-TR" dirty="0" smtClean="0"/>
              <a:t> </a:t>
            </a:r>
            <a:r>
              <a:rPr lang="tr-TR" dirty="0" err="1" smtClean="0"/>
              <a:t>intestinal</a:t>
            </a:r>
            <a:r>
              <a:rPr lang="tr-TR" dirty="0" smtClean="0"/>
              <a:t> </a:t>
            </a:r>
            <a:r>
              <a:rPr lang="tr-TR" dirty="0" err="1" smtClean="0"/>
              <a:t>tract</a:t>
            </a:r>
            <a:r>
              <a:rPr lang="tr-TR" dirty="0" smtClean="0"/>
              <a:t>), </a:t>
            </a:r>
            <a:r>
              <a:rPr lang="tr-TR" dirty="0" err="1" smtClean="0"/>
              <a:t>and</a:t>
            </a:r>
            <a:r>
              <a:rPr lang="tr-TR" dirty="0" smtClean="0"/>
              <a:t> </a:t>
            </a:r>
            <a:r>
              <a:rPr lang="tr-TR" dirty="0" err="1" smtClean="0">
                <a:solidFill>
                  <a:srgbClr val="942093"/>
                </a:solidFill>
              </a:rPr>
              <a:t>emaciation</a:t>
            </a:r>
            <a:r>
              <a:rPr lang="tr-TR" dirty="0" smtClean="0">
                <a:solidFill>
                  <a:srgbClr val="942093"/>
                </a:solidFill>
              </a:rPr>
              <a:t>.</a:t>
            </a:r>
            <a:r>
              <a:rPr lang="tr-TR" dirty="0" smtClean="0"/>
              <a:t> </a:t>
            </a:r>
            <a:r>
              <a:rPr lang="tr-TR" dirty="0" err="1" smtClean="0"/>
              <a:t>Some</a:t>
            </a:r>
            <a:r>
              <a:rPr lang="tr-TR" dirty="0" smtClean="0"/>
              <a:t> </a:t>
            </a:r>
            <a:r>
              <a:rPr lang="tr-TR" dirty="0" err="1" smtClean="0"/>
              <a:t>animals</a:t>
            </a:r>
            <a:r>
              <a:rPr lang="tr-TR" dirty="0" smtClean="0"/>
              <a:t> </a:t>
            </a:r>
            <a:r>
              <a:rPr lang="tr-TR" dirty="0" err="1" smtClean="0"/>
              <a:t>may</a:t>
            </a:r>
            <a:r>
              <a:rPr lang="tr-TR" dirty="0" smtClean="0"/>
              <a:t> </a:t>
            </a:r>
            <a:r>
              <a:rPr lang="tr-TR" dirty="0" err="1" smtClean="0"/>
              <a:t>abort</a:t>
            </a:r>
            <a:r>
              <a:rPr lang="tr-TR" dirty="0" smtClean="0"/>
              <a:t>. </a:t>
            </a:r>
            <a:endParaRPr lang="tr-TR" dirty="0"/>
          </a:p>
        </p:txBody>
      </p:sp>
    </p:spTree>
    <p:extLst>
      <p:ext uri="{BB962C8B-B14F-4D97-AF65-F5344CB8AC3E}">
        <p14:creationId xmlns:p14="http://schemas.microsoft.com/office/powerpoint/2010/main" val="1427408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pPr marL="0" indent="0">
              <a:buNone/>
            </a:pPr>
            <a:r>
              <a:rPr lang="tr-TR" dirty="0" err="1" smtClean="0">
                <a:solidFill>
                  <a:srgbClr val="FF2F92"/>
                </a:solidFill>
              </a:rPr>
              <a:t>Samples</a:t>
            </a:r>
            <a:endParaRPr lang="tr-TR" dirty="0" smtClean="0">
              <a:solidFill>
                <a:srgbClr val="FF2F92"/>
              </a:solidFill>
            </a:endParaRPr>
          </a:p>
          <a:p>
            <a:r>
              <a:rPr lang="tr-TR" dirty="0" smtClean="0"/>
              <a:t>Live </a:t>
            </a:r>
            <a:r>
              <a:rPr lang="tr-TR" dirty="0" err="1" smtClean="0"/>
              <a:t>animals</a:t>
            </a:r>
            <a:r>
              <a:rPr lang="tr-TR" dirty="0" smtClean="0"/>
              <a:t>: Full skin </a:t>
            </a:r>
            <a:r>
              <a:rPr lang="tr-TR" dirty="0" err="1" smtClean="0"/>
              <a:t>thickness</a:t>
            </a:r>
            <a:r>
              <a:rPr lang="tr-TR" dirty="0" smtClean="0"/>
              <a:t> </a:t>
            </a:r>
            <a:r>
              <a:rPr lang="tr-TR" dirty="0" err="1" smtClean="0"/>
              <a:t>biopsies</a:t>
            </a:r>
            <a:r>
              <a:rPr lang="tr-TR" dirty="0" smtClean="0"/>
              <a:t>; </a:t>
            </a:r>
            <a:r>
              <a:rPr lang="tr-TR" dirty="0" err="1" smtClean="0"/>
              <a:t>vesicular</a:t>
            </a:r>
            <a:r>
              <a:rPr lang="tr-TR" dirty="0" smtClean="0"/>
              <a:t> </a:t>
            </a:r>
            <a:r>
              <a:rPr lang="tr-TR" dirty="0" err="1" smtClean="0"/>
              <a:t>fluid</a:t>
            </a:r>
            <a:r>
              <a:rPr lang="tr-TR" dirty="0" smtClean="0"/>
              <a:t> </a:t>
            </a:r>
            <a:r>
              <a:rPr lang="tr-TR" dirty="0" err="1" smtClean="0"/>
              <a:t>if</a:t>
            </a:r>
            <a:r>
              <a:rPr lang="tr-TR" dirty="0" smtClean="0"/>
              <a:t> </a:t>
            </a:r>
            <a:r>
              <a:rPr lang="tr-TR" dirty="0" err="1" smtClean="0"/>
              <a:t>available</a:t>
            </a:r>
            <a:r>
              <a:rPr lang="tr-TR" dirty="0" smtClean="0"/>
              <a:t>; </a:t>
            </a:r>
            <a:r>
              <a:rPr lang="tr-TR" dirty="0" err="1" smtClean="0"/>
              <a:t>scabs</a:t>
            </a:r>
            <a:r>
              <a:rPr lang="tr-TR" dirty="0" smtClean="0"/>
              <a:t>; skin </a:t>
            </a:r>
            <a:r>
              <a:rPr lang="tr-TR" dirty="0" err="1" smtClean="0"/>
              <a:t>scrapings</a:t>
            </a:r>
            <a:r>
              <a:rPr lang="tr-TR" dirty="0" smtClean="0"/>
              <a:t>; </a:t>
            </a:r>
            <a:r>
              <a:rPr lang="tr-TR" dirty="0" err="1" smtClean="0"/>
              <a:t>lymph</a:t>
            </a:r>
            <a:r>
              <a:rPr lang="tr-TR" dirty="0" smtClean="0"/>
              <a:t> </a:t>
            </a:r>
            <a:r>
              <a:rPr lang="tr-TR" dirty="0" err="1" smtClean="0"/>
              <a:t>node</a:t>
            </a:r>
            <a:r>
              <a:rPr lang="tr-TR" dirty="0" smtClean="0"/>
              <a:t> </a:t>
            </a:r>
            <a:r>
              <a:rPr lang="tr-TR" dirty="0" err="1" smtClean="0"/>
              <a:t>aspirates</a:t>
            </a:r>
            <a:r>
              <a:rPr lang="tr-TR" dirty="0" smtClean="0"/>
              <a:t>; </a:t>
            </a:r>
            <a:r>
              <a:rPr lang="tr-TR" dirty="0" err="1" smtClean="0"/>
              <a:t>whole</a:t>
            </a:r>
            <a:r>
              <a:rPr lang="tr-TR" dirty="0" smtClean="0"/>
              <a:t> </a:t>
            </a:r>
            <a:r>
              <a:rPr lang="tr-TR" dirty="0" err="1" smtClean="0"/>
              <a:t>blood</a:t>
            </a:r>
            <a:r>
              <a:rPr lang="tr-TR" dirty="0" smtClean="0"/>
              <a:t> </a:t>
            </a:r>
            <a:r>
              <a:rPr lang="tr-TR" dirty="0" err="1" smtClean="0"/>
              <a:t>collected</a:t>
            </a:r>
            <a:r>
              <a:rPr lang="tr-TR" dirty="0" smtClean="0"/>
              <a:t> </a:t>
            </a:r>
            <a:r>
              <a:rPr lang="tr-TR" dirty="0" err="1" smtClean="0"/>
              <a:t>into</a:t>
            </a:r>
            <a:r>
              <a:rPr lang="tr-TR" dirty="0" smtClean="0"/>
              <a:t> </a:t>
            </a:r>
            <a:r>
              <a:rPr lang="tr-TR" dirty="0" err="1" smtClean="0"/>
              <a:t>heparin</a:t>
            </a:r>
            <a:r>
              <a:rPr lang="tr-TR" dirty="0" smtClean="0"/>
              <a:t> </a:t>
            </a:r>
            <a:r>
              <a:rPr lang="tr-TR" dirty="0" err="1" smtClean="0"/>
              <a:t>or</a:t>
            </a:r>
            <a:r>
              <a:rPr lang="tr-TR" dirty="0" smtClean="0"/>
              <a:t> EDTA; </a:t>
            </a:r>
            <a:r>
              <a:rPr lang="tr-TR" dirty="0" err="1" smtClean="0"/>
              <a:t>paired</a:t>
            </a:r>
            <a:r>
              <a:rPr lang="tr-TR" dirty="0" smtClean="0"/>
              <a:t> sera </a:t>
            </a:r>
          </a:p>
          <a:p>
            <a:r>
              <a:rPr lang="tr-TR" dirty="0" smtClean="0"/>
              <a:t>Animals at </a:t>
            </a:r>
            <a:r>
              <a:rPr lang="tr-TR" dirty="0" err="1" smtClean="0"/>
              <a:t>necropsy</a:t>
            </a:r>
            <a:r>
              <a:rPr lang="tr-TR" dirty="0" smtClean="0"/>
              <a:t>: skin </a:t>
            </a:r>
            <a:r>
              <a:rPr lang="tr-TR" dirty="0" err="1" smtClean="0"/>
              <a:t>lesions</a:t>
            </a:r>
            <a:r>
              <a:rPr lang="tr-TR" dirty="0" smtClean="0"/>
              <a:t>; </a:t>
            </a:r>
            <a:r>
              <a:rPr lang="tr-TR" dirty="0" err="1" smtClean="0"/>
              <a:t>lymph</a:t>
            </a:r>
            <a:r>
              <a:rPr lang="tr-TR" dirty="0" smtClean="0"/>
              <a:t> </a:t>
            </a:r>
            <a:r>
              <a:rPr lang="tr-TR" dirty="0" err="1" smtClean="0"/>
              <a:t>nodes</a:t>
            </a:r>
            <a:r>
              <a:rPr lang="tr-TR" dirty="0" smtClean="0"/>
              <a:t>; </a:t>
            </a:r>
            <a:r>
              <a:rPr lang="tr-TR" dirty="0" err="1" smtClean="0"/>
              <a:t>lung</a:t>
            </a:r>
            <a:r>
              <a:rPr lang="tr-TR" dirty="0" smtClean="0"/>
              <a:t> </a:t>
            </a:r>
            <a:r>
              <a:rPr lang="tr-TR" dirty="0" err="1" smtClean="0"/>
              <a:t>lesions</a:t>
            </a:r>
            <a:r>
              <a:rPr lang="tr-TR" dirty="0" smtClean="0"/>
              <a:t>; </a:t>
            </a:r>
            <a:endParaRPr lang="tr-TR" dirty="0"/>
          </a:p>
        </p:txBody>
      </p:sp>
    </p:spTree>
    <p:extLst>
      <p:ext uri="{BB962C8B-B14F-4D97-AF65-F5344CB8AC3E}">
        <p14:creationId xmlns:p14="http://schemas.microsoft.com/office/powerpoint/2010/main" val="367553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82906"/>
            <a:ext cx="10515600" cy="5494057"/>
          </a:xfrm>
        </p:spPr>
        <p:txBody>
          <a:bodyPr/>
          <a:lstStyle/>
          <a:p>
            <a:r>
              <a:rPr lang="tr-TR" dirty="0" smtClean="0">
                <a:solidFill>
                  <a:srgbClr val="FF2F92"/>
                </a:solidFill>
              </a:rPr>
              <a:t>PCR</a:t>
            </a:r>
            <a:r>
              <a:rPr lang="tr-TR" dirty="0" smtClean="0"/>
              <a:t> can </a:t>
            </a:r>
            <a:r>
              <a:rPr lang="tr-TR" dirty="0" err="1" smtClean="0"/>
              <a:t>identify</a:t>
            </a:r>
            <a:r>
              <a:rPr lang="tr-TR" dirty="0" smtClean="0"/>
              <a:t> </a:t>
            </a:r>
            <a:r>
              <a:rPr lang="tr-TR" dirty="0" err="1" smtClean="0"/>
              <a:t>viral</a:t>
            </a:r>
            <a:r>
              <a:rPr lang="tr-TR" dirty="0" smtClean="0"/>
              <a:t> RNA </a:t>
            </a:r>
            <a:r>
              <a:rPr lang="tr-TR" dirty="0" err="1" smtClean="0"/>
              <a:t>directly</a:t>
            </a:r>
            <a:r>
              <a:rPr lang="tr-TR" dirty="0" smtClean="0"/>
              <a:t> in </a:t>
            </a:r>
            <a:r>
              <a:rPr lang="tr-TR" dirty="0" err="1" smtClean="0"/>
              <a:t>tissue</a:t>
            </a:r>
            <a:r>
              <a:rPr lang="tr-TR" dirty="0" smtClean="0"/>
              <a:t> </a:t>
            </a:r>
            <a:r>
              <a:rPr lang="tr-TR" dirty="0" err="1" smtClean="0"/>
              <a:t>samples</a:t>
            </a:r>
            <a:r>
              <a:rPr lang="tr-TR" dirty="0" smtClean="0"/>
              <a:t>, </a:t>
            </a:r>
            <a:r>
              <a:rPr lang="tr-TR" dirty="0" err="1" smtClean="0"/>
              <a:t>blood</a:t>
            </a:r>
            <a:r>
              <a:rPr lang="tr-TR" dirty="0" smtClean="0"/>
              <a:t> </a:t>
            </a:r>
            <a:r>
              <a:rPr lang="tr-TR" dirty="0" err="1" smtClean="0"/>
              <a:t>and</a:t>
            </a:r>
            <a:r>
              <a:rPr lang="tr-TR" dirty="0" smtClean="0"/>
              <a:t> </a:t>
            </a:r>
            <a:r>
              <a:rPr lang="tr-TR" dirty="0" err="1" smtClean="0"/>
              <a:t>secretions</a:t>
            </a:r>
            <a:r>
              <a:rPr lang="tr-TR" dirty="0" smtClean="0"/>
              <a:t>. </a:t>
            </a:r>
          </a:p>
          <a:p>
            <a:pPr lvl="1"/>
            <a:r>
              <a:rPr lang="tr-TR" dirty="0" err="1" smtClean="0"/>
              <a:t>Antigen-detection</a:t>
            </a:r>
            <a:r>
              <a:rPr lang="tr-TR" dirty="0" smtClean="0"/>
              <a:t> </a:t>
            </a:r>
            <a:r>
              <a:rPr lang="tr-TR" dirty="0" err="1" smtClean="0"/>
              <a:t>tests</a:t>
            </a:r>
            <a:r>
              <a:rPr lang="tr-TR" dirty="0" smtClean="0"/>
              <a:t> </a:t>
            </a:r>
            <a:r>
              <a:rPr lang="tr-TR" dirty="0" err="1" smtClean="0"/>
              <a:t>cannot</a:t>
            </a:r>
            <a:r>
              <a:rPr lang="tr-TR" dirty="0" smtClean="0"/>
              <a:t> </a:t>
            </a:r>
            <a:r>
              <a:rPr lang="tr-TR" dirty="0" err="1" smtClean="0"/>
              <a:t>distinguish</a:t>
            </a:r>
            <a:r>
              <a:rPr lang="tr-TR" dirty="0" smtClean="0"/>
              <a:t> SPPV, GTPV </a:t>
            </a:r>
            <a:r>
              <a:rPr lang="tr-TR" dirty="0" err="1" smtClean="0"/>
              <a:t>and</a:t>
            </a:r>
            <a:r>
              <a:rPr lang="tr-TR" dirty="0" smtClean="0"/>
              <a:t> LSDV, but </a:t>
            </a:r>
            <a:r>
              <a:rPr lang="tr-TR" dirty="0" err="1" smtClean="0"/>
              <a:t>they</a:t>
            </a:r>
            <a:r>
              <a:rPr lang="tr-TR" dirty="0" smtClean="0"/>
              <a:t> can </a:t>
            </a:r>
            <a:r>
              <a:rPr lang="tr-TR" dirty="0" err="1" smtClean="0"/>
              <a:t>identify</a:t>
            </a:r>
            <a:r>
              <a:rPr lang="tr-TR" dirty="0" smtClean="0"/>
              <a:t> </a:t>
            </a:r>
            <a:r>
              <a:rPr lang="tr-TR" dirty="0" err="1" smtClean="0"/>
              <a:t>these</a:t>
            </a:r>
            <a:r>
              <a:rPr lang="tr-TR" dirty="0" smtClean="0"/>
              <a:t> </a:t>
            </a:r>
            <a:r>
              <a:rPr lang="tr-TR" dirty="0" err="1" smtClean="0"/>
              <a:t>viruses</a:t>
            </a:r>
            <a:r>
              <a:rPr lang="tr-TR" dirty="0" smtClean="0"/>
              <a:t> </a:t>
            </a:r>
            <a:r>
              <a:rPr lang="tr-TR" dirty="0" err="1" smtClean="0"/>
              <a:t>to</a:t>
            </a:r>
            <a:r>
              <a:rPr lang="tr-TR" dirty="0" smtClean="0"/>
              <a:t> </a:t>
            </a:r>
            <a:r>
              <a:rPr lang="tr-TR" dirty="0" err="1" smtClean="0"/>
              <a:t>the</a:t>
            </a:r>
            <a:r>
              <a:rPr lang="tr-TR" dirty="0" smtClean="0"/>
              <a:t> </a:t>
            </a:r>
            <a:r>
              <a:rPr lang="tr-TR" dirty="0" err="1" smtClean="0"/>
              <a:t>genus</a:t>
            </a:r>
            <a:r>
              <a:rPr lang="tr-TR" dirty="0" smtClean="0"/>
              <a:t> </a:t>
            </a:r>
            <a:r>
              <a:rPr lang="tr-TR" dirty="0" err="1" smtClean="0"/>
              <a:t>level</a:t>
            </a:r>
            <a:r>
              <a:rPr lang="tr-TR" dirty="0" smtClean="0"/>
              <a:t>. </a:t>
            </a:r>
          </a:p>
          <a:p>
            <a:r>
              <a:rPr lang="tr-TR" dirty="0" err="1" smtClean="0"/>
              <a:t>Tests</a:t>
            </a:r>
            <a:r>
              <a:rPr lang="tr-TR" dirty="0" smtClean="0"/>
              <a:t> </a:t>
            </a:r>
            <a:r>
              <a:rPr lang="tr-TR" dirty="0" err="1" smtClean="0"/>
              <a:t>to</a:t>
            </a:r>
            <a:r>
              <a:rPr lang="tr-TR" dirty="0" smtClean="0"/>
              <a:t> </a:t>
            </a:r>
            <a:r>
              <a:rPr lang="tr-TR" dirty="0" err="1" smtClean="0"/>
              <a:t>detect</a:t>
            </a:r>
            <a:r>
              <a:rPr lang="tr-TR" dirty="0" smtClean="0"/>
              <a:t> </a:t>
            </a:r>
            <a:r>
              <a:rPr lang="tr-TR" dirty="0" err="1" smtClean="0"/>
              <a:t>capripoxvirus</a:t>
            </a:r>
            <a:r>
              <a:rPr lang="tr-TR" dirty="0" smtClean="0"/>
              <a:t> </a:t>
            </a:r>
            <a:r>
              <a:rPr lang="tr-TR" dirty="0" err="1" smtClean="0"/>
              <a:t>antigens</a:t>
            </a:r>
            <a:r>
              <a:rPr lang="tr-TR" dirty="0" smtClean="0"/>
              <a:t> </a:t>
            </a:r>
            <a:r>
              <a:rPr lang="tr-TR" dirty="0" err="1" smtClean="0"/>
              <a:t>include</a:t>
            </a:r>
            <a:r>
              <a:rPr lang="tr-TR" dirty="0" smtClean="0"/>
              <a:t> </a:t>
            </a:r>
            <a:r>
              <a:rPr lang="tr-TR" dirty="0" err="1" smtClean="0">
                <a:solidFill>
                  <a:srgbClr val="FF2F92"/>
                </a:solidFill>
              </a:rPr>
              <a:t>ELISAs</a:t>
            </a:r>
            <a:r>
              <a:rPr lang="tr-TR" dirty="0" smtClean="0"/>
              <a:t>, </a:t>
            </a:r>
            <a:r>
              <a:rPr lang="tr-TR" dirty="0" err="1" smtClean="0"/>
              <a:t>immunostaining</a:t>
            </a:r>
            <a:r>
              <a:rPr lang="tr-TR" dirty="0" smtClean="0"/>
              <a:t> </a:t>
            </a:r>
            <a:r>
              <a:rPr lang="tr-TR" dirty="0" err="1" smtClean="0"/>
              <a:t>methods</a:t>
            </a:r>
            <a:r>
              <a:rPr lang="tr-TR" dirty="0" smtClean="0"/>
              <a:t> </a:t>
            </a:r>
            <a:r>
              <a:rPr lang="tr-TR" dirty="0" err="1" smtClean="0"/>
              <a:t>and</a:t>
            </a:r>
            <a:r>
              <a:rPr lang="tr-TR" dirty="0" smtClean="0"/>
              <a:t> </a:t>
            </a:r>
            <a:r>
              <a:rPr lang="tr-TR" dirty="0" err="1" smtClean="0">
                <a:solidFill>
                  <a:srgbClr val="FF2F92"/>
                </a:solidFill>
              </a:rPr>
              <a:t>agar</a:t>
            </a:r>
            <a:r>
              <a:rPr lang="tr-TR" dirty="0" smtClean="0">
                <a:solidFill>
                  <a:srgbClr val="FF2F92"/>
                </a:solidFill>
              </a:rPr>
              <a:t> gel </a:t>
            </a:r>
            <a:r>
              <a:rPr lang="tr-TR" dirty="0" err="1" smtClean="0">
                <a:solidFill>
                  <a:srgbClr val="FF2F92"/>
                </a:solidFill>
              </a:rPr>
              <a:t>immunodiffusion</a:t>
            </a:r>
            <a:r>
              <a:rPr lang="tr-TR" dirty="0" smtClean="0">
                <a:solidFill>
                  <a:srgbClr val="FF2F92"/>
                </a:solidFill>
              </a:rPr>
              <a:t> (AGID). </a:t>
            </a:r>
          </a:p>
          <a:p>
            <a:r>
              <a:rPr lang="tr-TR" dirty="0" smtClean="0"/>
              <a:t>SPPV </a:t>
            </a:r>
            <a:r>
              <a:rPr lang="tr-TR" dirty="0" err="1" smtClean="0"/>
              <a:t>and</a:t>
            </a:r>
            <a:r>
              <a:rPr lang="tr-TR" dirty="0" smtClean="0"/>
              <a:t> GTPV can be </a:t>
            </a:r>
            <a:r>
              <a:rPr lang="tr-TR" dirty="0" err="1" smtClean="0">
                <a:solidFill>
                  <a:srgbClr val="FF2F92"/>
                </a:solidFill>
              </a:rPr>
              <a:t>isolated</a:t>
            </a:r>
            <a:r>
              <a:rPr lang="tr-TR" dirty="0" smtClean="0">
                <a:solidFill>
                  <a:srgbClr val="FF2F92"/>
                </a:solidFill>
              </a:rPr>
              <a:t> in </a:t>
            </a:r>
            <a:r>
              <a:rPr lang="tr-TR" dirty="0" err="1" smtClean="0">
                <a:solidFill>
                  <a:srgbClr val="FF2F92"/>
                </a:solidFill>
              </a:rPr>
              <a:t>various</a:t>
            </a:r>
            <a:r>
              <a:rPr lang="tr-TR" dirty="0" smtClean="0">
                <a:solidFill>
                  <a:srgbClr val="FF2F92"/>
                </a:solidFill>
              </a:rPr>
              <a:t> </a:t>
            </a:r>
            <a:r>
              <a:rPr lang="tr-TR" dirty="0" err="1" smtClean="0">
                <a:solidFill>
                  <a:srgbClr val="FF2F92"/>
                </a:solidFill>
              </a:rPr>
              <a:t>bovine</a:t>
            </a:r>
            <a:r>
              <a:rPr lang="tr-TR" dirty="0" smtClean="0">
                <a:solidFill>
                  <a:srgbClr val="FF2F92"/>
                </a:solidFill>
              </a:rPr>
              <a:t>, </a:t>
            </a:r>
            <a:r>
              <a:rPr lang="tr-TR" dirty="0" err="1" smtClean="0">
                <a:solidFill>
                  <a:srgbClr val="FF2F92"/>
                </a:solidFill>
              </a:rPr>
              <a:t>caprine</a:t>
            </a:r>
            <a:r>
              <a:rPr lang="tr-TR" dirty="0" smtClean="0">
                <a:solidFill>
                  <a:srgbClr val="FF2F92"/>
                </a:solidFill>
              </a:rPr>
              <a:t> </a:t>
            </a:r>
            <a:r>
              <a:rPr lang="tr-TR" dirty="0" err="1" smtClean="0">
                <a:solidFill>
                  <a:srgbClr val="FF2F92"/>
                </a:solidFill>
              </a:rPr>
              <a:t>or</a:t>
            </a:r>
            <a:r>
              <a:rPr lang="tr-TR" dirty="0" smtClean="0">
                <a:solidFill>
                  <a:srgbClr val="FF2F92"/>
                </a:solidFill>
              </a:rPr>
              <a:t> </a:t>
            </a:r>
            <a:r>
              <a:rPr lang="tr-TR" dirty="0" err="1" smtClean="0">
                <a:solidFill>
                  <a:srgbClr val="FF2F92"/>
                </a:solidFill>
              </a:rPr>
              <a:t>ovine</a:t>
            </a:r>
            <a:r>
              <a:rPr lang="tr-TR" dirty="0" smtClean="0">
                <a:solidFill>
                  <a:srgbClr val="FF2F92"/>
                </a:solidFill>
              </a:rPr>
              <a:t> </a:t>
            </a:r>
            <a:r>
              <a:rPr lang="tr-TR" dirty="0" err="1" smtClean="0">
                <a:solidFill>
                  <a:srgbClr val="FF2F92"/>
                </a:solidFill>
              </a:rPr>
              <a:t>cell</a:t>
            </a:r>
            <a:r>
              <a:rPr lang="tr-TR" dirty="0" smtClean="0">
                <a:solidFill>
                  <a:srgbClr val="FF2F92"/>
                </a:solidFill>
              </a:rPr>
              <a:t> </a:t>
            </a:r>
            <a:r>
              <a:rPr lang="tr-TR" dirty="0" err="1" smtClean="0">
                <a:solidFill>
                  <a:srgbClr val="FF2F92"/>
                </a:solidFill>
              </a:rPr>
              <a:t>cultures</a:t>
            </a:r>
            <a:r>
              <a:rPr lang="tr-TR" dirty="0" smtClean="0">
                <a:solidFill>
                  <a:srgbClr val="FF2F92"/>
                </a:solidFill>
              </a:rPr>
              <a:t>. </a:t>
            </a:r>
          </a:p>
          <a:p>
            <a:pPr lvl="1"/>
            <a:r>
              <a:rPr lang="tr-TR" dirty="0" err="1" smtClean="0"/>
              <a:t>They</a:t>
            </a:r>
            <a:r>
              <a:rPr lang="tr-TR" dirty="0" smtClean="0"/>
              <a:t> </a:t>
            </a:r>
            <a:r>
              <a:rPr lang="tr-TR" dirty="0" err="1" smtClean="0"/>
              <a:t>are</a:t>
            </a:r>
            <a:r>
              <a:rPr lang="tr-TR" dirty="0" smtClean="0"/>
              <a:t> </a:t>
            </a:r>
            <a:r>
              <a:rPr lang="tr-TR" dirty="0" err="1" smtClean="0"/>
              <a:t>reported</a:t>
            </a:r>
            <a:r>
              <a:rPr lang="tr-TR" dirty="0" smtClean="0"/>
              <a:t> </a:t>
            </a:r>
            <a:r>
              <a:rPr lang="tr-TR" dirty="0" err="1" smtClean="0"/>
              <a:t>to</a:t>
            </a:r>
            <a:r>
              <a:rPr lang="tr-TR" dirty="0" smtClean="0"/>
              <a:t> </a:t>
            </a:r>
            <a:r>
              <a:rPr lang="tr-TR" dirty="0" err="1" smtClean="0"/>
              <a:t>grow</a:t>
            </a:r>
            <a:r>
              <a:rPr lang="tr-TR" dirty="0" smtClean="0"/>
              <a:t> </a:t>
            </a:r>
            <a:r>
              <a:rPr lang="tr-TR" dirty="0" err="1" smtClean="0"/>
              <a:t>best</a:t>
            </a:r>
            <a:r>
              <a:rPr lang="tr-TR" dirty="0" smtClean="0"/>
              <a:t> in </a:t>
            </a:r>
            <a:r>
              <a:rPr lang="tr-TR" dirty="0" err="1" smtClean="0"/>
              <a:t>lamb</a:t>
            </a:r>
            <a:r>
              <a:rPr lang="tr-TR" dirty="0" smtClean="0"/>
              <a:t> testis </a:t>
            </a:r>
            <a:r>
              <a:rPr lang="tr-TR" dirty="0" err="1" smtClean="0"/>
              <a:t>or</a:t>
            </a:r>
            <a:r>
              <a:rPr lang="tr-TR" dirty="0" smtClean="0"/>
              <a:t> </a:t>
            </a:r>
            <a:r>
              <a:rPr lang="tr-TR" dirty="0" err="1" smtClean="0"/>
              <a:t>small</a:t>
            </a:r>
            <a:r>
              <a:rPr lang="tr-TR" dirty="0" smtClean="0"/>
              <a:t> </a:t>
            </a:r>
            <a:r>
              <a:rPr lang="tr-TR" dirty="0" err="1" smtClean="0"/>
              <a:t>ruminant</a:t>
            </a:r>
            <a:r>
              <a:rPr lang="tr-TR" dirty="0" smtClean="0"/>
              <a:t> </a:t>
            </a:r>
            <a:r>
              <a:rPr lang="tr-TR" dirty="0" err="1" smtClean="0"/>
              <a:t>kidney</a:t>
            </a:r>
            <a:r>
              <a:rPr lang="tr-TR" dirty="0" smtClean="0"/>
              <a:t> </a:t>
            </a:r>
            <a:r>
              <a:rPr lang="tr-TR" dirty="0" err="1" smtClean="0"/>
              <a:t>cell</a:t>
            </a:r>
            <a:r>
              <a:rPr lang="tr-TR" dirty="0" smtClean="0"/>
              <a:t> </a:t>
            </a:r>
            <a:r>
              <a:rPr lang="tr-TR" dirty="0" err="1" smtClean="0"/>
              <a:t>cultures</a:t>
            </a:r>
            <a:r>
              <a:rPr lang="tr-TR" dirty="0" smtClean="0"/>
              <a:t>, but </a:t>
            </a:r>
            <a:r>
              <a:rPr lang="tr-TR" dirty="0" err="1" smtClean="0"/>
              <a:t>other</a:t>
            </a:r>
            <a:r>
              <a:rPr lang="tr-TR" dirty="0" smtClean="0"/>
              <a:t> </a:t>
            </a:r>
            <a:r>
              <a:rPr lang="tr-TR" dirty="0" err="1" smtClean="0"/>
              <a:t>cells</a:t>
            </a:r>
            <a:r>
              <a:rPr lang="tr-TR" dirty="0" smtClean="0"/>
              <a:t> can be </a:t>
            </a:r>
            <a:r>
              <a:rPr lang="tr-TR" dirty="0" err="1" smtClean="0"/>
              <a:t>used</a:t>
            </a:r>
            <a:r>
              <a:rPr lang="tr-TR" dirty="0" smtClean="0"/>
              <a:t>.</a:t>
            </a:r>
          </a:p>
          <a:p>
            <a:r>
              <a:rPr lang="tr-TR" dirty="0" err="1">
                <a:solidFill>
                  <a:srgbClr val="FF2F92"/>
                </a:solidFill>
              </a:rPr>
              <a:t>V</a:t>
            </a:r>
            <a:r>
              <a:rPr lang="tr-TR" dirty="0" err="1" smtClean="0">
                <a:solidFill>
                  <a:srgbClr val="FF2F92"/>
                </a:solidFill>
              </a:rPr>
              <a:t>irus</a:t>
            </a:r>
            <a:r>
              <a:rPr lang="tr-TR" dirty="0" smtClean="0">
                <a:solidFill>
                  <a:srgbClr val="FF2F92"/>
                </a:solidFill>
              </a:rPr>
              <a:t> </a:t>
            </a:r>
            <a:r>
              <a:rPr lang="tr-TR" dirty="0" err="1" smtClean="0">
                <a:solidFill>
                  <a:srgbClr val="FF2F92"/>
                </a:solidFill>
              </a:rPr>
              <a:t>neutralization</a:t>
            </a:r>
            <a:endParaRPr lang="tr-TR" dirty="0" smtClean="0">
              <a:solidFill>
                <a:srgbClr val="FF2F92"/>
              </a:solidFill>
            </a:endParaRPr>
          </a:p>
        </p:txBody>
      </p:sp>
    </p:spTree>
    <p:extLst>
      <p:ext uri="{BB962C8B-B14F-4D97-AF65-F5344CB8AC3E}">
        <p14:creationId xmlns:p14="http://schemas.microsoft.com/office/powerpoint/2010/main" val="49952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29205"/>
            <a:ext cx="10515600" cy="5447758"/>
          </a:xfrm>
        </p:spPr>
        <p:txBody>
          <a:bodyPr>
            <a:normAutofit fontScale="92500" lnSpcReduction="10000"/>
          </a:bodyPr>
          <a:lstStyle/>
          <a:p>
            <a:r>
              <a:rPr lang="en-GB" altLang="tr-TR" dirty="0" smtClean="0"/>
              <a:t>dsDNA</a:t>
            </a:r>
          </a:p>
          <a:p>
            <a:r>
              <a:rPr lang="en-GB" altLang="tr-TR" dirty="0" smtClean="0">
                <a:solidFill>
                  <a:srgbClr val="FF0000"/>
                </a:solidFill>
              </a:rPr>
              <a:t>Huge</a:t>
            </a:r>
            <a:r>
              <a:rPr lang="en-GB" altLang="tr-TR" dirty="0" smtClean="0"/>
              <a:t>, up to 450 nm long with a </a:t>
            </a:r>
            <a:r>
              <a:rPr lang="en-GB" altLang="tr-TR" dirty="0" smtClean="0">
                <a:solidFill>
                  <a:srgbClr val="FF0000"/>
                </a:solidFill>
              </a:rPr>
              <a:t>complex capsid symmetry</a:t>
            </a:r>
            <a:r>
              <a:rPr lang="en-GB" altLang="tr-TR" dirty="0" smtClean="0"/>
              <a:t>.  </a:t>
            </a:r>
          </a:p>
          <a:p>
            <a:r>
              <a:rPr lang="en-GB" altLang="tr-TR" dirty="0" smtClean="0"/>
              <a:t>The poxviruses are subdivided into genera which differ in external structure by EM.  </a:t>
            </a:r>
          </a:p>
          <a:p>
            <a:r>
              <a:rPr lang="en-GB" altLang="tr-TR" dirty="0" smtClean="0"/>
              <a:t>Most poxviruses grow in host cell lines and on the external surface of chick </a:t>
            </a:r>
            <a:r>
              <a:rPr lang="en-GB" altLang="tr-TR" dirty="0" err="1" smtClean="0"/>
              <a:t>chorioallantoic</a:t>
            </a:r>
            <a:r>
              <a:rPr lang="en-GB" altLang="tr-TR" dirty="0" smtClean="0"/>
              <a:t> membrane in-</a:t>
            </a:r>
            <a:r>
              <a:rPr lang="en-GB" altLang="tr-TR" dirty="0" err="1" smtClean="0"/>
              <a:t>ovo</a:t>
            </a:r>
            <a:r>
              <a:rPr lang="en-GB" altLang="tr-TR" dirty="0" smtClean="0"/>
              <a:t>, (ectoderm for pox compared to endoderm for </a:t>
            </a:r>
            <a:r>
              <a:rPr lang="en-GB" altLang="tr-TR" dirty="0" err="1" smtClean="0"/>
              <a:t>myxoviruses</a:t>
            </a:r>
            <a:r>
              <a:rPr lang="en-GB" altLang="tr-TR" dirty="0" smtClean="0"/>
              <a:t>), </a:t>
            </a:r>
            <a:r>
              <a:rPr lang="en-GB" altLang="tr-TR" dirty="0" smtClean="0">
                <a:solidFill>
                  <a:srgbClr val="FF2F92"/>
                </a:solidFill>
              </a:rPr>
              <a:t>where they produce nodular lesions, "pocks".  </a:t>
            </a:r>
          </a:p>
          <a:p>
            <a:r>
              <a:rPr lang="en-GB" altLang="tr-TR" dirty="0" smtClean="0"/>
              <a:t>Infected cells enlarge with vesicles and very large eosinophilic intracytoplasmic inclusion bodies (ballooning). </a:t>
            </a:r>
          </a:p>
          <a:p>
            <a:r>
              <a:rPr lang="en-GB" altLang="tr-TR" dirty="0" smtClean="0"/>
              <a:t>Smallpox = </a:t>
            </a:r>
            <a:r>
              <a:rPr lang="en-GB" altLang="tr-TR" dirty="0" err="1" smtClean="0"/>
              <a:t>variola</a:t>
            </a:r>
            <a:r>
              <a:rPr lang="en-GB" altLang="tr-TR" dirty="0" smtClean="0"/>
              <a:t>, eradicated </a:t>
            </a:r>
          </a:p>
          <a:p>
            <a:r>
              <a:rPr lang="en-GB" altLang="tr-TR" dirty="0" smtClean="0"/>
              <a:t>Vaccinia is the smallpox vaccine and is a recombinant of cowpox and </a:t>
            </a:r>
            <a:r>
              <a:rPr lang="en-GB" altLang="tr-TR" dirty="0" err="1" smtClean="0"/>
              <a:t>variola</a:t>
            </a:r>
            <a:r>
              <a:rPr lang="en-GB" altLang="tr-TR" dirty="0" smtClean="0"/>
              <a:t> </a:t>
            </a:r>
          </a:p>
          <a:p>
            <a:r>
              <a:rPr lang="en-GB" altLang="tr-TR" dirty="0" err="1" smtClean="0"/>
              <a:t>Orf</a:t>
            </a:r>
            <a:r>
              <a:rPr lang="en-GB" altLang="tr-TR" dirty="0" smtClean="0"/>
              <a:t> </a:t>
            </a:r>
          </a:p>
          <a:p>
            <a:endParaRPr lang="tr-TR" dirty="0"/>
          </a:p>
        </p:txBody>
      </p:sp>
    </p:spTree>
    <p:extLst>
      <p:ext uri="{BB962C8B-B14F-4D97-AF65-F5344CB8AC3E}">
        <p14:creationId xmlns:p14="http://schemas.microsoft.com/office/powerpoint/2010/main" val="104168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normAutofit fontScale="92500"/>
          </a:bodyPr>
          <a:lstStyle/>
          <a:p>
            <a:r>
              <a:rPr lang="tr-TR" dirty="0" err="1" smtClean="0">
                <a:solidFill>
                  <a:srgbClr val="FF0000"/>
                </a:solidFill>
              </a:rPr>
              <a:t>Notifable</a:t>
            </a:r>
            <a:r>
              <a:rPr lang="tr-TR" dirty="0" smtClean="0">
                <a:solidFill>
                  <a:srgbClr val="FF0000"/>
                </a:solidFill>
              </a:rPr>
              <a:t> </a:t>
            </a:r>
            <a:r>
              <a:rPr lang="tr-TR" dirty="0" err="1" smtClean="0">
                <a:solidFill>
                  <a:srgbClr val="FF0000"/>
                </a:solidFill>
              </a:rPr>
              <a:t>Disease</a:t>
            </a:r>
            <a:endParaRPr lang="tr-TR" dirty="0" smtClean="0">
              <a:solidFill>
                <a:srgbClr val="FF0000"/>
              </a:solidFill>
            </a:endParaRPr>
          </a:p>
          <a:p>
            <a:r>
              <a:rPr lang="tr-TR" dirty="0" err="1" smtClean="0"/>
              <a:t>If</a:t>
            </a:r>
            <a:r>
              <a:rPr lang="tr-TR" dirty="0" smtClean="0"/>
              <a:t> </a:t>
            </a:r>
            <a:r>
              <a:rPr lang="tr-TR" dirty="0" err="1" smtClean="0"/>
              <a:t>culling</a:t>
            </a:r>
            <a:r>
              <a:rPr lang="tr-TR" dirty="0" smtClean="0"/>
              <a:t> is not </a:t>
            </a:r>
            <a:r>
              <a:rPr lang="tr-TR" dirty="0" err="1" smtClean="0"/>
              <a:t>possible</a:t>
            </a:r>
            <a:r>
              <a:rPr lang="tr-TR" dirty="0" smtClean="0"/>
              <a:t>, </a:t>
            </a:r>
            <a:r>
              <a:rPr lang="tr-TR" dirty="0" err="1" smtClean="0"/>
              <a:t>isolation</a:t>
            </a:r>
            <a:r>
              <a:rPr lang="tr-TR" dirty="0" smtClean="0"/>
              <a:t> of </a:t>
            </a:r>
            <a:r>
              <a:rPr lang="tr-TR" dirty="0" err="1" smtClean="0"/>
              <a:t>infected</a:t>
            </a:r>
            <a:r>
              <a:rPr lang="tr-TR" dirty="0" smtClean="0"/>
              <a:t> </a:t>
            </a:r>
            <a:r>
              <a:rPr lang="tr-TR" dirty="0" err="1" smtClean="0"/>
              <a:t>herds</a:t>
            </a:r>
            <a:r>
              <a:rPr lang="tr-TR" dirty="0" smtClean="0"/>
              <a:t> </a:t>
            </a:r>
            <a:r>
              <a:rPr lang="tr-TR" dirty="0" err="1" smtClean="0"/>
              <a:t>and</a:t>
            </a:r>
            <a:r>
              <a:rPr lang="tr-TR" dirty="0" smtClean="0"/>
              <a:t> </a:t>
            </a:r>
            <a:r>
              <a:rPr lang="tr-TR" dirty="0" err="1" smtClean="0"/>
              <a:t>sick</a:t>
            </a:r>
            <a:r>
              <a:rPr lang="tr-TR" dirty="0" smtClean="0"/>
              <a:t> </a:t>
            </a:r>
            <a:r>
              <a:rPr lang="tr-TR" dirty="0" err="1" smtClean="0"/>
              <a:t>animals</a:t>
            </a:r>
            <a:r>
              <a:rPr lang="tr-TR" dirty="0" smtClean="0"/>
              <a:t> </a:t>
            </a:r>
            <a:r>
              <a:rPr lang="tr-TR" dirty="0" err="1" smtClean="0"/>
              <a:t>for</a:t>
            </a:r>
            <a:r>
              <a:rPr lang="tr-TR" dirty="0" smtClean="0"/>
              <a:t> at </a:t>
            </a:r>
            <a:r>
              <a:rPr lang="tr-TR" dirty="0" err="1" smtClean="0"/>
              <a:t>least</a:t>
            </a:r>
            <a:r>
              <a:rPr lang="tr-TR" dirty="0" smtClean="0"/>
              <a:t> 45 </a:t>
            </a:r>
            <a:r>
              <a:rPr lang="tr-TR" dirty="0" err="1" smtClean="0"/>
              <a:t>days</a:t>
            </a:r>
            <a:r>
              <a:rPr lang="tr-TR" dirty="0" smtClean="0"/>
              <a:t> </a:t>
            </a:r>
            <a:r>
              <a:rPr lang="tr-TR" dirty="0" err="1" smtClean="0"/>
              <a:t>after</a:t>
            </a:r>
            <a:r>
              <a:rPr lang="tr-TR" dirty="0" smtClean="0"/>
              <a:t> </a:t>
            </a:r>
            <a:r>
              <a:rPr lang="tr-TR" dirty="0" err="1" smtClean="0"/>
              <a:t>recovery</a:t>
            </a:r>
            <a:r>
              <a:rPr lang="tr-TR" dirty="0" smtClean="0"/>
              <a:t> </a:t>
            </a:r>
          </a:p>
          <a:p>
            <a:r>
              <a:rPr lang="tr-TR" dirty="0" err="1" smtClean="0"/>
              <a:t>Slaughtering</a:t>
            </a:r>
            <a:r>
              <a:rPr lang="tr-TR" dirty="0" smtClean="0"/>
              <a:t> of </a:t>
            </a:r>
            <a:r>
              <a:rPr lang="tr-TR" dirty="0" err="1" smtClean="0"/>
              <a:t>infected</a:t>
            </a:r>
            <a:r>
              <a:rPr lang="tr-TR" dirty="0" smtClean="0"/>
              <a:t> </a:t>
            </a:r>
            <a:r>
              <a:rPr lang="tr-TR" dirty="0" err="1" smtClean="0"/>
              <a:t>herd</a:t>
            </a:r>
            <a:r>
              <a:rPr lang="tr-TR" dirty="0" smtClean="0"/>
              <a:t> </a:t>
            </a:r>
            <a:r>
              <a:rPr lang="tr-TR" dirty="0" err="1" smtClean="0"/>
              <a:t>if</a:t>
            </a:r>
            <a:r>
              <a:rPr lang="tr-TR" dirty="0" smtClean="0"/>
              <a:t> </a:t>
            </a:r>
            <a:r>
              <a:rPr lang="tr-TR" dirty="0" err="1" smtClean="0"/>
              <a:t>possible</a:t>
            </a:r>
            <a:r>
              <a:rPr lang="tr-TR" dirty="0" smtClean="0"/>
              <a:t> </a:t>
            </a:r>
          </a:p>
          <a:p>
            <a:r>
              <a:rPr lang="tr-TR" dirty="0" err="1" smtClean="0"/>
              <a:t>Proper</a:t>
            </a:r>
            <a:r>
              <a:rPr lang="tr-TR" dirty="0" smtClean="0"/>
              <a:t> </a:t>
            </a:r>
            <a:r>
              <a:rPr lang="tr-TR" dirty="0" err="1" smtClean="0"/>
              <a:t>disposal</a:t>
            </a:r>
            <a:r>
              <a:rPr lang="tr-TR" dirty="0" smtClean="0"/>
              <a:t> of </a:t>
            </a:r>
            <a:r>
              <a:rPr lang="tr-TR" dirty="0" err="1" smtClean="0"/>
              <a:t>cadavers</a:t>
            </a:r>
            <a:r>
              <a:rPr lang="tr-TR" dirty="0" smtClean="0"/>
              <a:t> </a:t>
            </a:r>
            <a:r>
              <a:rPr lang="tr-TR" dirty="0" err="1" smtClean="0"/>
              <a:t>and</a:t>
            </a:r>
            <a:r>
              <a:rPr lang="tr-TR" dirty="0" smtClean="0"/>
              <a:t> </a:t>
            </a:r>
            <a:r>
              <a:rPr lang="tr-TR" dirty="0" err="1" smtClean="0"/>
              <a:t>products</a:t>
            </a:r>
            <a:r>
              <a:rPr lang="tr-TR" dirty="0" smtClean="0"/>
              <a:t> - </a:t>
            </a:r>
            <a:r>
              <a:rPr lang="tr-TR" dirty="0" err="1" smtClean="0"/>
              <a:t>burning</a:t>
            </a:r>
            <a:r>
              <a:rPr lang="tr-TR" dirty="0" smtClean="0"/>
              <a:t> </a:t>
            </a:r>
            <a:r>
              <a:rPr lang="tr-TR" dirty="0" err="1" smtClean="0"/>
              <a:t>or</a:t>
            </a:r>
            <a:r>
              <a:rPr lang="tr-TR" dirty="0" smtClean="0"/>
              <a:t> </a:t>
            </a:r>
            <a:r>
              <a:rPr lang="tr-TR" dirty="0" err="1" smtClean="0"/>
              <a:t>burial</a:t>
            </a:r>
            <a:r>
              <a:rPr lang="tr-TR" dirty="0" smtClean="0"/>
              <a:t> is </a:t>
            </a:r>
            <a:r>
              <a:rPr lang="tr-TR" dirty="0" err="1" smtClean="0"/>
              <a:t>often</a:t>
            </a:r>
            <a:r>
              <a:rPr lang="tr-TR" dirty="0" smtClean="0"/>
              <a:t> </a:t>
            </a:r>
            <a:r>
              <a:rPr lang="tr-TR" dirty="0" err="1" smtClean="0"/>
              <a:t>used</a:t>
            </a:r>
            <a:r>
              <a:rPr lang="tr-TR" dirty="0" smtClean="0"/>
              <a:t> </a:t>
            </a:r>
          </a:p>
          <a:p>
            <a:r>
              <a:rPr lang="tr-TR" dirty="0" err="1" smtClean="0"/>
              <a:t>Stringent</a:t>
            </a:r>
            <a:r>
              <a:rPr lang="tr-TR" dirty="0" smtClean="0"/>
              <a:t> </a:t>
            </a:r>
            <a:r>
              <a:rPr lang="tr-TR" dirty="0" err="1" smtClean="0"/>
              <a:t>cleaning</a:t>
            </a:r>
            <a:r>
              <a:rPr lang="tr-TR" dirty="0" smtClean="0"/>
              <a:t> </a:t>
            </a:r>
            <a:r>
              <a:rPr lang="tr-TR" dirty="0" err="1" smtClean="0"/>
              <a:t>and</a:t>
            </a:r>
            <a:r>
              <a:rPr lang="tr-TR" dirty="0" smtClean="0"/>
              <a:t> </a:t>
            </a:r>
            <a:r>
              <a:rPr lang="tr-TR" dirty="0" err="1" smtClean="0"/>
              <a:t>disinfection</a:t>
            </a:r>
            <a:r>
              <a:rPr lang="tr-TR" dirty="0" smtClean="0"/>
              <a:t> of </a:t>
            </a:r>
            <a:r>
              <a:rPr lang="tr-TR" dirty="0" err="1" smtClean="0"/>
              <a:t>farms</a:t>
            </a:r>
            <a:r>
              <a:rPr lang="tr-TR" dirty="0" smtClean="0"/>
              <a:t> </a:t>
            </a:r>
            <a:r>
              <a:rPr lang="tr-TR" dirty="0" err="1" smtClean="0"/>
              <a:t>and</a:t>
            </a:r>
            <a:r>
              <a:rPr lang="tr-TR" dirty="0" smtClean="0"/>
              <a:t> </a:t>
            </a:r>
            <a:r>
              <a:rPr lang="tr-TR" dirty="0" err="1" smtClean="0"/>
              <a:t>equipment</a:t>
            </a:r>
            <a:r>
              <a:rPr lang="tr-TR" dirty="0" smtClean="0"/>
              <a:t> </a:t>
            </a:r>
          </a:p>
          <a:p>
            <a:r>
              <a:rPr lang="tr-TR" dirty="0" err="1" smtClean="0"/>
              <a:t>Quarantine</a:t>
            </a:r>
            <a:r>
              <a:rPr lang="tr-TR" dirty="0" smtClean="0"/>
              <a:t> of </a:t>
            </a:r>
            <a:r>
              <a:rPr lang="tr-TR" dirty="0" err="1" smtClean="0"/>
              <a:t>new</a:t>
            </a:r>
            <a:r>
              <a:rPr lang="tr-TR" dirty="0" smtClean="0"/>
              <a:t> </a:t>
            </a:r>
            <a:r>
              <a:rPr lang="tr-TR" dirty="0" err="1" smtClean="0"/>
              <a:t>animals</a:t>
            </a:r>
            <a:r>
              <a:rPr lang="tr-TR" dirty="0" smtClean="0"/>
              <a:t> </a:t>
            </a:r>
            <a:r>
              <a:rPr lang="tr-TR" dirty="0" err="1" smtClean="0"/>
              <a:t>before</a:t>
            </a:r>
            <a:r>
              <a:rPr lang="tr-TR" dirty="0" smtClean="0"/>
              <a:t> </a:t>
            </a:r>
            <a:r>
              <a:rPr lang="tr-TR" dirty="0" err="1" smtClean="0"/>
              <a:t>introduction</a:t>
            </a:r>
            <a:r>
              <a:rPr lang="tr-TR" dirty="0" smtClean="0"/>
              <a:t> </a:t>
            </a:r>
            <a:r>
              <a:rPr lang="tr-TR" dirty="0" err="1" smtClean="0"/>
              <a:t>into</a:t>
            </a:r>
            <a:r>
              <a:rPr lang="tr-TR" dirty="0" smtClean="0"/>
              <a:t> </a:t>
            </a:r>
            <a:r>
              <a:rPr lang="tr-TR" dirty="0" err="1" smtClean="0"/>
              <a:t>herds</a:t>
            </a:r>
            <a:r>
              <a:rPr lang="tr-TR" dirty="0" smtClean="0"/>
              <a:t> </a:t>
            </a:r>
          </a:p>
          <a:p>
            <a:r>
              <a:rPr lang="tr-TR" dirty="0" err="1" smtClean="0"/>
              <a:t>Animal</a:t>
            </a:r>
            <a:r>
              <a:rPr lang="tr-TR" dirty="0" smtClean="0"/>
              <a:t> </a:t>
            </a:r>
            <a:r>
              <a:rPr lang="tr-TR" dirty="0" err="1" smtClean="0"/>
              <a:t>and</a:t>
            </a:r>
            <a:r>
              <a:rPr lang="tr-TR" dirty="0" smtClean="0"/>
              <a:t> </a:t>
            </a:r>
            <a:r>
              <a:rPr lang="tr-TR" dirty="0" err="1" smtClean="0"/>
              <a:t>vehicle</a:t>
            </a:r>
            <a:r>
              <a:rPr lang="tr-TR" dirty="0" smtClean="0"/>
              <a:t> </a:t>
            </a:r>
            <a:r>
              <a:rPr lang="tr-TR" dirty="0" err="1" smtClean="0"/>
              <a:t>movement</a:t>
            </a:r>
            <a:r>
              <a:rPr lang="tr-TR" dirty="0" smtClean="0"/>
              <a:t> </a:t>
            </a:r>
            <a:r>
              <a:rPr lang="tr-TR" dirty="0" err="1" smtClean="0"/>
              <a:t>controls</a:t>
            </a:r>
            <a:r>
              <a:rPr lang="tr-TR" dirty="0" smtClean="0"/>
              <a:t> </a:t>
            </a:r>
            <a:r>
              <a:rPr lang="tr-TR" dirty="0" err="1" smtClean="0"/>
              <a:t>within</a:t>
            </a:r>
            <a:r>
              <a:rPr lang="tr-TR" dirty="0" smtClean="0"/>
              <a:t> </a:t>
            </a:r>
            <a:r>
              <a:rPr lang="tr-TR" dirty="0" err="1" smtClean="0"/>
              <a:t>infected</a:t>
            </a:r>
            <a:r>
              <a:rPr lang="tr-TR" dirty="0" smtClean="0"/>
              <a:t> </a:t>
            </a:r>
            <a:r>
              <a:rPr lang="tr-TR" dirty="0" err="1" smtClean="0"/>
              <a:t>areas</a:t>
            </a:r>
            <a:r>
              <a:rPr lang="tr-TR" dirty="0" smtClean="0"/>
              <a:t> </a:t>
            </a:r>
          </a:p>
          <a:p>
            <a:r>
              <a:rPr lang="tr-TR" dirty="0" err="1" smtClean="0"/>
              <a:t>Vaccination</a:t>
            </a:r>
            <a:r>
              <a:rPr lang="tr-TR" dirty="0" smtClean="0"/>
              <a:t> </a:t>
            </a:r>
            <a:r>
              <a:rPr lang="tr-TR" dirty="0" err="1" smtClean="0"/>
              <a:t>may</a:t>
            </a:r>
            <a:r>
              <a:rPr lang="tr-TR" dirty="0" smtClean="0"/>
              <a:t> be </a:t>
            </a:r>
            <a:r>
              <a:rPr lang="tr-TR" dirty="0" err="1" smtClean="0"/>
              <a:t>considered</a:t>
            </a:r>
            <a:r>
              <a:rPr lang="tr-TR" dirty="0" smtClean="0"/>
              <a:t> </a:t>
            </a:r>
            <a:r>
              <a:rPr lang="tr-TR" dirty="0" err="1" smtClean="0"/>
              <a:t>when</a:t>
            </a:r>
            <a:r>
              <a:rPr lang="tr-TR" dirty="0" smtClean="0"/>
              <a:t> </a:t>
            </a:r>
            <a:r>
              <a:rPr lang="tr-TR" dirty="0" err="1" smtClean="0"/>
              <a:t>the</a:t>
            </a:r>
            <a:r>
              <a:rPr lang="tr-TR" dirty="0" smtClean="0"/>
              <a:t> </a:t>
            </a:r>
            <a:r>
              <a:rPr lang="tr-TR" dirty="0" err="1" smtClean="0"/>
              <a:t>disease</a:t>
            </a:r>
            <a:r>
              <a:rPr lang="tr-TR" dirty="0" smtClean="0"/>
              <a:t> has spread </a:t>
            </a:r>
            <a:r>
              <a:rPr lang="tr-TR" dirty="0" err="1" smtClean="0"/>
              <a:t>more</a:t>
            </a:r>
            <a:r>
              <a:rPr lang="tr-TR" dirty="0" smtClean="0"/>
              <a:t> </a:t>
            </a:r>
            <a:r>
              <a:rPr lang="tr-TR" dirty="0" err="1" smtClean="0"/>
              <a:t>widely</a:t>
            </a:r>
            <a:endParaRPr lang="tr-TR" dirty="0">
              <a:solidFill>
                <a:srgbClr val="FF0000"/>
              </a:solidFill>
            </a:endParaRPr>
          </a:p>
        </p:txBody>
      </p:sp>
    </p:spTree>
    <p:extLst>
      <p:ext uri="{BB962C8B-B14F-4D97-AF65-F5344CB8AC3E}">
        <p14:creationId xmlns:p14="http://schemas.microsoft.com/office/powerpoint/2010/main" val="823564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1430" y="451414"/>
            <a:ext cx="10515600" cy="5135241"/>
          </a:xfrm>
        </p:spPr>
        <p:txBody>
          <a:bodyPr>
            <a:normAutofit/>
          </a:bodyPr>
          <a:lstStyle/>
          <a:p>
            <a:r>
              <a:rPr lang="tr-TR" sz="2400" dirty="0" smtClean="0"/>
              <a:t>Live </a:t>
            </a:r>
            <a:r>
              <a:rPr lang="tr-TR" sz="2400" dirty="0" err="1" smtClean="0"/>
              <a:t>and</a:t>
            </a:r>
            <a:r>
              <a:rPr lang="tr-TR" sz="2400" dirty="0" smtClean="0"/>
              <a:t> </a:t>
            </a:r>
            <a:r>
              <a:rPr lang="tr-TR" sz="2400" dirty="0" err="1" smtClean="0"/>
              <a:t>inactivated</a:t>
            </a:r>
            <a:r>
              <a:rPr lang="tr-TR" sz="2400" dirty="0" smtClean="0"/>
              <a:t> </a:t>
            </a:r>
            <a:r>
              <a:rPr lang="tr-TR" sz="2400" dirty="0" err="1" smtClean="0"/>
              <a:t>vaccines</a:t>
            </a:r>
            <a:r>
              <a:rPr lang="tr-TR" sz="2400" dirty="0" smtClean="0"/>
              <a:t> </a:t>
            </a:r>
            <a:r>
              <a:rPr lang="tr-TR" sz="2400" dirty="0" err="1" smtClean="0"/>
              <a:t>have</a:t>
            </a:r>
            <a:r>
              <a:rPr lang="tr-TR" sz="2400" dirty="0" smtClean="0"/>
              <a:t> </a:t>
            </a:r>
            <a:r>
              <a:rPr lang="tr-TR" sz="2400" dirty="0" err="1" smtClean="0"/>
              <a:t>been</a:t>
            </a:r>
            <a:r>
              <a:rPr lang="tr-TR" sz="2400" dirty="0" smtClean="0"/>
              <a:t> </a:t>
            </a:r>
            <a:r>
              <a:rPr lang="tr-TR" sz="2400" dirty="0" err="1" smtClean="0"/>
              <a:t>used</a:t>
            </a:r>
            <a:r>
              <a:rPr lang="tr-TR" sz="2400" dirty="0" smtClean="0"/>
              <a:t> </a:t>
            </a:r>
            <a:r>
              <a:rPr lang="tr-TR" sz="2400" dirty="0" err="1" smtClean="0"/>
              <a:t>for</a:t>
            </a:r>
            <a:r>
              <a:rPr lang="tr-TR" sz="2400" dirty="0" smtClean="0"/>
              <a:t> </a:t>
            </a:r>
            <a:r>
              <a:rPr lang="tr-TR" sz="2400" dirty="0" err="1" smtClean="0"/>
              <a:t>the</a:t>
            </a:r>
            <a:r>
              <a:rPr lang="tr-TR" sz="2400" dirty="0" smtClean="0"/>
              <a:t> </a:t>
            </a:r>
            <a:r>
              <a:rPr lang="tr-TR" sz="2400" dirty="0" err="1" smtClean="0"/>
              <a:t>control</a:t>
            </a:r>
            <a:r>
              <a:rPr lang="tr-TR" sz="2400" dirty="0" smtClean="0"/>
              <a:t> of </a:t>
            </a:r>
            <a:r>
              <a:rPr lang="tr-TR" sz="2400" dirty="0" err="1" smtClean="0"/>
              <a:t>capripox</a:t>
            </a:r>
            <a:r>
              <a:rPr lang="tr-TR" sz="2400" dirty="0" smtClean="0"/>
              <a:t>. </a:t>
            </a:r>
            <a:r>
              <a:rPr lang="tr-TR" sz="2400" dirty="0" err="1" smtClean="0">
                <a:solidFill>
                  <a:srgbClr val="FF0000"/>
                </a:solidFill>
              </a:rPr>
              <a:t>All</a:t>
            </a:r>
            <a:r>
              <a:rPr lang="tr-TR" sz="2400" dirty="0" smtClean="0">
                <a:solidFill>
                  <a:srgbClr val="FF0000"/>
                </a:solidFill>
              </a:rPr>
              <a:t> </a:t>
            </a:r>
            <a:r>
              <a:rPr lang="tr-TR" sz="2400" dirty="0" err="1" smtClean="0">
                <a:solidFill>
                  <a:srgbClr val="FF0000"/>
                </a:solidFill>
              </a:rPr>
              <a:t>strains</a:t>
            </a:r>
            <a:r>
              <a:rPr lang="tr-TR" sz="2400" dirty="0" smtClean="0">
                <a:solidFill>
                  <a:srgbClr val="FF0000"/>
                </a:solidFill>
              </a:rPr>
              <a:t> of </a:t>
            </a:r>
            <a:r>
              <a:rPr lang="tr-TR" sz="2400" dirty="0" err="1" smtClean="0">
                <a:solidFill>
                  <a:srgbClr val="FF0000"/>
                </a:solidFill>
              </a:rPr>
              <a:t>capripoxvirus</a:t>
            </a:r>
            <a:r>
              <a:rPr lang="tr-TR" sz="2400" dirty="0" smtClean="0">
                <a:solidFill>
                  <a:srgbClr val="FF0000"/>
                </a:solidFill>
              </a:rPr>
              <a:t> </a:t>
            </a:r>
            <a:r>
              <a:rPr lang="tr-TR" sz="2400" dirty="0" err="1" smtClean="0">
                <a:solidFill>
                  <a:srgbClr val="FF0000"/>
                </a:solidFill>
              </a:rPr>
              <a:t>so</a:t>
            </a:r>
            <a:r>
              <a:rPr lang="tr-TR" sz="2400" dirty="0" smtClean="0">
                <a:solidFill>
                  <a:srgbClr val="FF0000"/>
                </a:solidFill>
              </a:rPr>
              <a:t> far </a:t>
            </a:r>
            <a:r>
              <a:rPr lang="tr-TR" sz="2400" dirty="0" err="1" smtClean="0">
                <a:solidFill>
                  <a:srgbClr val="FF0000"/>
                </a:solidFill>
              </a:rPr>
              <a:t>examined</a:t>
            </a:r>
            <a:r>
              <a:rPr lang="tr-TR" sz="2400" dirty="0" smtClean="0">
                <a:solidFill>
                  <a:srgbClr val="FF0000"/>
                </a:solidFill>
              </a:rPr>
              <a:t> </a:t>
            </a:r>
            <a:r>
              <a:rPr lang="tr-TR" sz="2400" dirty="0" err="1" smtClean="0">
                <a:solidFill>
                  <a:srgbClr val="FF0000"/>
                </a:solidFill>
              </a:rPr>
              <a:t>share</a:t>
            </a:r>
            <a:r>
              <a:rPr lang="tr-TR" sz="2400" dirty="0" smtClean="0">
                <a:solidFill>
                  <a:srgbClr val="FF0000"/>
                </a:solidFill>
              </a:rPr>
              <a:t> a </a:t>
            </a:r>
            <a:r>
              <a:rPr lang="tr-TR" sz="2400" dirty="0" err="1" smtClean="0">
                <a:solidFill>
                  <a:srgbClr val="FF0000"/>
                </a:solidFill>
              </a:rPr>
              <a:t>major</a:t>
            </a:r>
            <a:r>
              <a:rPr lang="tr-TR" sz="2400" dirty="0" smtClean="0">
                <a:solidFill>
                  <a:srgbClr val="FF0000"/>
                </a:solidFill>
              </a:rPr>
              <a:t> </a:t>
            </a:r>
            <a:r>
              <a:rPr lang="tr-TR" sz="2400" dirty="0" err="1" smtClean="0">
                <a:solidFill>
                  <a:srgbClr val="FF0000"/>
                </a:solidFill>
              </a:rPr>
              <a:t>neutralisation</a:t>
            </a:r>
            <a:r>
              <a:rPr lang="tr-TR" sz="2400" dirty="0" smtClean="0">
                <a:solidFill>
                  <a:srgbClr val="FF0000"/>
                </a:solidFill>
              </a:rPr>
              <a:t> site </a:t>
            </a:r>
            <a:r>
              <a:rPr lang="tr-TR" sz="2400" dirty="0" err="1" smtClean="0">
                <a:solidFill>
                  <a:srgbClr val="FF0000"/>
                </a:solidFill>
              </a:rPr>
              <a:t>and</a:t>
            </a:r>
            <a:r>
              <a:rPr lang="tr-TR" sz="2400" dirty="0" smtClean="0">
                <a:solidFill>
                  <a:srgbClr val="FF0000"/>
                </a:solidFill>
              </a:rPr>
              <a:t> </a:t>
            </a:r>
            <a:r>
              <a:rPr lang="tr-TR" sz="2400" dirty="0" err="1" smtClean="0">
                <a:solidFill>
                  <a:srgbClr val="FF0000"/>
                </a:solidFill>
              </a:rPr>
              <a:t>will</a:t>
            </a:r>
            <a:r>
              <a:rPr lang="tr-TR" sz="2400" dirty="0" smtClean="0">
                <a:solidFill>
                  <a:srgbClr val="FF0000"/>
                </a:solidFill>
              </a:rPr>
              <a:t> </a:t>
            </a:r>
            <a:r>
              <a:rPr lang="tr-TR" sz="2400" dirty="0" err="1" smtClean="0">
                <a:solidFill>
                  <a:srgbClr val="FF0000"/>
                </a:solidFill>
              </a:rPr>
              <a:t>cross</a:t>
            </a:r>
            <a:r>
              <a:rPr lang="tr-TR" sz="2400" dirty="0" smtClean="0">
                <a:solidFill>
                  <a:srgbClr val="FF0000"/>
                </a:solidFill>
              </a:rPr>
              <a:t> </a:t>
            </a:r>
            <a:r>
              <a:rPr lang="tr-TR" sz="2400" dirty="0" err="1" smtClean="0">
                <a:solidFill>
                  <a:srgbClr val="FF0000"/>
                </a:solidFill>
              </a:rPr>
              <a:t>protect</a:t>
            </a:r>
            <a:r>
              <a:rPr lang="tr-TR" sz="2400" dirty="0" smtClean="0">
                <a:solidFill>
                  <a:srgbClr val="FF0000"/>
                </a:solidFill>
              </a:rPr>
              <a:t>. </a:t>
            </a:r>
          </a:p>
          <a:p>
            <a:r>
              <a:rPr lang="tr-TR" sz="2400" dirty="0" err="1" smtClean="0"/>
              <a:t>There</a:t>
            </a:r>
            <a:r>
              <a:rPr lang="tr-TR" sz="2400" dirty="0" smtClean="0"/>
              <a:t> </a:t>
            </a:r>
            <a:r>
              <a:rPr lang="tr-TR" sz="2400" dirty="0" err="1" smtClean="0"/>
              <a:t>are</a:t>
            </a:r>
            <a:r>
              <a:rPr lang="tr-TR" sz="2400" dirty="0" smtClean="0"/>
              <a:t> </a:t>
            </a:r>
            <a:r>
              <a:rPr lang="tr-TR" sz="2400" dirty="0" err="1" smtClean="0"/>
              <a:t>several</a:t>
            </a:r>
            <a:r>
              <a:rPr lang="tr-TR" sz="2400" dirty="0" smtClean="0"/>
              <a:t> </a:t>
            </a:r>
            <a:r>
              <a:rPr lang="tr-TR" sz="2400" dirty="0" err="1" smtClean="0"/>
              <a:t>attenuated</a:t>
            </a:r>
            <a:r>
              <a:rPr lang="tr-TR" sz="2400" dirty="0" smtClean="0"/>
              <a:t> </a:t>
            </a:r>
            <a:r>
              <a:rPr lang="tr-TR" sz="2400" dirty="0" err="1" smtClean="0"/>
              <a:t>virus</a:t>
            </a:r>
            <a:r>
              <a:rPr lang="tr-TR" sz="2400" dirty="0" smtClean="0"/>
              <a:t> </a:t>
            </a:r>
            <a:r>
              <a:rPr lang="tr-TR" sz="2400" dirty="0" err="1" smtClean="0"/>
              <a:t>vaccines</a:t>
            </a:r>
            <a:r>
              <a:rPr lang="tr-TR" sz="2400" dirty="0" smtClean="0"/>
              <a:t> </a:t>
            </a:r>
            <a:r>
              <a:rPr lang="tr-TR" sz="2400" dirty="0" err="1" smtClean="0"/>
              <a:t>delivered</a:t>
            </a:r>
            <a:r>
              <a:rPr lang="tr-TR" sz="2400" dirty="0" smtClean="0"/>
              <a:t> </a:t>
            </a:r>
            <a:r>
              <a:rPr lang="tr-TR" sz="2400" dirty="0" err="1" smtClean="0"/>
              <a:t>by</a:t>
            </a:r>
            <a:r>
              <a:rPr lang="tr-TR" sz="2400" dirty="0" smtClean="0"/>
              <a:t> </a:t>
            </a:r>
            <a:r>
              <a:rPr lang="tr-TR" sz="2400" dirty="0" err="1" smtClean="0"/>
              <a:t>subcutaneous</a:t>
            </a:r>
            <a:r>
              <a:rPr lang="tr-TR" sz="2400" dirty="0" smtClean="0"/>
              <a:t> </a:t>
            </a:r>
            <a:r>
              <a:rPr lang="tr-TR" sz="2400" dirty="0" err="1" smtClean="0"/>
              <a:t>or</a:t>
            </a:r>
            <a:r>
              <a:rPr lang="tr-TR" sz="2400" dirty="0" smtClean="0"/>
              <a:t> </a:t>
            </a:r>
            <a:r>
              <a:rPr lang="tr-TR" sz="2400" dirty="0" err="1" smtClean="0"/>
              <a:t>intradermal</a:t>
            </a:r>
            <a:r>
              <a:rPr lang="tr-TR" sz="2400" dirty="0" smtClean="0"/>
              <a:t> </a:t>
            </a:r>
            <a:r>
              <a:rPr lang="tr-TR" sz="2400" dirty="0" err="1" smtClean="0"/>
              <a:t>route</a:t>
            </a:r>
            <a:r>
              <a:rPr lang="tr-TR" sz="2400" dirty="0" smtClean="0"/>
              <a:t>; </a:t>
            </a:r>
            <a:r>
              <a:rPr lang="tr-TR" sz="2400" dirty="0" err="1" smtClean="0"/>
              <a:t>conferred</a:t>
            </a:r>
            <a:r>
              <a:rPr lang="tr-TR" sz="2400" dirty="0" smtClean="0"/>
              <a:t> </a:t>
            </a:r>
            <a:r>
              <a:rPr lang="tr-TR" sz="2400" dirty="0" err="1" smtClean="0"/>
              <a:t>immunity</a:t>
            </a:r>
            <a:r>
              <a:rPr lang="tr-TR" sz="2400" dirty="0" smtClean="0"/>
              <a:t> </a:t>
            </a:r>
            <a:r>
              <a:rPr lang="tr-TR" sz="2400" dirty="0" err="1" smtClean="0"/>
              <a:t>lasts</a:t>
            </a:r>
            <a:r>
              <a:rPr lang="tr-TR" sz="2400" dirty="0" smtClean="0"/>
              <a:t> </a:t>
            </a:r>
            <a:r>
              <a:rPr lang="tr-TR" sz="2400" dirty="0" err="1" smtClean="0"/>
              <a:t>up</a:t>
            </a:r>
            <a:r>
              <a:rPr lang="tr-TR" sz="2400" dirty="0" smtClean="0"/>
              <a:t> </a:t>
            </a:r>
            <a:r>
              <a:rPr lang="tr-TR" sz="2400" dirty="0" err="1" smtClean="0"/>
              <a:t>to</a:t>
            </a:r>
            <a:r>
              <a:rPr lang="tr-TR" sz="2400" dirty="0" smtClean="0"/>
              <a:t> 2 </a:t>
            </a:r>
            <a:r>
              <a:rPr lang="tr-TR" sz="2400" dirty="0" err="1" smtClean="0"/>
              <a:t>years</a:t>
            </a:r>
            <a:r>
              <a:rPr lang="tr-TR" sz="2400" dirty="0" smtClean="0"/>
              <a:t> </a:t>
            </a:r>
          </a:p>
          <a:p>
            <a:r>
              <a:rPr lang="tr-TR" sz="2400" dirty="0" err="1" smtClean="0"/>
              <a:t>Inactivated</a:t>
            </a:r>
            <a:r>
              <a:rPr lang="tr-TR" sz="2400" dirty="0" smtClean="0"/>
              <a:t> </a:t>
            </a:r>
            <a:r>
              <a:rPr lang="tr-TR" sz="2400" dirty="0" err="1" smtClean="0"/>
              <a:t>vaccines</a:t>
            </a:r>
            <a:r>
              <a:rPr lang="tr-TR" sz="2400" dirty="0" smtClean="0"/>
              <a:t> </a:t>
            </a:r>
            <a:r>
              <a:rPr lang="tr-TR" sz="2400" dirty="0" err="1" smtClean="0"/>
              <a:t>give</a:t>
            </a:r>
            <a:r>
              <a:rPr lang="tr-TR" sz="2400" dirty="0" smtClean="0"/>
              <a:t>, at </a:t>
            </a:r>
            <a:r>
              <a:rPr lang="tr-TR" sz="2400" dirty="0" err="1" smtClean="0"/>
              <a:t>best</a:t>
            </a:r>
            <a:r>
              <a:rPr lang="tr-TR" sz="2400" dirty="0" smtClean="0"/>
              <a:t>, </a:t>
            </a:r>
            <a:r>
              <a:rPr lang="tr-TR" sz="2400" dirty="0" err="1" smtClean="0"/>
              <a:t>only</a:t>
            </a:r>
            <a:r>
              <a:rPr lang="tr-TR" sz="2400" dirty="0" smtClean="0"/>
              <a:t> </a:t>
            </a:r>
            <a:r>
              <a:rPr lang="tr-TR" sz="2400" dirty="0" err="1" smtClean="0"/>
              <a:t>short-term</a:t>
            </a:r>
            <a:r>
              <a:rPr lang="tr-TR" sz="2400" dirty="0" smtClean="0"/>
              <a:t> </a:t>
            </a:r>
            <a:r>
              <a:rPr lang="tr-TR" sz="2400" dirty="0" err="1" smtClean="0"/>
              <a:t>immunity</a:t>
            </a:r>
            <a:r>
              <a:rPr lang="tr-TR" sz="2400" dirty="0" smtClean="0"/>
              <a:t> </a:t>
            </a:r>
          </a:p>
          <a:p>
            <a:r>
              <a:rPr lang="tr-TR" sz="2400" dirty="0" err="1" smtClean="0">
                <a:solidFill>
                  <a:srgbClr val="942093"/>
                </a:solidFill>
              </a:rPr>
              <a:t>In</a:t>
            </a:r>
            <a:r>
              <a:rPr lang="tr-TR" sz="2400" dirty="0" smtClean="0">
                <a:solidFill>
                  <a:srgbClr val="942093"/>
                </a:solidFill>
              </a:rPr>
              <a:t> </a:t>
            </a:r>
            <a:r>
              <a:rPr lang="tr-TR" sz="2400" dirty="0" err="1" smtClean="0">
                <a:solidFill>
                  <a:srgbClr val="942093"/>
                </a:solidFill>
              </a:rPr>
              <a:t>Turkey</a:t>
            </a:r>
            <a:r>
              <a:rPr lang="tr-TR" sz="2400" dirty="0" smtClean="0">
                <a:solidFill>
                  <a:srgbClr val="942093"/>
                </a:solidFill>
              </a:rPr>
              <a:t>, “İSTANBUL PENDİK VETERİNER KONTROL ENSTİTÜSÜ” </a:t>
            </a:r>
            <a:r>
              <a:rPr lang="tr-TR" sz="2400" dirty="0" err="1" smtClean="0">
                <a:solidFill>
                  <a:srgbClr val="942093"/>
                </a:solidFill>
              </a:rPr>
              <a:t>produces</a:t>
            </a:r>
            <a:r>
              <a:rPr lang="tr-TR" sz="2400" dirty="0" smtClean="0">
                <a:solidFill>
                  <a:srgbClr val="942093"/>
                </a:solidFill>
              </a:rPr>
              <a:t> </a:t>
            </a:r>
            <a:r>
              <a:rPr lang="tr-TR" sz="2400" dirty="0" err="1" smtClean="0">
                <a:solidFill>
                  <a:srgbClr val="942093"/>
                </a:solidFill>
              </a:rPr>
              <a:t>the</a:t>
            </a:r>
            <a:r>
              <a:rPr lang="tr-TR" sz="2400" dirty="0" smtClean="0">
                <a:solidFill>
                  <a:srgbClr val="942093"/>
                </a:solidFill>
              </a:rPr>
              <a:t> </a:t>
            </a:r>
            <a:r>
              <a:rPr lang="tr-TR" sz="2400" dirty="0" err="1" smtClean="0">
                <a:solidFill>
                  <a:srgbClr val="942093"/>
                </a:solidFill>
              </a:rPr>
              <a:t>poxvirus</a:t>
            </a:r>
            <a:r>
              <a:rPr lang="tr-TR" sz="2400" dirty="0" smtClean="0">
                <a:solidFill>
                  <a:srgbClr val="942093"/>
                </a:solidFill>
              </a:rPr>
              <a:t> </a:t>
            </a:r>
            <a:r>
              <a:rPr lang="tr-TR" sz="2400" dirty="0" err="1" smtClean="0">
                <a:solidFill>
                  <a:srgbClr val="942093"/>
                </a:solidFill>
              </a:rPr>
              <a:t>vaccine</a:t>
            </a:r>
            <a:r>
              <a:rPr lang="tr-TR" sz="2400" dirty="0" smtClean="0">
                <a:solidFill>
                  <a:srgbClr val="942093"/>
                </a:solidFill>
              </a:rPr>
              <a:t>.</a:t>
            </a:r>
          </a:p>
          <a:p>
            <a:endParaRPr lang="tr-TR" sz="2400" dirty="0" smtClean="0"/>
          </a:p>
        </p:txBody>
      </p:sp>
      <p:pic>
        <p:nvPicPr>
          <p:cNvPr id="4" name="Resim 3"/>
          <p:cNvPicPr>
            <a:picLocks noChangeAspect="1"/>
          </p:cNvPicPr>
          <p:nvPr/>
        </p:nvPicPr>
        <p:blipFill>
          <a:blip r:embed="rId2"/>
          <a:stretch>
            <a:fillRect/>
          </a:stretch>
        </p:blipFill>
        <p:spPr>
          <a:xfrm>
            <a:off x="6131213" y="4012800"/>
            <a:ext cx="2660394" cy="2202806"/>
          </a:xfrm>
          <a:prstGeom prst="rect">
            <a:avLst/>
          </a:prstGeom>
        </p:spPr>
      </p:pic>
      <p:pic>
        <p:nvPicPr>
          <p:cNvPr id="5" name="Resim 4"/>
          <p:cNvPicPr>
            <a:picLocks noChangeAspect="1"/>
          </p:cNvPicPr>
          <p:nvPr/>
        </p:nvPicPr>
        <p:blipFill>
          <a:blip r:embed="rId3"/>
          <a:stretch>
            <a:fillRect/>
          </a:stretch>
        </p:blipFill>
        <p:spPr>
          <a:xfrm>
            <a:off x="1979674" y="4012800"/>
            <a:ext cx="2202806" cy="2202806"/>
          </a:xfrm>
          <a:prstGeom prst="rect">
            <a:avLst/>
          </a:prstGeom>
        </p:spPr>
      </p:pic>
    </p:spTree>
    <p:extLst>
      <p:ext uri="{BB962C8B-B14F-4D97-AF65-F5344CB8AC3E}">
        <p14:creationId xmlns:p14="http://schemas.microsoft.com/office/powerpoint/2010/main" val="214459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solidFill>
                  <a:srgbClr val="0070C0"/>
                </a:solidFill>
              </a:rPr>
              <a:t>Vaccine</a:t>
            </a:r>
            <a:r>
              <a:rPr lang="tr-TR" dirty="0" smtClean="0">
                <a:solidFill>
                  <a:srgbClr val="0070C0"/>
                </a:solidFill>
              </a:rPr>
              <a:t> in </a:t>
            </a:r>
            <a:r>
              <a:rPr lang="tr-TR" dirty="0" err="1" smtClean="0">
                <a:solidFill>
                  <a:srgbClr val="0070C0"/>
                </a:solidFill>
              </a:rPr>
              <a:t>Turkey</a:t>
            </a:r>
            <a:endParaRPr lang="tr-TR" dirty="0">
              <a:solidFill>
                <a:srgbClr val="0070C0"/>
              </a:solidFill>
            </a:endParaRPr>
          </a:p>
        </p:txBody>
      </p:sp>
      <p:sp>
        <p:nvSpPr>
          <p:cNvPr id="3" name="2 İçerik Yer Tutucusu"/>
          <p:cNvSpPr>
            <a:spLocks noGrp="1"/>
          </p:cNvSpPr>
          <p:nvPr>
            <p:ph idx="1"/>
          </p:nvPr>
        </p:nvSpPr>
        <p:spPr/>
        <p:txBody>
          <a:bodyPr/>
          <a:lstStyle/>
          <a:p>
            <a:r>
              <a:rPr lang="en-US" dirty="0" smtClean="0"/>
              <a:t>Vaccine does not apply to animals smaller than 6 weeks</a:t>
            </a:r>
            <a:endParaRPr lang="tr-TR" dirty="0" smtClean="0"/>
          </a:p>
          <a:p>
            <a:r>
              <a:rPr lang="en-US" dirty="0" smtClean="0"/>
              <a:t>The last 6 weeks of your pregnancy in the sheep and</a:t>
            </a:r>
            <a:r>
              <a:rPr lang="tr-TR" dirty="0" smtClean="0"/>
              <a:t> 1 </a:t>
            </a:r>
            <a:r>
              <a:rPr lang="tr-TR" dirty="0" err="1" smtClean="0"/>
              <a:t>month</a:t>
            </a:r>
            <a:r>
              <a:rPr lang="tr-TR" dirty="0" smtClean="0"/>
              <a:t> </a:t>
            </a:r>
            <a:r>
              <a:rPr lang="tr-TR" dirty="0" err="1" smtClean="0"/>
              <a:t>after</a:t>
            </a:r>
            <a:r>
              <a:rPr lang="tr-TR" dirty="0" smtClean="0"/>
              <a:t> </a:t>
            </a:r>
            <a:r>
              <a:rPr lang="tr-TR" dirty="0" err="1" smtClean="0"/>
              <a:t>giving</a:t>
            </a:r>
            <a:r>
              <a:rPr lang="tr-TR" dirty="0" smtClean="0"/>
              <a:t> </a:t>
            </a:r>
            <a:r>
              <a:rPr lang="tr-TR" dirty="0" err="1" smtClean="0"/>
              <a:t>birth</a:t>
            </a:r>
            <a:r>
              <a:rPr lang="tr-TR" dirty="0" smtClean="0"/>
              <a:t>, </a:t>
            </a:r>
            <a:r>
              <a:rPr lang="en-US" dirty="0" smtClean="0"/>
              <a:t>the protective vaccine are not </a:t>
            </a:r>
            <a:r>
              <a:rPr lang="tr-TR" dirty="0" err="1" smtClean="0"/>
              <a:t>implemented</a:t>
            </a:r>
            <a:r>
              <a:rPr lang="tr-TR" dirty="0" smtClean="0"/>
              <a:t>.</a:t>
            </a:r>
          </a:p>
          <a:p>
            <a:r>
              <a:rPr lang="en-US" dirty="0" smtClean="0"/>
              <a:t>The vaccine is administered in the </a:t>
            </a:r>
            <a:r>
              <a:rPr lang="en-US" dirty="0" err="1" smtClean="0"/>
              <a:t>axillary</a:t>
            </a:r>
            <a:r>
              <a:rPr lang="en-US" dirty="0" smtClean="0"/>
              <a:t> region as S</a:t>
            </a:r>
            <a:r>
              <a:rPr lang="tr-TR" dirty="0" err="1" smtClean="0"/>
              <a:t>ub</a:t>
            </a:r>
            <a:r>
              <a:rPr lang="en-US" dirty="0" smtClean="0"/>
              <a:t>c</a:t>
            </a:r>
            <a:r>
              <a:rPr lang="tr-TR" dirty="0" smtClean="0"/>
              <a:t>utan</a:t>
            </a:r>
            <a:r>
              <a:rPr lang="en-US" dirty="0" smtClean="0"/>
              <a:t>.</a:t>
            </a:r>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REFERENCES</a:t>
            </a:r>
            <a:endParaRPr lang="tr-TR">
              <a:solidFill>
                <a:srgbClr val="0070C0"/>
              </a:solidFill>
            </a:endParaRPr>
          </a:p>
        </p:txBody>
      </p:sp>
      <p:sp>
        <p:nvSpPr>
          <p:cNvPr id="3" name="İçerik Yer Tutucusu 2"/>
          <p:cNvSpPr>
            <a:spLocks noGrp="1"/>
          </p:cNvSpPr>
          <p:nvPr>
            <p:ph idx="1"/>
          </p:nvPr>
        </p:nvSpPr>
        <p:spPr/>
        <p:txBody>
          <a:bodyPr/>
          <a:lstStyle/>
          <a:p>
            <a:r>
              <a:rPr lang="tr-TR" dirty="0" smtClean="0">
                <a:hlinkClick r:id="rId2"/>
              </a:rPr>
              <a:t>http://www.cfsph.iastate.edu/Factsheets/pdfs/sheep_and_goat_pox.pdf</a:t>
            </a:r>
            <a:endParaRPr lang="tr-TR" dirty="0" smtClean="0"/>
          </a:p>
          <a:p>
            <a:r>
              <a:rPr lang="tr-TR" dirty="0" smtClean="0">
                <a:hlinkClick r:id="rId3"/>
              </a:rPr>
              <a:t>http://www.oie.int/fileadmin/Home/eng/Animal_Health_in_the_World/docs/pdf/Disease_cards/SHEEP_GOAT_POX.pdf</a:t>
            </a:r>
            <a:endParaRPr lang="tr-TR" dirty="0" smtClean="0"/>
          </a:p>
          <a:p>
            <a:r>
              <a:rPr lang="tr-TR" dirty="0" smtClean="0"/>
              <a:t>http://</a:t>
            </a:r>
            <a:r>
              <a:rPr lang="tr-TR" dirty="0" err="1" smtClean="0"/>
              <a:t>www.msdvetmanual.com</a:t>
            </a:r>
            <a:r>
              <a:rPr lang="tr-TR" dirty="0" smtClean="0"/>
              <a:t>/</a:t>
            </a:r>
            <a:r>
              <a:rPr lang="tr-TR" dirty="0" err="1" smtClean="0"/>
              <a:t>integumentary-system</a:t>
            </a:r>
            <a:r>
              <a:rPr lang="tr-TR" dirty="0" smtClean="0"/>
              <a:t>/</a:t>
            </a:r>
            <a:r>
              <a:rPr lang="tr-TR" dirty="0" err="1" smtClean="0"/>
              <a:t>pox-diseases</a:t>
            </a:r>
            <a:r>
              <a:rPr lang="tr-TR" dirty="0" smtClean="0"/>
              <a:t>/sheeppox-and-goatpox#v4737733</a:t>
            </a:r>
            <a:endParaRPr lang="tr-TR" dirty="0"/>
          </a:p>
        </p:txBody>
      </p:sp>
    </p:spTree>
    <p:extLst>
      <p:ext uri="{BB962C8B-B14F-4D97-AF65-F5344CB8AC3E}">
        <p14:creationId xmlns:p14="http://schemas.microsoft.com/office/powerpoint/2010/main" val="2007237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978794"/>
            <a:ext cx="10515600" cy="5198169"/>
          </a:xfrm>
        </p:spPr>
        <p:txBody>
          <a:bodyPr/>
          <a:lstStyle/>
          <a:p>
            <a:pPr>
              <a:buNone/>
            </a:pPr>
            <a:r>
              <a:rPr lang="tr-TR" i="1" dirty="0" err="1" smtClean="0">
                <a:solidFill>
                  <a:srgbClr val="0070C0"/>
                </a:solidFill>
              </a:rPr>
              <a:t>Poxviridae</a:t>
            </a:r>
            <a:r>
              <a:rPr lang="tr-TR" dirty="0" smtClean="0">
                <a:solidFill>
                  <a:srgbClr val="0070C0"/>
                </a:solidFill>
              </a:rPr>
              <a:t>, </a:t>
            </a:r>
            <a:r>
              <a:rPr lang="tr-TR" dirty="0" err="1" smtClean="0">
                <a:solidFill>
                  <a:srgbClr val="0070C0"/>
                </a:solidFill>
              </a:rPr>
              <a:t>subfamily</a:t>
            </a:r>
            <a:r>
              <a:rPr lang="tr-TR" dirty="0" smtClean="0">
                <a:solidFill>
                  <a:srgbClr val="0070C0"/>
                </a:solidFill>
              </a:rPr>
              <a:t> </a:t>
            </a:r>
            <a:r>
              <a:rPr lang="tr-TR" i="1" dirty="0" err="1" smtClean="0">
                <a:solidFill>
                  <a:srgbClr val="0070C0"/>
                </a:solidFill>
              </a:rPr>
              <a:t>Chordopoxvirinae</a:t>
            </a:r>
            <a:r>
              <a:rPr lang="tr-TR" dirty="0" smtClean="0"/>
              <a:t>, </a:t>
            </a:r>
            <a:r>
              <a:rPr lang="tr-TR" dirty="0" err="1" smtClean="0"/>
              <a:t>and</a:t>
            </a:r>
            <a:r>
              <a:rPr lang="tr-TR" dirty="0" smtClean="0"/>
              <a:t> </a:t>
            </a:r>
            <a:r>
              <a:rPr lang="tr-TR" dirty="0" err="1" smtClean="0">
                <a:solidFill>
                  <a:srgbClr val="FF2F92"/>
                </a:solidFill>
              </a:rPr>
              <a:t>include</a:t>
            </a:r>
            <a:r>
              <a:rPr lang="tr-TR" dirty="0" smtClean="0">
                <a:solidFill>
                  <a:srgbClr val="FF2F92"/>
                </a:solidFill>
              </a:rPr>
              <a:t> 4 </a:t>
            </a:r>
            <a:r>
              <a:rPr lang="tr-TR" dirty="0" err="1" smtClean="0">
                <a:solidFill>
                  <a:srgbClr val="FF2F92"/>
                </a:solidFill>
              </a:rPr>
              <a:t>virus</a:t>
            </a:r>
            <a:r>
              <a:rPr lang="tr-TR" dirty="0" smtClean="0">
                <a:solidFill>
                  <a:srgbClr val="FF2F92"/>
                </a:solidFill>
              </a:rPr>
              <a:t> </a:t>
            </a:r>
            <a:r>
              <a:rPr lang="tr-TR" dirty="0" err="1" smtClean="0">
                <a:solidFill>
                  <a:srgbClr val="FF2F92"/>
                </a:solidFill>
              </a:rPr>
              <a:t>species</a:t>
            </a:r>
            <a:r>
              <a:rPr lang="tr-TR" dirty="0" smtClean="0">
                <a:solidFill>
                  <a:srgbClr val="FF2F92"/>
                </a:solidFill>
              </a:rPr>
              <a:t> </a:t>
            </a:r>
            <a:r>
              <a:rPr lang="tr-TR" dirty="0" err="1" smtClean="0">
                <a:solidFill>
                  <a:srgbClr val="FF2F92"/>
                </a:solidFill>
              </a:rPr>
              <a:t>that</a:t>
            </a:r>
            <a:r>
              <a:rPr lang="tr-TR" dirty="0" smtClean="0">
                <a:solidFill>
                  <a:srgbClr val="FF2F92"/>
                </a:solidFill>
              </a:rPr>
              <a:t> </a:t>
            </a:r>
            <a:r>
              <a:rPr lang="tr-TR" dirty="0" err="1" smtClean="0">
                <a:solidFill>
                  <a:srgbClr val="FF2F92"/>
                </a:solidFill>
              </a:rPr>
              <a:t>cause</a:t>
            </a:r>
            <a:r>
              <a:rPr lang="tr-TR" dirty="0" smtClean="0">
                <a:solidFill>
                  <a:srgbClr val="FF2F92"/>
                </a:solidFill>
              </a:rPr>
              <a:t> </a:t>
            </a:r>
            <a:r>
              <a:rPr lang="tr-TR" dirty="0" err="1" smtClean="0">
                <a:solidFill>
                  <a:srgbClr val="FF2F92"/>
                </a:solidFill>
              </a:rPr>
              <a:t>nonsystemic</a:t>
            </a:r>
            <a:r>
              <a:rPr lang="tr-TR" dirty="0" smtClean="0">
                <a:solidFill>
                  <a:srgbClr val="FF2F92"/>
                </a:solidFill>
              </a:rPr>
              <a:t>, </a:t>
            </a:r>
            <a:r>
              <a:rPr lang="tr-TR" dirty="0" err="1" smtClean="0">
                <a:solidFill>
                  <a:srgbClr val="FF2F92"/>
                </a:solidFill>
              </a:rPr>
              <a:t>proliferative</a:t>
            </a:r>
            <a:r>
              <a:rPr lang="tr-TR" dirty="0" smtClean="0">
                <a:solidFill>
                  <a:srgbClr val="FF2F92"/>
                </a:solidFill>
              </a:rPr>
              <a:t> skin </a:t>
            </a:r>
            <a:r>
              <a:rPr lang="tr-TR" dirty="0" err="1" smtClean="0">
                <a:solidFill>
                  <a:srgbClr val="FF2F92"/>
                </a:solidFill>
              </a:rPr>
              <a:t>disease</a:t>
            </a:r>
            <a:r>
              <a:rPr lang="tr-TR" dirty="0" smtClean="0">
                <a:solidFill>
                  <a:srgbClr val="FF2F92"/>
                </a:solidFill>
              </a:rPr>
              <a:t> in </a:t>
            </a:r>
            <a:r>
              <a:rPr lang="tr-TR" dirty="0" err="1" smtClean="0">
                <a:solidFill>
                  <a:srgbClr val="FF2F92"/>
                </a:solidFill>
              </a:rPr>
              <a:t>domestic</a:t>
            </a:r>
            <a:r>
              <a:rPr lang="tr-TR" dirty="0" smtClean="0">
                <a:solidFill>
                  <a:srgbClr val="FF2F92"/>
                </a:solidFill>
              </a:rPr>
              <a:t> </a:t>
            </a:r>
            <a:r>
              <a:rPr lang="tr-TR" dirty="0" err="1" smtClean="0">
                <a:solidFill>
                  <a:srgbClr val="FF2F92"/>
                </a:solidFill>
              </a:rPr>
              <a:t>and</a:t>
            </a:r>
            <a:r>
              <a:rPr lang="tr-TR" dirty="0" smtClean="0">
                <a:solidFill>
                  <a:srgbClr val="FF2F92"/>
                </a:solidFill>
              </a:rPr>
              <a:t> </a:t>
            </a:r>
            <a:r>
              <a:rPr lang="tr-TR" dirty="0" err="1" smtClean="0">
                <a:solidFill>
                  <a:srgbClr val="FF2F92"/>
                </a:solidFill>
              </a:rPr>
              <a:t>wild</a:t>
            </a:r>
            <a:r>
              <a:rPr lang="tr-TR" dirty="0" smtClean="0">
                <a:solidFill>
                  <a:srgbClr val="FF2F92"/>
                </a:solidFill>
              </a:rPr>
              <a:t> </a:t>
            </a:r>
            <a:r>
              <a:rPr lang="tr-TR" dirty="0" err="1" smtClean="0">
                <a:solidFill>
                  <a:srgbClr val="FF2F92"/>
                </a:solidFill>
              </a:rPr>
              <a:t>ruminants</a:t>
            </a:r>
            <a:r>
              <a:rPr lang="tr-TR" dirty="0" smtClean="0">
                <a:solidFill>
                  <a:srgbClr val="FF2F92"/>
                </a:solidFill>
              </a:rPr>
              <a:t>: </a:t>
            </a:r>
          </a:p>
          <a:p>
            <a:r>
              <a:rPr lang="tr-TR" dirty="0" err="1" smtClean="0"/>
              <a:t>the</a:t>
            </a:r>
            <a:r>
              <a:rPr lang="tr-TR" dirty="0" smtClean="0"/>
              <a:t> </a:t>
            </a:r>
            <a:r>
              <a:rPr lang="tr-TR" dirty="0" err="1" smtClean="0"/>
              <a:t>prototype</a:t>
            </a:r>
            <a:r>
              <a:rPr lang="tr-TR" dirty="0" smtClean="0"/>
              <a:t> </a:t>
            </a:r>
            <a:r>
              <a:rPr lang="tr-TR" i="1" dirty="0" err="1" smtClean="0"/>
              <a:t>Orf</a:t>
            </a:r>
            <a:r>
              <a:rPr lang="tr-TR" i="1" dirty="0" smtClean="0"/>
              <a:t> </a:t>
            </a:r>
            <a:r>
              <a:rPr lang="tr-TR" i="1" dirty="0" err="1" smtClean="0"/>
              <a:t>virus</a:t>
            </a:r>
            <a:r>
              <a:rPr lang="tr-TR" dirty="0" smtClean="0"/>
              <a:t> (ORFV), </a:t>
            </a:r>
          </a:p>
          <a:p>
            <a:r>
              <a:rPr lang="tr-TR" i="1" dirty="0" err="1" smtClean="0"/>
              <a:t>Bovine</a:t>
            </a:r>
            <a:r>
              <a:rPr lang="tr-TR" i="1" dirty="0" smtClean="0"/>
              <a:t> </a:t>
            </a:r>
            <a:r>
              <a:rPr lang="tr-TR" i="1" dirty="0" err="1" smtClean="0"/>
              <a:t>papular</a:t>
            </a:r>
            <a:r>
              <a:rPr lang="tr-TR" i="1" dirty="0" smtClean="0"/>
              <a:t> </a:t>
            </a:r>
            <a:r>
              <a:rPr lang="tr-TR" i="1" dirty="0" err="1" smtClean="0"/>
              <a:t>stomatitis</a:t>
            </a:r>
            <a:r>
              <a:rPr lang="tr-TR" i="1" dirty="0" smtClean="0"/>
              <a:t> </a:t>
            </a:r>
            <a:r>
              <a:rPr lang="tr-TR" i="1" dirty="0" err="1" smtClean="0"/>
              <a:t>virus</a:t>
            </a:r>
            <a:r>
              <a:rPr lang="tr-TR" dirty="0" smtClean="0"/>
              <a:t> (BPSV), </a:t>
            </a:r>
          </a:p>
          <a:p>
            <a:r>
              <a:rPr lang="tr-TR" i="1" dirty="0" err="1" smtClean="0"/>
              <a:t>Pseudocowpox</a:t>
            </a:r>
            <a:r>
              <a:rPr lang="tr-TR" i="1" dirty="0" smtClean="0"/>
              <a:t> </a:t>
            </a:r>
            <a:r>
              <a:rPr lang="tr-TR" i="1" dirty="0" err="1" smtClean="0"/>
              <a:t>virus</a:t>
            </a:r>
            <a:r>
              <a:rPr lang="tr-TR" dirty="0" smtClean="0"/>
              <a:t> (PCPV),  </a:t>
            </a:r>
          </a:p>
          <a:p>
            <a:r>
              <a:rPr lang="tr-TR" i="1" dirty="0" err="1" smtClean="0"/>
              <a:t>Parapoxvirus</a:t>
            </a:r>
            <a:r>
              <a:rPr lang="tr-TR" i="1" dirty="0" smtClean="0"/>
              <a:t> of </a:t>
            </a:r>
            <a:r>
              <a:rPr lang="tr-TR" i="1" dirty="0" err="1" smtClean="0"/>
              <a:t>red</a:t>
            </a:r>
            <a:r>
              <a:rPr lang="tr-TR" i="1" dirty="0" smtClean="0"/>
              <a:t> </a:t>
            </a:r>
            <a:r>
              <a:rPr lang="tr-TR" i="1" dirty="0" err="1" smtClean="0"/>
              <a:t>deer</a:t>
            </a:r>
            <a:r>
              <a:rPr lang="tr-TR" i="1" dirty="0" smtClean="0"/>
              <a:t> in New </a:t>
            </a:r>
            <a:r>
              <a:rPr lang="tr-TR" i="1" dirty="0" err="1" smtClean="0"/>
              <a:t>Zealand</a:t>
            </a:r>
            <a:r>
              <a:rPr lang="tr-TR" dirty="0" smtClean="0"/>
              <a:t>. </a:t>
            </a:r>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Classification</a:t>
            </a:r>
            <a:endParaRPr lang="tr-TR" dirty="0">
              <a:solidFill>
                <a:srgbClr val="0070C0"/>
              </a:solidFill>
            </a:endParaRPr>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20000"/>
                    </a14:imgEffect>
                  </a14:imgLayer>
                </a14:imgProps>
              </a:ext>
            </a:extLst>
          </a:blip>
          <a:stretch>
            <a:fillRect/>
          </a:stretch>
        </p:blipFill>
        <p:spPr>
          <a:xfrm>
            <a:off x="2085372" y="1333734"/>
            <a:ext cx="8021256" cy="5390862"/>
          </a:xfrm>
          <a:prstGeom prst="rect">
            <a:avLst/>
          </a:prstGeom>
        </p:spPr>
      </p:pic>
      <p:sp>
        <p:nvSpPr>
          <p:cNvPr id="5" name="Dikdörtgen 4"/>
          <p:cNvSpPr/>
          <p:nvPr/>
        </p:nvSpPr>
        <p:spPr>
          <a:xfrm>
            <a:off x="5918522" y="6601485"/>
            <a:ext cx="6096000" cy="246221"/>
          </a:xfrm>
          <a:prstGeom prst="rect">
            <a:avLst/>
          </a:prstGeom>
        </p:spPr>
        <p:txBody>
          <a:bodyPr>
            <a:spAutoFit/>
          </a:bodyPr>
          <a:lstStyle/>
          <a:p>
            <a:r>
              <a:rPr lang="tr-TR" sz="1000" dirty="0" smtClean="0"/>
              <a:t>Baron S, (1996) </a:t>
            </a:r>
            <a:r>
              <a:rPr lang="tr-TR" sz="1000" dirty="0" err="1" smtClean="0"/>
              <a:t>Medical</a:t>
            </a:r>
            <a:r>
              <a:rPr lang="tr-TR" sz="1000" dirty="0" smtClean="0"/>
              <a:t> </a:t>
            </a:r>
            <a:r>
              <a:rPr lang="tr-TR" sz="1000" dirty="0" err="1" smtClean="0"/>
              <a:t>Microbiology</a:t>
            </a:r>
            <a:r>
              <a:rPr lang="tr-TR" sz="1000" dirty="0" smtClean="0"/>
              <a:t>. 4th </a:t>
            </a:r>
            <a:r>
              <a:rPr lang="tr-TR" sz="1000" dirty="0" err="1" smtClean="0"/>
              <a:t>edition</a:t>
            </a:r>
            <a:r>
              <a:rPr lang="tr-TR" sz="1000" dirty="0" smtClean="0"/>
              <a:t>. </a:t>
            </a:r>
            <a:r>
              <a:rPr lang="tr-TR" sz="1000" dirty="0" err="1" smtClean="0"/>
              <a:t>Chapter</a:t>
            </a:r>
            <a:r>
              <a:rPr lang="tr-TR" sz="1000" dirty="0" smtClean="0"/>
              <a:t> 69,  </a:t>
            </a:r>
            <a:r>
              <a:rPr lang="tr-TR" sz="1000" dirty="0" err="1" smtClean="0"/>
              <a:t>University</a:t>
            </a:r>
            <a:r>
              <a:rPr lang="tr-TR" sz="1000" dirty="0" smtClean="0"/>
              <a:t> of Texas </a:t>
            </a:r>
            <a:r>
              <a:rPr lang="tr-TR" sz="1000" dirty="0" err="1" smtClean="0"/>
              <a:t>Medical</a:t>
            </a:r>
            <a:r>
              <a:rPr lang="tr-TR" sz="1000" dirty="0" smtClean="0"/>
              <a:t> </a:t>
            </a:r>
            <a:r>
              <a:rPr lang="tr-TR" sz="1000" dirty="0" err="1" smtClean="0"/>
              <a:t>Branch</a:t>
            </a:r>
            <a:r>
              <a:rPr lang="tr-TR" sz="1000" dirty="0" smtClean="0"/>
              <a:t> at </a:t>
            </a:r>
            <a:r>
              <a:rPr lang="tr-TR" sz="1000" dirty="0" err="1" smtClean="0"/>
              <a:t>Galveston</a:t>
            </a:r>
            <a:r>
              <a:rPr lang="tr-TR" sz="1000" dirty="0" smtClean="0"/>
              <a:t>;.</a:t>
            </a:r>
            <a:endParaRPr lang="tr-TR" sz="1000" dirty="0"/>
          </a:p>
        </p:txBody>
      </p:sp>
    </p:spTree>
    <p:extLst>
      <p:ext uri="{BB962C8B-B14F-4D97-AF65-F5344CB8AC3E}">
        <p14:creationId xmlns:p14="http://schemas.microsoft.com/office/powerpoint/2010/main" val="161430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106523"/>
            <a:ext cx="10515600" cy="1325563"/>
          </a:xfrm>
        </p:spPr>
        <p:txBody>
          <a:bodyPr/>
          <a:lstStyle/>
          <a:p>
            <a:r>
              <a:rPr lang="tr-TR" dirty="0" err="1" smtClean="0">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a:xfrm>
            <a:off x="838200" y="1212167"/>
            <a:ext cx="10515600" cy="4351338"/>
          </a:xfrm>
        </p:spPr>
        <p:txBody>
          <a:bodyPr>
            <a:noAutofit/>
          </a:bodyPr>
          <a:lstStyle/>
          <a:p>
            <a:r>
              <a:rPr lang="tr-TR" sz="2200" dirty="0" err="1" smtClean="0"/>
              <a:t>Primary</a:t>
            </a:r>
            <a:r>
              <a:rPr lang="tr-TR" sz="2200" dirty="0" smtClean="0"/>
              <a:t> </a:t>
            </a:r>
            <a:r>
              <a:rPr lang="tr-TR" sz="2200" dirty="0" err="1" smtClean="0"/>
              <a:t>replication</a:t>
            </a:r>
            <a:r>
              <a:rPr lang="tr-TR" sz="2200" dirty="0" smtClean="0"/>
              <a:t> in </a:t>
            </a:r>
            <a:r>
              <a:rPr lang="tr-TR" sz="2200" dirty="0" err="1" smtClean="0"/>
              <a:t>abraded</a:t>
            </a:r>
            <a:r>
              <a:rPr lang="tr-TR" sz="2200" dirty="0" smtClean="0"/>
              <a:t> </a:t>
            </a:r>
            <a:r>
              <a:rPr lang="tr-TR" sz="2200" dirty="0" err="1" smtClean="0">
                <a:solidFill>
                  <a:srgbClr val="7030A0"/>
                </a:solidFill>
              </a:rPr>
              <a:t>squamous</a:t>
            </a:r>
            <a:r>
              <a:rPr lang="tr-TR" sz="2200" dirty="0" smtClean="0">
                <a:solidFill>
                  <a:srgbClr val="7030A0"/>
                </a:solidFill>
              </a:rPr>
              <a:t> </a:t>
            </a:r>
            <a:r>
              <a:rPr lang="tr-TR" sz="2200" dirty="0" err="1" smtClean="0">
                <a:solidFill>
                  <a:srgbClr val="7030A0"/>
                </a:solidFill>
              </a:rPr>
              <a:t>epithelium</a:t>
            </a:r>
            <a:r>
              <a:rPr lang="tr-TR" sz="2200" dirty="0" smtClean="0"/>
              <a:t>.  </a:t>
            </a:r>
          </a:p>
          <a:p>
            <a:r>
              <a:rPr lang="tr-TR" sz="2200" dirty="0" err="1" smtClean="0">
                <a:solidFill>
                  <a:srgbClr val="FF0000"/>
                </a:solidFill>
              </a:rPr>
              <a:t>Viraemia</a:t>
            </a:r>
            <a:r>
              <a:rPr lang="tr-TR" sz="2200" dirty="0" smtClean="0"/>
              <a:t> </a:t>
            </a:r>
            <a:r>
              <a:rPr lang="tr-TR" sz="2200" dirty="0" err="1" smtClean="0">
                <a:solidFill>
                  <a:srgbClr val="FF2F92"/>
                </a:solidFill>
              </a:rPr>
              <a:t>then</a:t>
            </a:r>
            <a:r>
              <a:rPr lang="tr-TR" sz="2200" dirty="0" smtClean="0">
                <a:solidFill>
                  <a:srgbClr val="FF2F92"/>
                </a:solidFill>
              </a:rPr>
              <a:t> </a:t>
            </a:r>
            <a:r>
              <a:rPr lang="tr-TR" sz="2200" dirty="0" err="1" smtClean="0">
                <a:solidFill>
                  <a:srgbClr val="FF2F92"/>
                </a:solidFill>
              </a:rPr>
              <a:t>multiple</a:t>
            </a:r>
            <a:r>
              <a:rPr lang="tr-TR" sz="2200" dirty="0" smtClean="0">
                <a:solidFill>
                  <a:srgbClr val="FF2F92"/>
                </a:solidFill>
              </a:rPr>
              <a:t> </a:t>
            </a:r>
            <a:r>
              <a:rPr lang="tr-TR" sz="2200" dirty="0" err="1" smtClean="0">
                <a:solidFill>
                  <a:srgbClr val="FF2F92"/>
                </a:solidFill>
              </a:rPr>
              <a:t>infections</a:t>
            </a:r>
            <a:r>
              <a:rPr lang="tr-TR" sz="2200" dirty="0" smtClean="0">
                <a:solidFill>
                  <a:srgbClr val="FF2F92"/>
                </a:solidFill>
              </a:rPr>
              <a:t> of skin </a:t>
            </a:r>
            <a:r>
              <a:rPr lang="tr-TR" sz="2200" dirty="0" err="1" smtClean="0">
                <a:solidFill>
                  <a:srgbClr val="FF2F92"/>
                </a:solidFill>
              </a:rPr>
              <a:t>epidermis</a:t>
            </a:r>
            <a:r>
              <a:rPr lang="tr-TR" sz="2200" dirty="0" smtClean="0">
                <a:solidFill>
                  <a:srgbClr val="FF2F92"/>
                </a:solidFill>
              </a:rPr>
              <a:t>. </a:t>
            </a:r>
          </a:p>
          <a:p>
            <a:r>
              <a:rPr lang="tr-TR" sz="2200" dirty="0" err="1" smtClean="0"/>
              <a:t>Ballooning</a:t>
            </a:r>
            <a:r>
              <a:rPr lang="tr-TR" sz="2200" dirty="0" smtClean="0"/>
              <a:t> </a:t>
            </a:r>
            <a:r>
              <a:rPr lang="tr-TR" sz="2200" dirty="0" err="1" smtClean="0"/>
              <a:t>then</a:t>
            </a:r>
            <a:r>
              <a:rPr lang="tr-TR" sz="2200" dirty="0" smtClean="0"/>
              <a:t> </a:t>
            </a:r>
            <a:r>
              <a:rPr lang="tr-TR" sz="2200" dirty="0" err="1" smtClean="0"/>
              <a:t>necrosis</a:t>
            </a:r>
            <a:r>
              <a:rPr lang="tr-TR" sz="2200" dirty="0" smtClean="0"/>
              <a:t> of </a:t>
            </a:r>
            <a:r>
              <a:rPr lang="tr-TR" sz="2200" dirty="0" err="1" smtClean="0"/>
              <a:t>the</a:t>
            </a:r>
            <a:r>
              <a:rPr lang="tr-TR" sz="2200" dirty="0" smtClean="0"/>
              <a:t> </a:t>
            </a:r>
            <a:r>
              <a:rPr lang="tr-TR" sz="2200" dirty="0" err="1" smtClean="0"/>
              <a:t>epidermal</a:t>
            </a:r>
            <a:r>
              <a:rPr lang="tr-TR" sz="2200" dirty="0" smtClean="0"/>
              <a:t> </a:t>
            </a:r>
            <a:r>
              <a:rPr lang="tr-TR" sz="2200" dirty="0" err="1" smtClean="0"/>
              <a:t>cells</a:t>
            </a:r>
            <a:r>
              <a:rPr lang="tr-TR" sz="2200" dirty="0" smtClean="0"/>
              <a:t> of </a:t>
            </a:r>
            <a:r>
              <a:rPr lang="tr-TR" sz="2200" dirty="0" err="1" smtClean="0"/>
              <a:t>the</a:t>
            </a:r>
            <a:r>
              <a:rPr lang="tr-TR" sz="2200" dirty="0" smtClean="0"/>
              <a:t> skin </a:t>
            </a:r>
            <a:r>
              <a:rPr lang="tr-TR" sz="2200" dirty="0" err="1" smtClean="0"/>
              <a:t>with</a:t>
            </a:r>
            <a:r>
              <a:rPr lang="tr-TR" sz="2200" dirty="0" smtClean="0"/>
              <a:t> a </a:t>
            </a:r>
            <a:r>
              <a:rPr lang="tr-TR" sz="2200" dirty="0" err="1" smtClean="0"/>
              <a:t>proliferation</a:t>
            </a:r>
            <a:r>
              <a:rPr lang="tr-TR" sz="2200" dirty="0" smtClean="0"/>
              <a:t> of </a:t>
            </a:r>
            <a:r>
              <a:rPr lang="tr-TR" sz="2200" dirty="0" err="1" smtClean="0"/>
              <a:t>the</a:t>
            </a:r>
            <a:r>
              <a:rPr lang="tr-TR" sz="2200" dirty="0" smtClean="0"/>
              <a:t> </a:t>
            </a:r>
            <a:r>
              <a:rPr lang="tr-TR" sz="2200" dirty="0" err="1" smtClean="0"/>
              <a:t>adjacent</a:t>
            </a:r>
            <a:r>
              <a:rPr lang="tr-TR" sz="2200" dirty="0" smtClean="0"/>
              <a:t> </a:t>
            </a:r>
            <a:r>
              <a:rPr lang="tr-TR" sz="2200" dirty="0" err="1" smtClean="0"/>
              <a:t>epidermal</a:t>
            </a:r>
            <a:r>
              <a:rPr lang="tr-TR" sz="2200" dirty="0" smtClean="0"/>
              <a:t> </a:t>
            </a:r>
            <a:r>
              <a:rPr lang="tr-TR" sz="2200" dirty="0" err="1" smtClean="0"/>
              <a:t>cells</a:t>
            </a:r>
            <a:r>
              <a:rPr lang="tr-TR" sz="2200" dirty="0" smtClean="0"/>
              <a:t> in </a:t>
            </a:r>
            <a:r>
              <a:rPr lang="tr-TR" sz="2200" dirty="0" err="1" smtClean="0"/>
              <a:t>response</a:t>
            </a:r>
            <a:r>
              <a:rPr lang="tr-TR" sz="2200" dirty="0" smtClean="0"/>
              <a:t> </a:t>
            </a:r>
            <a:r>
              <a:rPr lang="tr-TR" sz="2200" dirty="0" err="1" smtClean="0"/>
              <a:t>to</a:t>
            </a:r>
            <a:r>
              <a:rPr lang="tr-TR" sz="2200" dirty="0" smtClean="0"/>
              <a:t> </a:t>
            </a:r>
            <a:r>
              <a:rPr lang="tr-TR" sz="2200" dirty="0" err="1" smtClean="0"/>
              <a:t>epidermal</a:t>
            </a:r>
            <a:r>
              <a:rPr lang="tr-TR" sz="2200" dirty="0" smtClean="0"/>
              <a:t> </a:t>
            </a:r>
            <a:r>
              <a:rPr lang="tr-TR" sz="2200" dirty="0" err="1" smtClean="0"/>
              <a:t>growth</a:t>
            </a:r>
            <a:r>
              <a:rPr lang="tr-TR" sz="2200" dirty="0" smtClean="0"/>
              <a:t> </a:t>
            </a:r>
            <a:r>
              <a:rPr lang="tr-TR" sz="2200" dirty="0" err="1" smtClean="0"/>
              <a:t>factor</a:t>
            </a:r>
            <a:r>
              <a:rPr lang="tr-TR" sz="2200" dirty="0" smtClean="0"/>
              <a:t> </a:t>
            </a:r>
            <a:r>
              <a:rPr lang="tr-TR" sz="2200" dirty="0" err="1" smtClean="0"/>
              <a:t>encoded</a:t>
            </a:r>
            <a:r>
              <a:rPr lang="tr-TR" sz="2200" dirty="0" smtClean="0"/>
              <a:t> </a:t>
            </a:r>
            <a:r>
              <a:rPr lang="tr-TR" sz="2200" dirty="0" err="1" smtClean="0"/>
              <a:t>by</a:t>
            </a:r>
            <a:r>
              <a:rPr lang="tr-TR" sz="2200" dirty="0" smtClean="0"/>
              <a:t> </a:t>
            </a:r>
            <a:r>
              <a:rPr lang="tr-TR" sz="2200" dirty="0" err="1" smtClean="0"/>
              <a:t>the</a:t>
            </a:r>
            <a:r>
              <a:rPr lang="tr-TR" sz="2200" dirty="0" smtClean="0"/>
              <a:t> </a:t>
            </a:r>
            <a:r>
              <a:rPr lang="tr-TR" sz="2200" dirty="0" err="1" smtClean="0"/>
              <a:t>virus</a:t>
            </a:r>
            <a:r>
              <a:rPr lang="tr-TR" sz="2200" dirty="0" smtClean="0"/>
              <a:t>.  </a:t>
            </a:r>
            <a:r>
              <a:rPr lang="tr-TR" sz="2200" dirty="0" err="1" smtClean="0">
                <a:solidFill>
                  <a:srgbClr val="FF2F92"/>
                </a:solidFill>
              </a:rPr>
              <a:t>This</a:t>
            </a:r>
            <a:r>
              <a:rPr lang="tr-TR" sz="2200" dirty="0" smtClean="0">
                <a:solidFill>
                  <a:srgbClr val="FF2F92"/>
                </a:solidFill>
              </a:rPr>
              <a:t> </a:t>
            </a:r>
            <a:r>
              <a:rPr lang="tr-TR" sz="2200" dirty="0" err="1" smtClean="0">
                <a:solidFill>
                  <a:srgbClr val="FF2F92"/>
                </a:solidFill>
              </a:rPr>
              <a:t>proliferation</a:t>
            </a:r>
            <a:r>
              <a:rPr lang="tr-TR" sz="2200" dirty="0" smtClean="0">
                <a:solidFill>
                  <a:srgbClr val="FF2F92"/>
                </a:solidFill>
              </a:rPr>
              <a:t> </a:t>
            </a:r>
            <a:r>
              <a:rPr lang="tr-TR" sz="2200" dirty="0" err="1" smtClean="0">
                <a:solidFill>
                  <a:srgbClr val="FF2F92"/>
                </a:solidFill>
              </a:rPr>
              <a:t>provides</a:t>
            </a:r>
            <a:r>
              <a:rPr lang="tr-TR" sz="2200" dirty="0" smtClean="0">
                <a:solidFill>
                  <a:srgbClr val="FF2F92"/>
                </a:solidFill>
              </a:rPr>
              <a:t> </a:t>
            </a:r>
            <a:r>
              <a:rPr lang="tr-TR" sz="2200" dirty="0" err="1" smtClean="0">
                <a:solidFill>
                  <a:srgbClr val="FF2F92"/>
                </a:solidFill>
              </a:rPr>
              <a:t>the</a:t>
            </a:r>
            <a:r>
              <a:rPr lang="tr-TR" sz="2200" dirty="0" smtClean="0">
                <a:solidFill>
                  <a:srgbClr val="FF2F92"/>
                </a:solidFill>
              </a:rPr>
              <a:t> </a:t>
            </a:r>
            <a:r>
              <a:rPr lang="tr-TR" sz="2200" dirty="0" err="1" smtClean="0">
                <a:solidFill>
                  <a:srgbClr val="FF2F92"/>
                </a:solidFill>
              </a:rPr>
              <a:t>virus</a:t>
            </a:r>
            <a:r>
              <a:rPr lang="tr-TR" sz="2200" dirty="0" smtClean="0">
                <a:solidFill>
                  <a:srgbClr val="FF2F92"/>
                </a:solidFill>
              </a:rPr>
              <a:t> </a:t>
            </a:r>
            <a:r>
              <a:rPr lang="tr-TR" sz="2200" dirty="0" err="1" smtClean="0">
                <a:solidFill>
                  <a:srgbClr val="FF2F92"/>
                </a:solidFill>
              </a:rPr>
              <a:t>with</a:t>
            </a:r>
            <a:r>
              <a:rPr lang="tr-TR" sz="2200" dirty="0" smtClean="0">
                <a:solidFill>
                  <a:srgbClr val="FF2F92"/>
                </a:solidFill>
              </a:rPr>
              <a:t> </a:t>
            </a:r>
            <a:r>
              <a:rPr lang="tr-TR" sz="2200" dirty="0" err="1" smtClean="0">
                <a:solidFill>
                  <a:srgbClr val="FF2F92"/>
                </a:solidFill>
              </a:rPr>
              <a:t>new</a:t>
            </a:r>
            <a:r>
              <a:rPr lang="tr-TR" sz="2200" dirty="0" smtClean="0">
                <a:solidFill>
                  <a:srgbClr val="FF2F92"/>
                </a:solidFill>
              </a:rPr>
              <a:t> </a:t>
            </a:r>
            <a:r>
              <a:rPr lang="tr-TR" sz="2200" dirty="0" err="1" smtClean="0">
                <a:solidFill>
                  <a:srgbClr val="FF2F92"/>
                </a:solidFill>
              </a:rPr>
              <a:t>host</a:t>
            </a:r>
            <a:r>
              <a:rPr lang="tr-TR" sz="2200" dirty="0" smtClean="0">
                <a:solidFill>
                  <a:srgbClr val="FF2F92"/>
                </a:solidFill>
              </a:rPr>
              <a:t> </a:t>
            </a:r>
            <a:r>
              <a:rPr lang="tr-TR" sz="2200" dirty="0" err="1" smtClean="0">
                <a:solidFill>
                  <a:srgbClr val="FF2F92"/>
                </a:solidFill>
              </a:rPr>
              <a:t>cells</a:t>
            </a:r>
            <a:r>
              <a:rPr lang="tr-TR" sz="2200" dirty="0" smtClean="0">
                <a:solidFill>
                  <a:srgbClr val="FF2F92"/>
                </a:solidFill>
              </a:rPr>
              <a:t>.  </a:t>
            </a:r>
          </a:p>
          <a:p>
            <a:r>
              <a:rPr lang="tr-TR" sz="2200" dirty="0" err="1" smtClean="0"/>
              <a:t>The</a:t>
            </a:r>
            <a:r>
              <a:rPr lang="tr-TR" sz="2200" dirty="0" smtClean="0"/>
              <a:t> </a:t>
            </a:r>
            <a:r>
              <a:rPr lang="tr-TR" sz="2200" dirty="0" err="1" smtClean="0"/>
              <a:t>proliferation</a:t>
            </a:r>
            <a:r>
              <a:rPr lang="tr-TR" sz="2200" dirty="0" smtClean="0"/>
              <a:t>, </a:t>
            </a:r>
            <a:r>
              <a:rPr lang="tr-TR" sz="2200" dirty="0" err="1" smtClean="0"/>
              <a:t>ballooning</a:t>
            </a:r>
            <a:r>
              <a:rPr lang="tr-TR" sz="2200" dirty="0" smtClean="0"/>
              <a:t>, </a:t>
            </a:r>
            <a:r>
              <a:rPr lang="tr-TR" sz="2200" dirty="0" err="1" smtClean="0"/>
              <a:t>and</a:t>
            </a:r>
            <a:r>
              <a:rPr lang="tr-TR" sz="2200" dirty="0" smtClean="0"/>
              <a:t> final </a:t>
            </a:r>
            <a:r>
              <a:rPr lang="tr-TR" sz="2200" dirty="0" err="1" smtClean="0"/>
              <a:t>necrosis</a:t>
            </a:r>
            <a:r>
              <a:rPr lang="tr-TR" sz="2200" dirty="0" smtClean="0"/>
              <a:t> (</a:t>
            </a:r>
            <a:r>
              <a:rPr lang="tr-TR" sz="2200" dirty="0" err="1" smtClean="0"/>
              <a:t>hydropic</a:t>
            </a:r>
            <a:r>
              <a:rPr lang="tr-TR" sz="2200" dirty="0" smtClean="0"/>
              <a:t> </a:t>
            </a:r>
            <a:r>
              <a:rPr lang="tr-TR" sz="2200" dirty="0" err="1" smtClean="0"/>
              <a:t>degeneration</a:t>
            </a:r>
            <a:r>
              <a:rPr lang="tr-TR" sz="2200" dirty="0" smtClean="0"/>
              <a:t>) of </a:t>
            </a:r>
            <a:r>
              <a:rPr lang="tr-TR" sz="2200" dirty="0" err="1" smtClean="0"/>
              <a:t>infected</a:t>
            </a:r>
            <a:r>
              <a:rPr lang="tr-TR" sz="2200" dirty="0" smtClean="0"/>
              <a:t> </a:t>
            </a:r>
            <a:r>
              <a:rPr lang="tr-TR" sz="2200" dirty="0" err="1" smtClean="0"/>
              <a:t>cells</a:t>
            </a:r>
            <a:r>
              <a:rPr lang="tr-TR" sz="2200" dirty="0" smtClean="0"/>
              <a:t> </a:t>
            </a:r>
            <a:r>
              <a:rPr lang="tr-TR" sz="2200" dirty="0" err="1" smtClean="0"/>
              <a:t>gives</a:t>
            </a:r>
            <a:r>
              <a:rPr lang="tr-TR" sz="2200" dirty="0" smtClean="0"/>
              <a:t> </a:t>
            </a:r>
            <a:r>
              <a:rPr lang="tr-TR" sz="2200" dirty="0" err="1" smtClean="0"/>
              <a:t>rise</a:t>
            </a:r>
            <a:r>
              <a:rPr lang="tr-TR" sz="2200" dirty="0" smtClean="0"/>
              <a:t> </a:t>
            </a:r>
            <a:r>
              <a:rPr lang="tr-TR" sz="2200" dirty="0" err="1" smtClean="0"/>
              <a:t>to</a:t>
            </a:r>
            <a:r>
              <a:rPr lang="tr-TR" sz="2200" dirty="0" smtClean="0"/>
              <a:t> </a:t>
            </a:r>
            <a:r>
              <a:rPr lang="tr-TR" sz="2200" dirty="0" err="1" smtClean="0"/>
              <a:t>the</a:t>
            </a:r>
            <a:r>
              <a:rPr lang="tr-TR" sz="2200" dirty="0" smtClean="0"/>
              <a:t> </a:t>
            </a:r>
            <a:r>
              <a:rPr lang="tr-TR" sz="2200" dirty="0" err="1" smtClean="0"/>
              <a:t>classical</a:t>
            </a:r>
            <a:r>
              <a:rPr lang="tr-TR" sz="2200" dirty="0" smtClean="0"/>
              <a:t> </a:t>
            </a:r>
            <a:r>
              <a:rPr lang="tr-TR" sz="2200" dirty="0" err="1" smtClean="0"/>
              <a:t>sequence</a:t>
            </a:r>
            <a:r>
              <a:rPr lang="tr-TR" sz="2200" dirty="0" smtClean="0"/>
              <a:t> of </a:t>
            </a:r>
            <a:r>
              <a:rPr lang="tr-TR" sz="2200" dirty="0" err="1" smtClean="0"/>
              <a:t>lesions</a:t>
            </a:r>
            <a:r>
              <a:rPr lang="tr-TR" sz="2200" dirty="0" smtClean="0"/>
              <a:t> </a:t>
            </a:r>
            <a:r>
              <a:rPr lang="tr-TR" sz="2200" dirty="0" err="1" smtClean="0"/>
              <a:t>seen</a:t>
            </a:r>
            <a:r>
              <a:rPr lang="tr-TR" sz="2200" dirty="0" smtClean="0"/>
              <a:t> as </a:t>
            </a:r>
          </a:p>
          <a:p>
            <a:pPr lvl="1"/>
            <a:r>
              <a:rPr lang="tr-TR" sz="2000" dirty="0" err="1" smtClean="0">
                <a:solidFill>
                  <a:srgbClr val="FF0000"/>
                </a:solidFill>
              </a:rPr>
              <a:t>papule</a:t>
            </a:r>
            <a:r>
              <a:rPr lang="tr-TR" sz="2000" dirty="0" smtClean="0">
                <a:solidFill>
                  <a:srgbClr val="FF0000"/>
                </a:solidFill>
              </a:rPr>
              <a:t>,</a:t>
            </a:r>
          </a:p>
          <a:p>
            <a:pPr lvl="1"/>
            <a:r>
              <a:rPr lang="tr-TR" sz="2000" dirty="0" err="1" smtClean="0">
                <a:solidFill>
                  <a:srgbClr val="FF0000"/>
                </a:solidFill>
              </a:rPr>
              <a:t>vesicle</a:t>
            </a:r>
            <a:r>
              <a:rPr lang="tr-TR" sz="2000" dirty="0" smtClean="0">
                <a:solidFill>
                  <a:srgbClr val="FF0000"/>
                </a:solidFill>
              </a:rPr>
              <a:t>, </a:t>
            </a:r>
          </a:p>
          <a:p>
            <a:pPr lvl="1"/>
            <a:r>
              <a:rPr lang="tr-TR" sz="2000" dirty="0" err="1" smtClean="0">
                <a:solidFill>
                  <a:srgbClr val="FF0000"/>
                </a:solidFill>
              </a:rPr>
              <a:t>pustule</a:t>
            </a:r>
            <a:r>
              <a:rPr lang="tr-TR" sz="2000" dirty="0" smtClean="0">
                <a:solidFill>
                  <a:srgbClr val="FF0000"/>
                </a:solidFill>
              </a:rPr>
              <a:t>, </a:t>
            </a:r>
          </a:p>
          <a:p>
            <a:pPr lvl="1"/>
            <a:r>
              <a:rPr lang="tr-TR" sz="2000" dirty="0" err="1" smtClean="0">
                <a:solidFill>
                  <a:srgbClr val="FF0000"/>
                </a:solidFill>
              </a:rPr>
              <a:t>scab</a:t>
            </a:r>
            <a:r>
              <a:rPr lang="tr-TR" sz="2000" dirty="0" smtClean="0">
                <a:solidFill>
                  <a:srgbClr val="FF0000"/>
                </a:solidFill>
              </a:rPr>
              <a:t>. </a:t>
            </a:r>
          </a:p>
          <a:p>
            <a:r>
              <a:rPr lang="tr-TR" sz="2200" dirty="0" err="1" smtClean="0"/>
              <a:t>The</a:t>
            </a:r>
            <a:r>
              <a:rPr lang="tr-TR" sz="2200" dirty="0" smtClean="0"/>
              <a:t> </a:t>
            </a:r>
            <a:r>
              <a:rPr lang="tr-TR" sz="2200" dirty="0" err="1" smtClean="0"/>
              <a:t>centre</a:t>
            </a:r>
            <a:r>
              <a:rPr lang="tr-TR" sz="2200" dirty="0" smtClean="0"/>
              <a:t> of </a:t>
            </a:r>
            <a:r>
              <a:rPr lang="tr-TR" sz="2200" dirty="0" err="1" smtClean="0"/>
              <a:t>the</a:t>
            </a:r>
            <a:r>
              <a:rPr lang="tr-TR" sz="2200" dirty="0" smtClean="0"/>
              <a:t> </a:t>
            </a:r>
            <a:r>
              <a:rPr lang="tr-TR" sz="2200" dirty="0" err="1" smtClean="0"/>
              <a:t>pock</a:t>
            </a:r>
            <a:r>
              <a:rPr lang="tr-TR" sz="2200" dirty="0" smtClean="0"/>
              <a:t> can </a:t>
            </a:r>
            <a:r>
              <a:rPr lang="tr-TR" sz="2200" dirty="0" err="1" smtClean="0"/>
              <a:t>become</a:t>
            </a:r>
            <a:r>
              <a:rPr lang="tr-TR" sz="2200" dirty="0" smtClean="0"/>
              <a:t> </a:t>
            </a:r>
            <a:r>
              <a:rPr lang="tr-TR" sz="2200" dirty="0" err="1" smtClean="0"/>
              <a:t>secondly</a:t>
            </a:r>
            <a:r>
              <a:rPr lang="tr-TR" sz="2200" dirty="0" smtClean="0"/>
              <a:t> </a:t>
            </a:r>
            <a:r>
              <a:rPr lang="tr-TR" sz="2200" dirty="0" err="1" smtClean="0"/>
              <a:t>infected</a:t>
            </a:r>
            <a:r>
              <a:rPr lang="tr-TR" sz="2200" dirty="0" smtClean="0"/>
              <a:t>.  </a:t>
            </a:r>
            <a:r>
              <a:rPr lang="tr-TR" sz="2200" dirty="0" err="1" smtClean="0"/>
              <a:t>Resolution</a:t>
            </a:r>
            <a:r>
              <a:rPr lang="tr-TR" sz="2200" dirty="0" smtClean="0"/>
              <a:t> in 3-4 </a:t>
            </a:r>
            <a:r>
              <a:rPr lang="tr-TR" sz="2200" dirty="0" err="1" smtClean="0"/>
              <a:t>weeks</a:t>
            </a:r>
            <a:r>
              <a:rPr lang="tr-TR" sz="2200" dirty="0" smtClean="0"/>
              <a:t>.</a:t>
            </a:r>
          </a:p>
          <a:p>
            <a:r>
              <a:rPr lang="tr-TR" sz="2200" dirty="0" err="1" smtClean="0"/>
              <a:t>Other</a:t>
            </a:r>
            <a:r>
              <a:rPr lang="tr-TR" sz="2200" dirty="0" smtClean="0"/>
              <a:t> </a:t>
            </a:r>
            <a:r>
              <a:rPr lang="tr-TR" sz="2200" dirty="0" err="1" smtClean="0"/>
              <a:t>poxviruses</a:t>
            </a:r>
            <a:r>
              <a:rPr lang="tr-TR" sz="2200" dirty="0" smtClean="0"/>
              <a:t> spread </a:t>
            </a:r>
            <a:r>
              <a:rPr lang="tr-TR" sz="2200" dirty="0" err="1" smtClean="0"/>
              <a:t>to</a:t>
            </a:r>
            <a:r>
              <a:rPr lang="tr-TR" sz="2200" dirty="0" smtClean="0"/>
              <a:t> </a:t>
            </a:r>
            <a:r>
              <a:rPr lang="tr-TR" sz="2200" dirty="0" err="1" smtClean="0"/>
              <a:t>the</a:t>
            </a:r>
            <a:r>
              <a:rPr lang="tr-TR" sz="2200" dirty="0" smtClean="0"/>
              <a:t> </a:t>
            </a:r>
            <a:r>
              <a:rPr lang="tr-TR" sz="2200" dirty="0" err="1" smtClean="0"/>
              <a:t>upper</a:t>
            </a:r>
            <a:r>
              <a:rPr lang="tr-TR" sz="2200" dirty="0" smtClean="0"/>
              <a:t> </a:t>
            </a:r>
            <a:r>
              <a:rPr lang="tr-TR" sz="2200" dirty="0" err="1" smtClean="0"/>
              <a:t>respiratory</a:t>
            </a:r>
            <a:r>
              <a:rPr lang="tr-TR" sz="2200" dirty="0" smtClean="0"/>
              <a:t> </a:t>
            </a:r>
            <a:r>
              <a:rPr lang="tr-TR" sz="2200" dirty="0" err="1" smtClean="0"/>
              <a:t>tract</a:t>
            </a:r>
            <a:r>
              <a:rPr lang="tr-TR" sz="2200" dirty="0" smtClean="0"/>
              <a:t> </a:t>
            </a:r>
            <a:r>
              <a:rPr lang="tr-TR" sz="2200" dirty="0" err="1" smtClean="0"/>
              <a:t>eg</a:t>
            </a:r>
            <a:r>
              <a:rPr lang="tr-TR" sz="2200" dirty="0" smtClean="0"/>
              <a:t> </a:t>
            </a:r>
            <a:r>
              <a:rPr lang="tr-TR" sz="2200" dirty="0" err="1" smtClean="0"/>
              <a:t>fowlpox</a:t>
            </a:r>
            <a:r>
              <a:rPr lang="tr-TR" sz="2200" dirty="0" smtClean="0"/>
              <a:t> </a:t>
            </a:r>
            <a:r>
              <a:rPr lang="tr-TR" sz="2200" dirty="0" err="1" smtClean="0"/>
              <a:t>and</a:t>
            </a:r>
            <a:r>
              <a:rPr lang="tr-TR" sz="2200" dirty="0" smtClean="0"/>
              <a:t> </a:t>
            </a:r>
            <a:r>
              <a:rPr lang="tr-TR" sz="2200" dirty="0" err="1" smtClean="0"/>
              <a:t>cat</a:t>
            </a:r>
            <a:r>
              <a:rPr lang="tr-TR" sz="2200" dirty="0" smtClean="0"/>
              <a:t> </a:t>
            </a:r>
            <a:r>
              <a:rPr lang="tr-TR" sz="2200" dirty="0" err="1" smtClean="0"/>
              <a:t>pox</a:t>
            </a:r>
            <a:r>
              <a:rPr lang="tr-TR" sz="2200" dirty="0" smtClean="0"/>
              <a:t>.  </a:t>
            </a:r>
            <a:r>
              <a:rPr lang="tr-TR" sz="2200" dirty="0" err="1" smtClean="0"/>
              <a:t>More</a:t>
            </a:r>
            <a:r>
              <a:rPr lang="tr-TR" sz="2200" dirty="0" smtClean="0"/>
              <a:t> </a:t>
            </a:r>
            <a:r>
              <a:rPr lang="tr-TR" sz="2200" dirty="0" err="1" smtClean="0"/>
              <a:t>rarely</a:t>
            </a:r>
            <a:r>
              <a:rPr lang="tr-TR" sz="2200" dirty="0" smtClean="0"/>
              <a:t> </a:t>
            </a:r>
            <a:r>
              <a:rPr lang="tr-TR" sz="2200" dirty="0" err="1" smtClean="0"/>
              <a:t>virus</a:t>
            </a:r>
            <a:r>
              <a:rPr lang="tr-TR" sz="2200" dirty="0" smtClean="0"/>
              <a:t> </a:t>
            </a:r>
            <a:r>
              <a:rPr lang="tr-TR" sz="2200" dirty="0" err="1" smtClean="0"/>
              <a:t>will</a:t>
            </a:r>
            <a:r>
              <a:rPr lang="tr-TR" sz="2200" dirty="0" smtClean="0"/>
              <a:t> </a:t>
            </a:r>
            <a:r>
              <a:rPr lang="tr-TR" sz="2200" dirty="0" err="1" smtClean="0"/>
              <a:t>replicate</a:t>
            </a:r>
            <a:r>
              <a:rPr lang="tr-TR" sz="2200" dirty="0" smtClean="0"/>
              <a:t> in </a:t>
            </a:r>
            <a:r>
              <a:rPr lang="tr-TR" sz="2200" dirty="0" err="1" smtClean="0"/>
              <a:t>the</a:t>
            </a:r>
            <a:r>
              <a:rPr lang="tr-TR" sz="2200" dirty="0" smtClean="0"/>
              <a:t> </a:t>
            </a:r>
            <a:r>
              <a:rPr lang="tr-TR" sz="2200" dirty="0" err="1" smtClean="0"/>
              <a:t>viscera</a:t>
            </a:r>
            <a:r>
              <a:rPr lang="tr-TR" sz="2200" dirty="0" smtClean="0"/>
              <a:t> </a:t>
            </a:r>
            <a:r>
              <a:rPr lang="tr-TR" sz="2200" dirty="0" err="1" smtClean="0"/>
              <a:t>giving</a:t>
            </a:r>
            <a:r>
              <a:rPr lang="tr-TR" sz="2200" dirty="0" smtClean="0"/>
              <a:t> </a:t>
            </a:r>
            <a:r>
              <a:rPr lang="tr-TR" sz="2200" dirty="0" err="1" smtClean="0"/>
              <a:t>rise</a:t>
            </a:r>
            <a:r>
              <a:rPr lang="tr-TR" sz="2200" dirty="0" smtClean="0"/>
              <a:t> </a:t>
            </a:r>
            <a:r>
              <a:rPr lang="tr-TR" sz="2200" dirty="0" err="1" smtClean="0"/>
              <a:t>to</a:t>
            </a:r>
            <a:r>
              <a:rPr lang="tr-TR" sz="2200" dirty="0" smtClean="0"/>
              <a:t> </a:t>
            </a:r>
            <a:r>
              <a:rPr lang="tr-TR" sz="2200" dirty="0" err="1" smtClean="0"/>
              <a:t>multiple</a:t>
            </a:r>
            <a:r>
              <a:rPr lang="tr-TR" sz="2200" dirty="0" smtClean="0"/>
              <a:t> </a:t>
            </a:r>
            <a:r>
              <a:rPr lang="tr-TR" sz="2200" dirty="0" err="1" smtClean="0"/>
              <a:t>focal</a:t>
            </a:r>
            <a:r>
              <a:rPr lang="tr-TR" sz="2200" dirty="0" smtClean="0"/>
              <a:t> </a:t>
            </a:r>
            <a:r>
              <a:rPr lang="tr-TR" sz="2200" dirty="0" err="1" smtClean="0"/>
              <a:t>lesions</a:t>
            </a:r>
            <a:r>
              <a:rPr lang="tr-TR" sz="2200" dirty="0" smtClean="0"/>
              <a:t> </a:t>
            </a:r>
            <a:r>
              <a:rPr lang="tr-TR" sz="2200" dirty="0" err="1" smtClean="0"/>
              <a:t>which</a:t>
            </a:r>
            <a:r>
              <a:rPr lang="tr-TR" sz="2200" dirty="0" smtClean="0"/>
              <a:t> </a:t>
            </a:r>
            <a:r>
              <a:rPr lang="tr-TR" sz="2200" dirty="0" err="1" smtClean="0"/>
              <a:t>are</a:t>
            </a:r>
            <a:r>
              <a:rPr lang="tr-TR" sz="2200" dirty="0" smtClean="0"/>
              <a:t> </a:t>
            </a:r>
            <a:r>
              <a:rPr lang="tr-TR" sz="2200" dirty="0" err="1" smtClean="0"/>
              <a:t>often</a:t>
            </a:r>
            <a:r>
              <a:rPr lang="tr-TR" sz="2200" dirty="0" smtClean="0"/>
              <a:t> </a:t>
            </a:r>
            <a:r>
              <a:rPr lang="tr-TR" sz="2200" dirty="0" err="1" smtClean="0"/>
              <a:t>fatal</a:t>
            </a:r>
            <a:r>
              <a:rPr lang="tr-TR" sz="2200" dirty="0" smtClean="0"/>
              <a:t>, </a:t>
            </a:r>
            <a:r>
              <a:rPr lang="tr-TR" sz="2200" dirty="0" err="1" smtClean="0"/>
              <a:t>e.g</a:t>
            </a:r>
            <a:r>
              <a:rPr lang="tr-TR" sz="2200" dirty="0" smtClean="0"/>
              <a:t>. </a:t>
            </a:r>
            <a:r>
              <a:rPr lang="tr-TR" sz="2200" dirty="0" err="1" smtClean="0"/>
              <a:t>sheep</a:t>
            </a:r>
            <a:r>
              <a:rPr lang="tr-TR" sz="2200" dirty="0" smtClean="0"/>
              <a:t> </a:t>
            </a:r>
            <a:r>
              <a:rPr lang="tr-TR" sz="2200" dirty="0" err="1" smtClean="0"/>
              <a:t>pox</a:t>
            </a:r>
            <a:r>
              <a:rPr lang="tr-TR" sz="2200" dirty="0" smtClean="0"/>
              <a:t>.</a:t>
            </a:r>
          </a:p>
          <a:p>
            <a:endParaRPr lang="tr-TR" sz="2000" dirty="0"/>
          </a:p>
        </p:txBody>
      </p:sp>
      <p:sp>
        <p:nvSpPr>
          <p:cNvPr id="4" name="5 Köşeli Yıldız 3"/>
          <p:cNvSpPr/>
          <p:nvPr/>
        </p:nvSpPr>
        <p:spPr>
          <a:xfrm>
            <a:off x="2777923" y="4371683"/>
            <a:ext cx="590309" cy="5440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5779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838200" y="1327914"/>
            <a:ext cx="10515600" cy="4351338"/>
          </a:xfrm>
          <a:noFill/>
          <a:ln/>
        </p:spPr>
        <p:txBody>
          <a:bodyPr>
            <a:normAutofit/>
          </a:bodyPr>
          <a:lstStyle/>
          <a:p>
            <a:pPr>
              <a:lnSpc>
                <a:spcPct val="90000"/>
              </a:lnSpc>
            </a:pPr>
            <a:r>
              <a:rPr lang="en-US" sz="2400" b="1" dirty="0" err="1"/>
              <a:t>Lezyonlar</a:t>
            </a:r>
            <a:r>
              <a:rPr lang="en-US" sz="2400" b="1" dirty="0"/>
              <a:t> 5 </a:t>
            </a:r>
            <a:r>
              <a:rPr lang="en-US" sz="2400" b="1" dirty="0" err="1"/>
              <a:t>dönem</a:t>
            </a:r>
            <a:r>
              <a:rPr lang="en-US" sz="2400" b="1" dirty="0"/>
              <a:t> </a:t>
            </a:r>
            <a:r>
              <a:rPr lang="en-US" sz="2400" b="1" dirty="0" err="1"/>
              <a:t>gösterir</a:t>
            </a:r>
            <a:r>
              <a:rPr lang="en-US" sz="2400" b="1" dirty="0"/>
              <a:t>. </a:t>
            </a:r>
          </a:p>
          <a:p>
            <a:pPr>
              <a:lnSpc>
                <a:spcPct val="90000"/>
              </a:lnSpc>
            </a:pPr>
            <a:r>
              <a:rPr lang="en-US" sz="2400" b="1" dirty="0" err="1"/>
              <a:t>Std.Eritematosum</a:t>
            </a:r>
            <a:r>
              <a:rPr lang="en-US" sz="2400" dirty="0" err="1"/>
              <a:t>-eritem</a:t>
            </a:r>
            <a:r>
              <a:rPr lang="en-US" sz="2400" dirty="0"/>
              <a:t> </a:t>
            </a:r>
            <a:r>
              <a:rPr lang="en-US" sz="2400" dirty="0" err="1"/>
              <a:t>olu</a:t>
            </a:r>
            <a:r>
              <a:rPr lang="tr-TR" sz="2400" dirty="0"/>
              <a:t>ş</a:t>
            </a:r>
            <a:r>
              <a:rPr lang="en-US" sz="2400" dirty="0" err="1"/>
              <a:t>umu</a:t>
            </a:r>
            <a:r>
              <a:rPr lang="en-US" sz="2400" dirty="0"/>
              <a:t> (1-3 cm </a:t>
            </a:r>
            <a:r>
              <a:rPr lang="en-US" sz="2400" dirty="0" err="1"/>
              <a:t>çap</a:t>
            </a:r>
            <a:r>
              <a:rPr lang="tr-TR" sz="2400" dirty="0"/>
              <a:t>ı</a:t>
            </a:r>
            <a:r>
              <a:rPr lang="en-US" sz="2400" dirty="0" err="1"/>
              <a:t>nda</a:t>
            </a:r>
            <a:r>
              <a:rPr lang="en-US" sz="2400" dirty="0"/>
              <a:t>)</a:t>
            </a:r>
          </a:p>
          <a:p>
            <a:pPr>
              <a:lnSpc>
                <a:spcPct val="90000"/>
              </a:lnSpc>
            </a:pPr>
            <a:r>
              <a:rPr lang="en-US" sz="2400" b="1" dirty="0" err="1"/>
              <a:t>Std.Papullosum</a:t>
            </a:r>
            <a:r>
              <a:rPr lang="en-US" sz="2400" dirty="0"/>
              <a:t>- </a:t>
            </a:r>
            <a:r>
              <a:rPr lang="en-US" sz="2400" dirty="0" err="1"/>
              <a:t>proliferasyon</a:t>
            </a:r>
            <a:r>
              <a:rPr lang="en-US" sz="2400" dirty="0"/>
              <a:t> </a:t>
            </a:r>
            <a:r>
              <a:rPr lang="en-US" sz="2400" dirty="0" err="1"/>
              <a:t>ve</a:t>
            </a:r>
            <a:r>
              <a:rPr lang="en-US" sz="2400" dirty="0"/>
              <a:t> </a:t>
            </a:r>
            <a:r>
              <a:rPr lang="en-US" sz="2400" dirty="0" err="1"/>
              <a:t>subepidermal</a:t>
            </a:r>
            <a:r>
              <a:rPr lang="en-US" sz="2400" dirty="0"/>
              <a:t> </a:t>
            </a:r>
            <a:r>
              <a:rPr lang="en-US" sz="2400" dirty="0" err="1"/>
              <a:t>papül</a:t>
            </a:r>
            <a:r>
              <a:rPr lang="en-US" sz="2400" dirty="0"/>
              <a:t> </a:t>
            </a:r>
            <a:r>
              <a:rPr lang="en-US" sz="2400" dirty="0" err="1"/>
              <a:t>olu</a:t>
            </a:r>
            <a:r>
              <a:rPr lang="tr-TR" sz="2400" dirty="0"/>
              <a:t>ş</a:t>
            </a:r>
            <a:r>
              <a:rPr lang="en-US" sz="2400" dirty="0" err="1"/>
              <a:t>umu</a:t>
            </a:r>
            <a:r>
              <a:rPr lang="en-US" sz="2400" dirty="0"/>
              <a:t>(deride k</a:t>
            </a:r>
            <a:r>
              <a:rPr lang="tr-TR" sz="2400" dirty="0"/>
              <a:t>ı</a:t>
            </a:r>
            <a:r>
              <a:rPr lang="en-US" sz="2400" dirty="0" err="1"/>
              <a:t>rm</a:t>
            </a:r>
            <a:r>
              <a:rPr lang="tr-TR" sz="2400" dirty="0"/>
              <a:t>ı</a:t>
            </a:r>
            <a:r>
              <a:rPr lang="en-US" sz="2400" dirty="0"/>
              <a:t>z</a:t>
            </a:r>
            <a:r>
              <a:rPr lang="tr-TR" sz="2400" dirty="0"/>
              <a:t>ı</a:t>
            </a:r>
            <a:r>
              <a:rPr lang="en-US" sz="2400" dirty="0"/>
              <a:t> </a:t>
            </a:r>
            <a:r>
              <a:rPr lang="en-US" sz="2400" dirty="0" err="1"/>
              <a:t>renkli</a:t>
            </a:r>
            <a:r>
              <a:rPr lang="en-US" sz="2400" dirty="0"/>
              <a:t> </a:t>
            </a:r>
            <a:r>
              <a:rPr lang="en-US" sz="2400" dirty="0" err="1"/>
              <a:t>mercimek</a:t>
            </a:r>
            <a:r>
              <a:rPr lang="en-US" sz="2400" dirty="0"/>
              <a:t> </a:t>
            </a:r>
            <a:r>
              <a:rPr lang="en-US" sz="2400" dirty="0" err="1"/>
              <a:t>büyüklü</a:t>
            </a:r>
            <a:r>
              <a:rPr lang="tr-TR" sz="2400" dirty="0"/>
              <a:t>ğ</a:t>
            </a:r>
            <a:r>
              <a:rPr lang="en-US" sz="2400" dirty="0" err="1"/>
              <a:t>ünde</a:t>
            </a:r>
            <a:r>
              <a:rPr lang="en-US" sz="2400" dirty="0"/>
              <a:t> </a:t>
            </a:r>
            <a:r>
              <a:rPr lang="en-US" sz="2400" dirty="0" err="1"/>
              <a:t>sert</a:t>
            </a:r>
            <a:r>
              <a:rPr lang="en-US" sz="2400" dirty="0"/>
              <a:t> </a:t>
            </a:r>
            <a:r>
              <a:rPr lang="en-US" sz="2400" dirty="0" err="1"/>
              <a:t>dü</a:t>
            </a:r>
            <a:r>
              <a:rPr lang="tr-TR" sz="2400" dirty="0"/>
              <a:t>ğ</a:t>
            </a:r>
            <a:r>
              <a:rPr lang="en-US" sz="2400" dirty="0" err="1"/>
              <a:t>ümcük</a:t>
            </a:r>
            <a:r>
              <a:rPr lang="en-US" sz="2400" dirty="0"/>
              <a:t> </a:t>
            </a:r>
            <a:r>
              <a:rPr lang="en-US" sz="2400" dirty="0" err="1"/>
              <a:t>olu</a:t>
            </a:r>
            <a:r>
              <a:rPr lang="tr-TR" sz="2400" dirty="0"/>
              <a:t>ş</a:t>
            </a:r>
            <a:r>
              <a:rPr lang="en-US" sz="2400" dirty="0" err="1"/>
              <a:t>umu</a:t>
            </a:r>
            <a:r>
              <a:rPr lang="en-US" sz="2400" dirty="0"/>
              <a:t>)</a:t>
            </a:r>
          </a:p>
          <a:p>
            <a:pPr>
              <a:lnSpc>
                <a:spcPct val="90000"/>
              </a:lnSpc>
            </a:pPr>
            <a:r>
              <a:rPr lang="en-US" sz="2400" b="1" dirty="0" err="1"/>
              <a:t>Std.vesiculosum</a:t>
            </a:r>
            <a:r>
              <a:rPr lang="en-US" sz="2400" dirty="0" err="1"/>
              <a:t>:Papülün</a:t>
            </a:r>
            <a:r>
              <a:rPr lang="en-US" sz="2400" dirty="0"/>
              <a:t> 4.gününden </a:t>
            </a:r>
            <a:r>
              <a:rPr lang="en-US" sz="2400" dirty="0" err="1"/>
              <a:t>itibaren</a:t>
            </a:r>
            <a:r>
              <a:rPr lang="en-US" sz="2400" dirty="0"/>
              <a:t> </a:t>
            </a:r>
            <a:r>
              <a:rPr lang="en-US" sz="2400" dirty="0" err="1"/>
              <a:t>içleri</a:t>
            </a:r>
            <a:r>
              <a:rPr lang="en-US" sz="2400" dirty="0"/>
              <a:t> </a:t>
            </a:r>
            <a:r>
              <a:rPr lang="en-US" sz="2400" dirty="0" err="1"/>
              <a:t>berrak</a:t>
            </a:r>
            <a:r>
              <a:rPr lang="en-US" sz="2400" dirty="0"/>
              <a:t> s</a:t>
            </a:r>
            <a:r>
              <a:rPr lang="tr-TR" sz="2400" dirty="0"/>
              <a:t>ı</a:t>
            </a:r>
            <a:r>
              <a:rPr lang="en-US" sz="2400" dirty="0"/>
              <a:t>v</a:t>
            </a:r>
            <a:r>
              <a:rPr lang="tr-TR" sz="2400" dirty="0"/>
              <a:t>ı</a:t>
            </a:r>
            <a:r>
              <a:rPr lang="en-US" sz="2400" dirty="0"/>
              <a:t> </a:t>
            </a:r>
            <a:r>
              <a:rPr lang="en-US" sz="2400" dirty="0" err="1"/>
              <a:t>ile</a:t>
            </a:r>
            <a:r>
              <a:rPr lang="en-US" sz="2400" dirty="0"/>
              <a:t> </a:t>
            </a:r>
            <a:r>
              <a:rPr lang="en-US" sz="2400" dirty="0" err="1"/>
              <a:t>dolu,etraflarnda</a:t>
            </a:r>
            <a:r>
              <a:rPr lang="en-US" sz="2400" dirty="0"/>
              <a:t> </a:t>
            </a:r>
            <a:r>
              <a:rPr lang="en-US" sz="2400" dirty="0" err="1"/>
              <a:t>hiperemik</a:t>
            </a:r>
            <a:r>
              <a:rPr lang="en-US" sz="2400" dirty="0"/>
              <a:t> </a:t>
            </a:r>
            <a:r>
              <a:rPr lang="en-US" sz="2400" dirty="0" err="1"/>
              <a:t>alan</a:t>
            </a:r>
            <a:r>
              <a:rPr lang="en-US" sz="2400" dirty="0"/>
              <a:t> </a:t>
            </a:r>
            <a:r>
              <a:rPr lang="en-US" sz="2400" dirty="0" err="1"/>
              <a:t>bulunan</a:t>
            </a:r>
            <a:r>
              <a:rPr lang="en-US" sz="2400" dirty="0"/>
              <a:t> </a:t>
            </a:r>
            <a:r>
              <a:rPr lang="en-US" sz="2400" dirty="0" err="1"/>
              <a:t>veziküller</a:t>
            </a:r>
            <a:r>
              <a:rPr lang="en-US" sz="2400" dirty="0"/>
              <a:t> </a:t>
            </a:r>
            <a:r>
              <a:rPr lang="en-US" sz="2400" dirty="0" err="1"/>
              <a:t>olu</a:t>
            </a:r>
            <a:r>
              <a:rPr lang="tr-TR" sz="2400" dirty="0"/>
              <a:t>ş</a:t>
            </a:r>
            <a:r>
              <a:rPr lang="en-US" sz="2400" dirty="0" err="1"/>
              <a:t>ur.Veziküllere</a:t>
            </a:r>
            <a:r>
              <a:rPr lang="en-US" sz="2400" dirty="0"/>
              <a:t> 10 </a:t>
            </a:r>
            <a:r>
              <a:rPr lang="en-US" sz="2400" dirty="0" err="1"/>
              <a:t>günde</a:t>
            </a:r>
            <a:r>
              <a:rPr lang="en-US" sz="2400" dirty="0"/>
              <a:t> </a:t>
            </a:r>
            <a:r>
              <a:rPr lang="en-US" sz="2400" dirty="0" err="1"/>
              <a:t>olgunla</a:t>
            </a:r>
            <a:r>
              <a:rPr lang="tr-TR" sz="2400" dirty="0" err="1"/>
              <a:t>şı</a:t>
            </a:r>
            <a:r>
              <a:rPr lang="en-US" sz="2400" dirty="0"/>
              <a:t>r. </a:t>
            </a:r>
          </a:p>
          <a:p>
            <a:pPr>
              <a:lnSpc>
                <a:spcPct val="90000"/>
              </a:lnSpc>
            </a:pPr>
            <a:r>
              <a:rPr lang="en-US" sz="2400" b="1" dirty="0" err="1"/>
              <a:t>Std.pustulosum</a:t>
            </a:r>
            <a:r>
              <a:rPr lang="en-US" sz="2400" b="1" dirty="0"/>
              <a:t>:</a:t>
            </a:r>
            <a:r>
              <a:rPr lang="en-US" sz="2400" dirty="0"/>
              <a:t> </a:t>
            </a:r>
            <a:r>
              <a:rPr lang="en-US" sz="2400" dirty="0" err="1"/>
              <a:t>papüllerin</a:t>
            </a:r>
            <a:r>
              <a:rPr lang="en-US" sz="2400" dirty="0"/>
              <a:t> </a:t>
            </a:r>
            <a:r>
              <a:rPr lang="en-US" sz="2400" dirty="0" err="1"/>
              <a:t>içi</a:t>
            </a:r>
            <a:r>
              <a:rPr lang="en-US" sz="2400" dirty="0"/>
              <a:t> fibrin </a:t>
            </a:r>
            <a:r>
              <a:rPr lang="en-US" sz="2400" dirty="0" err="1"/>
              <a:t>ve</a:t>
            </a:r>
            <a:r>
              <a:rPr lang="en-US" sz="2400" dirty="0"/>
              <a:t> </a:t>
            </a:r>
            <a:r>
              <a:rPr lang="en-US" sz="2400" dirty="0" err="1"/>
              <a:t>nötrofil</a:t>
            </a:r>
            <a:r>
              <a:rPr lang="en-US" sz="2400" dirty="0"/>
              <a:t> </a:t>
            </a:r>
            <a:r>
              <a:rPr lang="en-US" sz="2400" dirty="0" err="1"/>
              <a:t>ile</a:t>
            </a:r>
            <a:r>
              <a:rPr lang="en-US" sz="2400" dirty="0"/>
              <a:t> </a:t>
            </a:r>
            <a:r>
              <a:rPr lang="en-US" sz="2400" dirty="0" err="1"/>
              <a:t>doludur</a:t>
            </a:r>
            <a:r>
              <a:rPr lang="en-US" sz="2400" dirty="0"/>
              <a:t>. </a:t>
            </a:r>
            <a:r>
              <a:rPr lang="en-US" sz="2400" dirty="0" err="1"/>
              <a:t>Püstüllü</a:t>
            </a:r>
            <a:r>
              <a:rPr lang="en-US" sz="2400" dirty="0"/>
              <a:t> </a:t>
            </a:r>
            <a:r>
              <a:rPr lang="en-US" sz="2400" dirty="0" err="1"/>
              <a:t>dönem</a:t>
            </a:r>
            <a:r>
              <a:rPr lang="en-US" sz="2400" dirty="0"/>
              <a:t> 8-10 </a:t>
            </a:r>
            <a:r>
              <a:rPr lang="en-US" sz="2400" dirty="0" err="1"/>
              <a:t>gün</a:t>
            </a:r>
            <a:r>
              <a:rPr lang="en-US" sz="2400" dirty="0"/>
              <a:t> </a:t>
            </a:r>
            <a:r>
              <a:rPr lang="en-US" sz="2400" dirty="0" err="1"/>
              <a:t>sürer</a:t>
            </a:r>
            <a:r>
              <a:rPr lang="en-US" sz="2400" dirty="0"/>
              <a:t>.. Bu </a:t>
            </a:r>
            <a:r>
              <a:rPr lang="en-US" sz="2400" dirty="0" err="1"/>
              <a:t>lezyonlar</a:t>
            </a:r>
            <a:r>
              <a:rPr lang="en-US" sz="2400" dirty="0"/>
              <a:t> </a:t>
            </a:r>
            <a:r>
              <a:rPr lang="en-US" sz="2400" dirty="0" err="1"/>
              <a:t>cowpoxvirusla</a:t>
            </a:r>
            <a:r>
              <a:rPr lang="en-US" sz="2400" dirty="0"/>
              <a:t> </a:t>
            </a:r>
            <a:r>
              <a:rPr lang="en-US" sz="2400" dirty="0" err="1"/>
              <a:t>olu</a:t>
            </a:r>
            <a:r>
              <a:rPr lang="tr-TR" sz="2400" dirty="0"/>
              <a:t>ş</a:t>
            </a:r>
            <a:r>
              <a:rPr lang="en-US" sz="2400" dirty="0"/>
              <a:t>an </a:t>
            </a:r>
            <a:r>
              <a:rPr lang="en-US" sz="2400" dirty="0" err="1"/>
              <a:t>enfeksiyonda</a:t>
            </a:r>
            <a:r>
              <a:rPr lang="en-US" sz="2400" dirty="0"/>
              <a:t> </a:t>
            </a:r>
            <a:r>
              <a:rPr lang="en-US" sz="2400" dirty="0" err="1"/>
              <a:t>daha</a:t>
            </a:r>
            <a:r>
              <a:rPr lang="en-US" sz="2400" dirty="0"/>
              <a:t> </a:t>
            </a:r>
            <a:r>
              <a:rPr lang="en-US" sz="2400" dirty="0" err="1"/>
              <a:t>koyudur</a:t>
            </a:r>
            <a:r>
              <a:rPr lang="en-US" sz="2400" dirty="0"/>
              <a:t>.</a:t>
            </a:r>
          </a:p>
          <a:p>
            <a:pPr>
              <a:lnSpc>
                <a:spcPct val="90000"/>
              </a:lnSpc>
            </a:pPr>
            <a:r>
              <a:rPr lang="en-US" sz="2400" b="1" dirty="0"/>
              <a:t>Std. </a:t>
            </a:r>
            <a:r>
              <a:rPr lang="en-US" sz="2400" b="1" dirty="0" err="1"/>
              <a:t>Crustosum</a:t>
            </a:r>
            <a:r>
              <a:rPr lang="en-US" sz="2400" b="1" dirty="0"/>
              <a:t>:</a:t>
            </a:r>
            <a:r>
              <a:rPr lang="en-US" sz="2400" dirty="0"/>
              <a:t> </a:t>
            </a:r>
            <a:r>
              <a:rPr lang="en-US" sz="2400" dirty="0" err="1"/>
              <a:t>Kabukla</a:t>
            </a:r>
            <a:r>
              <a:rPr lang="tr-TR" sz="2400" dirty="0"/>
              <a:t>ş</a:t>
            </a:r>
            <a:r>
              <a:rPr lang="en-US" sz="2400" dirty="0"/>
              <a:t>ma </a:t>
            </a:r>
            <a:r>
              <a:rPr lang="en-US" sz="2400" dirty="0" err="1"/>
              <a:t>dönemidir</a:t>
            </a:r>
            <a:r>
              <a:rPr lang="en-US" sz="2400"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98257" y="405114"/>
            <a:ext cx="9795486" cy="5511880"/>
          </a:xfrm>
          <a:prstGeom prst="rect">
            <a:avLst/>
          </a:prstGeom>
        </p:spPr>
      </p:pic>
      <p:sp>
        <p:nvSpPr>
          <p:cNvPr id="5" name="Dikdörtgen 4"/>
          <p:cNvSpPr/>
          <p:nvPr/>
        </p:nvSpPr>
        <p:spPr>
          <a:xfrm>
            <a:off x="4442342" y="5916994"/>
            <a:ext cx="3307316" cy="253916"/>
          </a:xfrm>
          <a:prstGeom prst="rect">
            <a:avLst/>
          </a:prstGeom>
        </p:spPr>
        <p:txBody>
          <a:bodyPr wrap="none">
            <a:spAutoFit/>
          </a:bodyPr>
          <a:lstStyle/>
          <a:p>
            <a:r>
              <a:rPr lang="tr-TR" sz="1050" dirty="0" err="1" smtClean="0"/>
              <a:t>https</a:t>
            </a:r>
            <a:r>
              <a:rPr lang="tr-TR" sz="1050" dirty="0" smtClean="0"/>
              <a:t>://</a:t>
            </a:r>
            <a:r>
              <a:rPr lang="tr-TR" sz="1050" dirty="0" err="1" smtClean="0"/>
              <a:t>emedicine.medscape.com</a:t>
            </a:r>
            <a:r>
              <a:rPr lang="tr-TR" sz="1050" dirty="0" smtClean="0"/>
              <a:t>/</a:t>
            </a:r>
            <a:r>
              <a:rPr lang="tr-TR" sz="1050" dirty="0" err="1" smtClean="0"/>
              <a:t>article</a:t>
            </a:r>
            <a:r>
              <a:rPr lang="tr-TR" sz="1050" dirty="0" smtClean="0"/>
              <a:t>/237229-clinical</a:t>
            </a:r>
            <a:endParaRPr lang="tr-TR" sz="1050" dirty="0"/>
          </a:p>
        </p:txBody>
      </p:sp>
    </p:spTree>
    <p:extLst>
      <p:ext uri="{BB962C8B-B14F-4D97-AF65-F5344CB8AC3E}">
        <p14:creationId xmlns:p14="http://schemas.microsoft.com/office/powerpoint/2010/main" val="1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err="1" smtClean="0">
                <a:solidFill>
                  <a:srgbClr val="0070C0"/>
                </a:solidFill>
              </a:rPr>
              <a:t>Cowpox</a:t>
            </a:r>
            <a:endParaRPr lang="tr-TR" dirty="0">
              <a:solidFill>
                <a:srgbClr val="0070C0"/>
              </a:solidFill>
            </a:endParaRPr>
          </a:p>
        </p:txBody>
      </p:sp>
      <p:sp>
        <p:nvSpPr>
          <p:cNvPr id="3" name="2 İçerik Yer Tutucusu"/>
          <p:cNvSpPr>
            <a:spLocks noGrp="1"/>
          </p:cNvSpPr>
          <p:nvPr>
            <p:ph idx="1"/>
          </p:nvPr>
        </p:nvSpPr>
        <p:spPr/>
        <p:txBody>
          <a:bodyPr>
            <a:normAutofit/>
          </a:bodyPr>
          <a:lstStyle/>
          <a:p>
            <a:r>
              <a:rPr lang="tr-TR" dirty="0" smtClean="0"/>
              <a:t>I</a:t>
            </a:r>
            <a:r>
              <a:rPr lang="en-US" dirty="0" smtClean="0"/>
              <a:t>n this mild, eruptive disease of dairy cows, lesions are seen on the udder and teats. Although once common, cowpox is now extremely rare and reported only in western Europe</a:t>
            </a:r>
            <a:r>
              <a:rPr lang="tr-TR" dirty="0" smtClean="0"/>
              <a:t>.</a:t>
            </a:r>
            <a:r>
              <a:rPr lang="en-US" dirty="0" smtClean="0"/>
              <a:t> </a:t>
            </a:r>
            <a:endParaRPr lang="tr-TR" dirty="0" smtClean="0"/>
          </a:p>
          <a:p>
            <a:r>
              <a:rPr lang="en-US" dirty="0" smtClean="0"/>
              <a:t>The contagious virus responsible for Cowpox in cattle can also affect other species including humans, small wild mammals and cats. </a:t>
            </a:r>
            <a:endParaRPr lang="tr-TR" dirty="0" smtClean="0"/>
          </a:p>
          <a:p>
            <a:r>
              <a:rPr lang="en-US" dirty="0" smtClean="0"/>
              <a:t>There is only one reported case of cowpox affecting a dog. </a:t>
            </a:r>
            <a:endParaRPr lang="tr-TR" dirty="0" smtClean="0"/>
          </a:p>
          <a:p>
            <a:r>
              <a:rPr lang="en-US" dirty="0" smtClean="0"/>
              <a:t>Signs of the disease include </a:t>
            </a:r>
            <a:r>
              <a:rPr lang="en-US" dirty="0" smtClean="0">
                <a:solidFill>
                  <a:srgbClr val="942093"/>
                </a:solidFill>
              </a:rPr>
              <a:t>skin lesions (nodules, scabs and ulcers), eye problems (conjunctivitis)  and respiratory signs (pneumonia). </a:t>
            </a:r>
            <a:r>
              <a:rPr lang="en-US" dirty="0" smtClean="0"/>
              <a:t>Cowpox in cats occurs mainly in Europe and Asia.</a:t>
            </a:r>
            <a:endParaRPr lang="tr-TR" dirty="0" smtClean="0"/>
          </a:p>
        </p:txBody>
      </p:sp>
    </p:spTree>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2494</Words>
  <Application>Microsoft Office PowerPoint</Application>
  <PresentationFormat>Geniş ekran</PresentationFormat>
  <Paragraphs>225</Paragraphs>
  <Slides>44</Slides>
  <Notes>1</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44</vt:i4>
      </vt:variant>
    </vt:vector>
  </HeadingPairs>
  <TitlesOfParts>
    <vt:vector size="52" baseType="lpstr">
      <vt:lpstr>Arial</vt:lpstr>
      <vt:lpstr>Calibri</vt:lpstr>
      <vt:lpstr>Calibri Light</vt:lpstr>
      <vt:lpstr>Lato</vt:lpstr>
      <vt:lpstr>Raleway</vt:lpstr>
      <vt:lpstr>Times New Roman</vt:lpstr>
      <vt:lpstr>Office Teması</vt:lpstr>
      <vt:lpstr>Photo Editor Photo</vt:lpstr>
      <vt:lpstr>POXVIRIDAE</vt:lpstr>
      <vt:lpstr>PowerPoint Sunusu</vt:lpstr>
      <vt:lpstr>PowerPoint Sunusu</vt:lpstr>
      <vt:lpstr>PowerPoint Sunusu</vt:lpstr>
      <vt:lpstr>Classification</vt:lpstr>
      <vt:lpstr>Pathogenesis</vt:lpstr>
      <vt:lpstr>PowerPoint Sunusu</vt:lpstr>
      <vt:lpstr>PowerPoint Sunusu</vt:lpstr>
      <vt:lpstr>Cowpox</vt:lpstr>
      <vt:lpstr>PowerPoint Sunusu</vt:lpstr>
      <vt:lpstr>Etiology</vt:lpstr>
      <vt:lpstr>PowerPoint Sunusu</vt:lpstr>
      <vt:lpstr>PowerPoint Sunusu</vt:lpstr>
      <vt:lpstr>PowerPoint Sunusu</vt:lpstr>
      <vt:lpstr>Clinical Signs</vt:lpstr>
      <vt:lpstr>PowerPoint Sunusu</vt:lpstr>
      <vt:lpstr>Diagnosis</vt:lpstr>
      <vt:lpstr>Control</vt:lpstr>
      <vt:lpstr>References</vt:lpstr>
      <vt:lpstr>SHEEP POX AND  GOAT POXVIRUS</vt:lpstr>
      <vt:lpstr>Etiology</vt:lpstr>
      <vt:lpstr>PowerPoint Sunusu</vt:lpstr>
      <vt:lpstr>PowerPoint Sunusu</vt:lpstr>
      <vt:lpstr>Geographic Distribution</vt:lpstr>
      <vt:lpstr>PowerPoint Sunusu</vt:lpstr>
      <vt:lpstr>Transmission</vt:lpstr>
      <vt:lpstr>Sources of virus </vt:lpstr>
      <vt:lpstr>Clinical Signs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Diagnosis</vt:lpstr>
      <vt:lpstr>PowerPoint Sunusu</vt:lpstr>
      <vt:lpstr>Prevention and Control</vt:lpstr>
      <vt:lpstr>PowerPoint Sunusu</vt:lpstr>
      <vt:lpstr>Vaccine in Turkey</vt:lpstr>
      <vt:lpstr>REFERENCES</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Viroloji</cp:lastModifiedBy>
  <cp:revision>125</cp:revision>
  <dcterms:created xsi:type="dcterms:W3CDTF">2017-12-17T13:09:09Z</dcterms:created>
  <dcterms:modified xsi:type="dcterms:W3CDTF">2018-02-02T11:58:10Z</dcterms:modified>
</cp:coreProperties>
</file>