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83" r:id="rId3"/>
    <p:sldId id="286" r:id="rId4"/>
    <p:sldId id="326" r:id="rId5"/>
    <p:sldId id="288" r:id="rId6"/>
    <p:sldId id="311" r:id="rId7"/>
    <p:sldId id="307" r:id="rId8"/>
    <p:sldId id="299" r:id="rId9"/>
    <p:sldId id="351" r:id="rId10"/>
    <p:sldId id="373" r:id="rId11"/>
    <p:sldId id="385" r:id="rId12"/>
    <p:sldId id="38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tr-TR" sz="6000" dirty="0">
                <a:ea typeface="Calibri" pitchFamily="34" charset="0"/>
                <a:cs typeface="Times New Roman" pitchFamily="18" charset="0"/>
              </a:rPr>
              <a:t>İnsan yüzlerini kullanarak duygu tanımlama</a:t>
            </a:r>
          </a:p>
          <a:p>
            <a:pPr>
              <a:lnSpc>
                <a:spcPct val="115000"/>
              </a:lnSpc>
            </a:pPr>
            <a:r>
              <a:rPr lang="tr-TR" sz="6000" dirty="0" smtClean="0">
                <a:ea typeface="Calibri" pitchFamily="34" charset="0"/>
                <a:cs typeface="Times New Roman" pitchFamily="18" charset="0"/>
              </a:rPr>
              <a:t>duygular </a:t>
            </a:r>
            <a:r>
              <a:rPr lang="tr-TR" sz="6000" dirty="0">
                <a:ea typeface="Calibri" pitchFamily="34" charset="0"/>
                <a:cs typeface="Times New Roman" pitchFamily="18" charset="0"/>
              </a:rPr>
              <a:t>hakkında alfabetik bir kitap hazırlama</a:t>
            </a:r>
            <a:r>
              <a:rPr lang="tr-TR" sz="6000" dirty="0" smtClean="0">
                <a:ea typeface="Calibri" pitchFamily="34" charset="0"/>
                <a:cs typeface="Times New Roman" pitchFamily="18" charset="0"/>
              </a:rPr>
              <a:t>,</a:t>
            </a:r>
            <a:endParaRPr lang="tr-TR" sz="6000" dirty="0"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8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8961" y="1196752"/>
            <a:ext cx="7290054" cy="1052736"/>
          </a:xfrm>
        </p:spPr>
        <p:txBody>
          <a:bodyPr>
            <a:noAutofit/>
          </a:bodyPr>
          <a:lstStyle/>
          <a:p>
            <a:r>
              <a:rPr lang="tr-TR" sz="7200" dirty="0">
                <a:ea typeface="Calibri" pitchFamily="34" charset="0"/>
                <a:cs typeface="Times New Roman" pitchFamily="18" charset="0"/>
              </a:rPr>
              <a:t>Çocukların duygularını </a:t>
            </a:r>
            <a:r>
              <a:rPr lang="tr-TR" sz="7200" dirty="0" smtClean="0">
                <a:ea typeface="Calibri" pitchFamily="34" charset="0"/>
                <a:cs typeface="Times New Roman" pitchFamily="18" charset="0"/>
              </a:rPr>
              <a:t>YANSITMA</a:t>
            </a:r>
            <a:r>
              <a:rPr lang="tr-TR" sz="7200" dirty="0">
                <a:ea typeface="Calibri" pitchFamily="34" charset="0"/>
                <a:cs typeface="Times New Roman" pitchFamily="18" charset="0"/>
              </a:rPr>
              <a:t/>
            </a:r>
            <a:br>
              <a:rPr lang="tr-TR" sz="7200" dirty="0">
                <a:ea typeface="Calibri" pitchFamily="34" charset="0"/>
                <a:cs typeface="Times New Roman" pitchFamily="18" charset="0"/>
              </a:rPr>
            </a:br>
            <a:endParaRPr lang="tr-TR" sz="72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51520" y="2249488"/>
            <a:ext cx="8424936" cy="4275856"/>
          </a:xfrm>
        </p:spPr>
        <p:txBody>
          <a:bodyPr>
            <a:normAutofit lnSpcReduction="10000"/>
          </a:bodyPr>
          <a:lstStyle/>
          <a:p>
            <a:pPr marL="342900" marR="18034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Font typeface="Symbol" panose="05050102010706020507" pitchFamily="18" charset="2"/>
              <a:buChar char=""/>
            </a:pPr>
            <a:r>
              <a:rPr lang="tr-TR" altLang="tr-TR" sz="6000" dirty="0"/>
              <a:t>Duyguları açık ve anlaşılır hale </a:t>
            </a:r>
            <a:r>
              <a:rPr lang="tr-TR" altLang="tr-TR" sz="6000" dirty="0" smtClean="0"/>
              <a:t>getirme</a:t>
            </a:r>
          </a:p>
          <a:p>
            <a:pPr marL="342900" marR="18034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Font typeface="Symbol" panose="05050102010706020507" pitchFamily="18" charset="2"/>
              <a:buChar char=""/>
            </a:pPr>
            <a:r>
              <a:rPr lang="tr-TR" altLang="tr-TR" sz="6000" dirty="0"/>
              <a:t>Duyguların hissedildiği biçimde yansıtılması. </a:t>
            </a:r>
          </a:p>
        </p:txBody>
      </p:sp>
    </p:spTree>
    <p:extLst>
      <p:ext uri="{BB962C8B-B14F-4D97-AF65-F5344CB8AC3E}">
        <p14:creationId xmlns:p14="http://schemas.microsoft.com/office/powerpoint/2010/main" val="539481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290054" cy="1499616"/>
          </a:xfrm>
        </p:spPr>
        <p:txBody>
          <a:bodyPr>
            <a:normAutofit fontScale="90000"/>
          </a:bodyPr>
          <a:lstStyle/>
          <a:p>
            <a:pPr marL="342900" marR="18034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altLang="tr-TR" dirty="0"/>
              <a:t/>
            </a:r>
            <a:br>
              <a:rPr lang="tr-TR" altLang="tr-TR" dirty="0"/>
            </a:br>
            <a:r>
              <a:rPr lang="tr-TR" sz="8900" dirty="0" smtClean="0"/>
              <a:t>Duygu </a:t>
            </a:r>
            <a:r>
              <a:rPr lang="tr-TR" sz="8900" smtClean="0"/>
              <a:t>yansıtma örnekleri…</a:t>
            </a:r>
            <a:r>
              <a:rPr lang="tr-TR" sz="8900" dirty="0"/>
              <a:t/>
            </a:r>
            <a:br>
              <a:rPr lang="tr-TR" sz="8900" dirty="0"/>
            </a:br>
            <a:endParaRPr lang="tr-TR" sz="8900" dirty="0"/>
          </a:p>
        </p:txBody>
      </p:sp>
    </p:spTree>
    <p:extLst>
      <p:ext uri="{BB962C8B-B14F-4D97-AF65-F5344CB8AC3E}">
        <p14:creationId xmlns:p14="http://schemas.microsoft.com/office/powerpoint/2010/main" val="48420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75656" y="1844824"/>
            <a:ext cx="7290054" cy="1499616"/>
          </a:xfrm>
        </p:spPr>
        <p:txBody>
          <a:bodyPr>
            <a:noAutofit/>
          </a:bodyPr>
          <a:lstStyle/>
          <a:p>
            <a:r>
              <a:rPr lang="tr-TR" sz="7200" dirty="0" smtClean="0">
                <a:solidFill>
                  <a:srgbClr val="FF0000"/>
                </a:solidFill>
              </a:rPr>
              <a:t>SOSYAL BECERİ EĞİTİMİNDE KULLANILACAK STRATEJİLER</a:t>
            </a:r>
            <a:endParaRPr lang="tr-TR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6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90054" cy="14996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Performans Geri Bildirimi</a:t>
            </a:r>
            <a:br>
              <a:rPr lang="tr-TR" b="1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96752"/>
            <a:ext cx="8424936" cy="5544616"/>
          </a:xfrm>
        </p:spPr>
        <p:txBody>
          <a:bodyPr>
            <a:normAutofit lnSpcReduction="10000"/>
          </a:bodyPr>
          <a:lstStyle/>
          <a:p>
            <a:r>
              <a:rPr lang="tr-TR" sz="6000" dirty="0" smtClean="0"/>
              <a:t>Performansına </a:t>
            </a:r>
            <a:r>
              <a:rPr lang="tr-TR" sz="6000" dirty="0"/>
              <a:t>ilişkin </a:t>
            </a:r>
            <a:r>
              <a:rPr lang="tr-TR" sz="6000" dirty="0" smtClean="0"/>
              <a:t>bilgi verilmesi :</a:t>
            </a:r>
          </a:p>
          <a:p>
            <a:r>
              <a:rPr lang="tr-TR" sz="6000" dirty="0" smtClean="0"/>
              <a:t>yapıcı </a:t>
            </a:r>
            <a:r>
              <a:rPr lang="tr-TR" sz="6000" dirty="0"/>
              <a:t>öneriler, </a:t>
            </a:r>
            <a:endParaRPr lang="tr-TR" sz="6000" dirty="0" smtClean="0"/>
          </a:p>
          <a:p>
            <a:r>
              <a:rPr lang="tr-TR" sz="6000" dirty="0" smtClean="0"/>
              <a:t>sosyal </a:t>
            </a:r>
            <a:r>
              <a:rPr lang="tr-TR" sz="6000" dirty="0" err="1"/>
              <a:t>pekiştireçler</a:t>
            </a:r>
            <a:r>
              <a:rPr lang="tr-TR" sz="6000" dirty="0"/>
              <a:t> </a:t>
            </a:r>
            <a:endParaRPr lang="tr-TR" sz="6000" dirty="0" smtClean="0"/>
          </a:p>
          <a:p>
            <a:r>
              <a:rPr lang="tr-TR" sz="6000" dirty="0" smtClean="0"/>
              <a:t>Akran </a:t>
            </a:r>
            <a:r>
              <a:rPr lang="tr-TR" sz="6000" dirty="0"/>
              <a:t>geri </a:t>
            </a:r>
            <a:r>
              <a:rPr lang="tr-TR" sz="6000" dirty="0" smtClean="0"/>
              <a:t>bildirimi</a:t>
            </a:r>
          </a:p>
          <a:p>
            <a:r>
              <a:rPr lang="tr-TR" sz="6000" dirty="0" smtClean="0"/>
              <a:t>Örnekler..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2 İçerik Yer Tutucusu"/>
          <p:cNvSpPr>
            <a:spLocks noGrp="1"/>
          </p:cNvSpPr>
          <p:nvPr>
            <p:ph idx="1"/>
          </p:nvPr>
        </p:nvSpPr>
        <p:spPr>
          <a:xfrm>
            <a:off x="611560" y="1124744"/>
            <a:ext cx="8395518" cy="5568156"/>
          </a:xfrm>
        </p:spPr>
        <p:txBody>
          <a:bodyPr>
            <a:normAutofit/>
          </a:bodyPr>
          <a:lstStyle/>
          <a:p>
            <a:r>
              <a:rPr lang="tr-TR" sz="6600" dirty="0" smtClean="0">
                <a:ea typeface="Calibri" pitchFamily="34" charset="0"/>
                <a:cs typeface="Times New Roman" pitchFamily="18" charset="0"/>
              </a:rPr>
              <a:t>Öğretmenin yapı iskelesi kurması</a:t>
            </a:r>
            <a:endParaRPr lang="tr-TR" sz="6600" dirty="0">
              <a:ea typeface="Calibri" pitchFamily="34" charset="0"/>
              <a:cs typeface="Times New Roman" pitchFamily="18" charset="0"/>
            </a:endParaRPr>
          </a:p>
          <a:p>
            <a:r>
              <a:rPr lang="tr-TR" sz="6600" dirty="0" smtClean="0">
                <a:ea typeface="Calibri" pitchFamily="34" charset="0"/>
                <a:cs typeface="Times New Roman" pitchFamily="18" charset="0"/>
              </a:rPr>
              <a:t>Örnekler..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74936"/>
            <a:ext cx="7290054" cy="1499616"/>
          </a:xfrm>
        </p:spPr>
        <p:txBody>
          <a:bodyPr>
            <a:noAutofit/>
          </a:bodyPr>
          <a:lstStyle/>
          <a:p>
            <a:r>
              <a:rPr lang="tr-TR" sz="4800" b="1" dirty="0" smtClean="0"/>
              <a:t>Geri bildirimin etkili olması için</a:t>
            </a:r>
            <a:br>
              <a:rPr lang="tr-TR" sz="4800" b="1" dirty="0" smtClean="0"/>
            </a:br>
            <a:endParaRPr lang="tr-TR" sz="4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5040560"/>
          </a:xfrm>
        </p:spPr>
        <p:txBody>
          <a:bodyPr>
            <a:noAutofit/>
          </a:bodyPr>
          <a:lstStyle/>
          <a:p>
            <a:r>
              <a:rPr lang="tr-TR" sz="5400" dirty="0" err="1" smtClean="0"/>
              <a:t>Pekiştireci</a:t>
            </a:r>
            <a:r>
              <a:rPr lang="tr-TR" sz="5400" dirty="0"/>
              <a:t>, </a:t>
            </a:r>
            <a:r>
              <a:rPr lang="tr-TR" sz="5400" dirty="0" smtClean="0"/>
              <a:t>uygun davranışın hemen ardından verme.</a:t>
            </a:r>
            <a:endParaRPr lang="tr-TR" sz="5400" dirty="0"/>
          </a:p>
          <a:p>
            <a:r>
              <a:rPr lang="tr-TR" sz="5400" dirty="0" smtClean="0"/>
              <a:t>Farklı ve tutarlı </a:t>
            </a:r>
            <a:r>
              <a:rPr lang="tr-TR" sz="5400" dirty="0" err="1" smtClean="0"/>
              <a:t>pekiştireçler</a:t>
            </a:r>
            <a:r>
              <a:rPr lang="tr-TR" sz="5400" dirty="0" smtClean="0"/>
              <a:t> </a:t>
            </a:r>
          </a:p>
          <a:p>
            <a:r>
              <a:rPr lang="tr-TR" sz="5400" dirty="0" smtClean="0"/>
              <a:t>Her çocuğa </a:t>
            </a:r>
            <a:r>
              <a:rPr lang="tr-TR" sz="5400" dirty="0" err="1" smtClean="0"/>
              <a:t>pekiştireç</a:t>
            </a:r>
            <a:r>
              <a:rPr lang="tr-TR" sz="5400" dirty="0" smtClean="0"/>
              <a:t> verme için fırsat yaratma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>
          <a:xfrm>
            <a:off x="683568" y="0"/>
            <a:ext cx="7893844" cy="936104"/>
          </a:xfrm>
        </p:spPr>
        <p:txBody>
          <a:bodyPr>
            <a:noAutofit/>
          </a:bodyPr>
          <a:lstStyle/>
          <a:p>
            <a:endParaRPr lang="tr-TR" sz="4800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8000" b="1" i="1" dirty="0" smtClean="0">
                <a:ea typeface="Calibri" pitchFamily="34" charset="0"/>
                <a:cs typeface="Times New Roman" pitchFamily="18" charset="0"/>
              </a:rPr>
              <a:t>Uygulama</a:t>
            </a:r>
          </a:p>
          <a:p>
            <a:r>
              <a:rPr lang="tr-TR" sz="8000" i="1" dirty="0" err="1" smtClean="0">
                <a:ea typeface="Calibri" pitchFamily="34" charset="0"/>
                <a:cs typeface="Times New Roman" pitchFamily="18" charset="0"/>
              </a:rPr>
              <a:t>Pekiştireç</a:t>
            </a:r>
            <a:r>
              <a:rPr lang="tr-TR" sz="8000" i="1" dirty="0" smtClean="0">
                <a:ea typeface="Calibri" pitchFamily="34" charset="0"/>
                <a:cs typeface="Times New Roman" pitchFamily="18" charset="0"/>
              </a:rPr>
              <a:t> kullanma denemesi</a:t>
            </a:r>
            <a:endParaRPr lang="tr-TR" sz="8000" dirty="0">
              <a:ea typeface="Calibri" pitchFamily="34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1143000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Kendini ifade etmeyi ÖĞRETME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rmAutofit/>
          </a:bodyPr>
          <a:lstStyle/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savunmacı ya da saldırgan olmadan sözle ifade etme; 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karşıdakini dinleme</a:t>
            </a:r>
          </a:p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Ortak bir çözüme ulaşma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67590"/>
            <a:ext cx="7290054" cy="1499616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ea typeface="ＭＳ Ｐゴシック" pitchFamily="34" charset="-128"/>
                <a:cs typeface="Times New Roman" pitchFamily="18" charset="0"/>
              </a:rPr>
              <a:t>Duygularını TANIMA VE ifade etmeyi sağlama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420888"/>
            <a:ext cx="8640960" cy="4248472"/>
          </a:xfrm>
        </p:spPr>
        <p:txBody>
          <a:bodyPr>
            <a:normAutofit/>
          </a:bodyPr>
          <a:lstStyle/>
          <a:p>
            <a:r>
              <a:rPr lang="tr-TR" sz="5400" dirty="0" smtClean="0">
                <a:ea typeface="Calibri" pitchFamily="34" charset="0"/>
                <a:cs typeface="Times New Roman" pitchFamily="18" charset="0"/>
              </a:rPr>
              <a:t>kendinin ve diğerlerinin duygularını tanıma ve doğru biçimde adlandırma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6944" cy="149961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ea typeface="Calibri" pitchFamily="34" charset="0"/>
                <a:cs typeface="Times New Roman" pitchFamily="18" charset="0"/>
              </a:rPr>
              <a:t>duyguları ifade becerisini desteklemeye yönelik yapılabilecekler</a:t>
            </a:r>
            <a:r>
              <a:rPr lang="tr-TR" dirty="0" smtClean="0">
                <a:ea typeface="Calibri" pitchFamily="34" charset="0"/>
                <a:cs typeface="Times New Roman" pitchFamily="18" charset="0"/>
              </a:rPr>
              <a:t/>
            </a:r>
            <a:br>
              <a:rPr lang="tr-TR" dirty="0" smtClean="0">
                <a:ea typeface="Calibri" pitchFamily="34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85740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tr-TR" sz="4000" dirty="0" smtClean="0">
                <a:ea typeface="Calibri" pitchFamily="34" charset="0"/>
                <a:cs typeface="Times New Roman" pitchFamily="18" charset="0"/>
              </a:rPr>
              <a:t>Öğretmenin kendi duygularını ifade etmesi</a:t>
            </a:r>
          </a:p>
          <a:p>
            <a:pPr>
              <a:lnSpc>
                <a:spcPct val="115000"/>
              </a:lnSpc>
            </a:pPr>
            <a:r>
              <a:rPr lang="tr-TR" sz="4000" dirty="0" smtClean="0">
                <a:ea typeface="Calibri" pitchFamily="34" charset="0"/>
                <a:cs typeface="Times New Roman" pitchFamily="18" charset="0"/>
              </a:rPr>
              <a:t>Duygu ifadelerinin yer aldığı tekerlemeler: Eğer sen de mutluysan ve bunu biliyorsan el şaklat…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1123</TotalTime>
  <Words>153</Words>
  <Application>Microsoft Office PowerPoint</Application>
  <PresentationFormat>Ekran Gösterisi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ＭＳ Ｐゴシック</vt:lpstr>
      <vt:lpstr>Calibri</vt:lpstr>
      <vt:lpstr>Symbol</vt:lpstr>
      <vt:lpstr>Times New Roman</vt:lpstr>
      <vt:lpstr>Tw Cen MT</vt:lpstr>
      <vt:lpstr>Tw Cen MT Condensed</vt:lpstr>
      <vt:lpstr>Wingdings 3</vt:lpstr>
      <vt:lpstr>Entegral</vt:lpstr>
      <vt:lpstr>Çocukta Sosyal beceriler </vt:lpstr>
      <vt:lpstr>SOSYAL BECERİ EĞİTİMİNDE KULLANILACAK STRATEJİLER</vt:lpstr>
      <vt:lpstr>Performans Geri Bildirimi </vt:lpstr>
      <vt:lpstr>PowerPoint Sunusu</vt:lpstr>
      <vt:lpstr>Geri bildirimin etkili olması için </vt:lpstr>
      <vt:lpstr>PowerPoint Sunusu</vt:lpstr>
      <vt:lpstr>Kendini ifade etmeyi ÖĞRETME</vt:lpstr>
      <vt:lpstr>Duygularını TANIMA VE ifade etmeyi sağlama</vt:lpstr>
      <vt:lpstr>duyguları ifade becerisini desteklemeye yönelik yapılabilecekler </vt:lpstr>
      <vt:lpstr>PowerPoint Sunusu</vt:lpstr>
      <vt:lpstr>Çocukların duygularını YANSITMA </vt:lpstr>
      <vt:lpstr> Duygu yansıtma örnekleri…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119</cp:revision>
  <dcterms:created xsi:type="dcterms:W3CDTF">2020-01-28T08:52:23Z</dcterms:created>
  <dcterms:modified xsi:type="dcterms:W3CDTF">2020-05-06T18:27:46Z</dcterms:modified>
</cp:coreProperties>
</file>