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26"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A70D6A-5A84-4AC8-8A2D-3829B8DCEFB2}" type="datetimeFigureOut">
              <a:rPr lang="tr-TR" smtClean="0"/>
              <a:t>3.02.2020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45C9E0-F0D0-442C-B2F8-B4E8066598D0}" type="slidenum">
              <a:rPr lang="tr-TR" smtClean="0"/>
              <a:t>‹#›</a:t>
            </a:fld>
            <a:endParaRPr lang="tr-TR"/>
          </a:p>
        </p:txBody>
      </p:sp>
    </p:spTree>
    <p:extLst>
      <p:ext uri="{BB962C8B-B14F-4D97-AF65-F5344CB8AC3E}">
        <p14:creationId xmlns:p14="http://schemas.microsoft.com/office/powerpoint/2010/main" val="3721477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12A270-9530-4E5C-B763-772955E57E92}" type="slidenum">
              <a:rPr lang="tr-TR" altLang="tr-TR"/>
              <a:pPr/>
              <a:t>4</a:t>
            </a:fld>
            <a:endParaRPr lang="tr-TR" altLang="tr-TR"/>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87505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8AC602-387C-4EC5-B4EB-2591CB9E3053}" type="slidenum">
              <a:rPr lang="tr-TR" altLang="tr-TR"/>
              <a:pPr/>
              <a:t>5</a:t>
            </a:fld>
            <a:endParaRPr lang="tr-TR" altLang="tr-TR"/>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2074771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661232-D228-4B8E-A827-B11C89D522B5}" type="slidenum">
              <a:rPr lang="tr-TR" altLang="tr-TR"/>
              <a:pPr/>
              <a:t>6</a:t>
            </a:fld>
            <a:endParaRPr lang="tr-TR" altLang="tr-T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4202795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26AEDA-D702-4CD6-BDB8-D8821D0E1BDC}" type="slidenum">
              <a:rPr lang="tr-TR" altLang="tr-TR"/>
              <a:pPr/>
              <a:t>7</a:t>
            </a:fld>
            <a:endParaRPr lang="tr-TR" altLang="tr-TR"/>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585757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Proje Çizim </a:t>
            </a:r>
            <a:r>
              <a:rPr lang="tr-TR" dirty="0"/>
              <a:t>T</a:t>
            </a:r>
            <a:r>
              <a:rPr lang="tr-TR" dirty="0" smtClean="0"/>
              <a:t>ekniği</a:t>
            </a:r>
            <a:endParaRPr lang="en-US" dirty="0"/>
          </a:p>
        </p:txBody>
      </p:sp>
      <p:sp>
        <p:nvSpPr>
          <p:cNvPr id="3" name="Alt Başlık 2"/>
          <p:cNvSpPr>
            <a:spLocks noGrp="1"/>
          </p:cNvSpPr>
          <p:nvPr>
            <p:ph type="subTitle" idx="1"/>
          </p:nvPr>
        </p:nvSpPr>
        <p:spPr/>
        <p:txBody>
          <a:bodyPr/>
          <a:lstStyle/>
          <a:p>
            <a:r>
              <a:rPr lang="tr-TR" smtClean="0"/>
              <a:t>8/9/10.</a:t>
            </a:r>
            <a:r>
              <a:rPr lang="tr-TR" smtClean="0"/>
              <a:t>hafta</a:t>
            </a:r>
            <a:endParaRPr lang="tr-TR" dirty="0" smtClean="0"/>
          </a:p>
          <a:p>
            <a:r>
              <a:rPr lang="tr-TR" dirty="0" err="1" smtClean="0"/>
              <a:t>Doç.Dr</a:t>
            </a:r>
            <a:r>
              <a:rPr lang="tr-TR" dirty="0" smtClean="0"/>
              <a:t>. Havva Eylem POLAT</a:t>
            </a:r>
            <a:endParaRPr lang="en-US" dirty="0"/>
          </a:p>
        </p:txBody>
      </p:sp>
    </p:spTree>
    <p:extLst>
      <p:ext uri="{BB962C8B-B14F-4D97-AF65-F5344CB8AC3E}">
        <p14:creationId xmlns:p14="http://schemas.microsoft.com/office/powerpoint/2010/main" val="256688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Haftalık </a:t>
            </a:r>
            <a:r>
              <a:rPr lang="tr-TR" dirty="0"/>
              <a:t>P</a:t>
            </a:r>
            <a:r>
              <a:rPr lang="tr-TR" dirty="0" smtClean="0"/>
              <a:t>rogramı</a:t>
            </a:r>
            <a:endParaRPr lang="en-US" dirty="0"/>
          </a:p>
        </p:txBody>
      </p:sp>
      <p:sp>
        <p:nvSpPr>
          <p:cNvPr id="3" name="İçerik Yer Tutucusu 2"/>
          <p:cNvSpPr>
            <a:spLocks noGrp="1"/>
          </p:cNvSpPr>
          <p:nvPr>
            <p:ph idx="1"/>
          </p:nvPr>
        </p:nvSpPr>
        <p:spPr/>
        <p:txBody>
          <a:bodyPr>
            <a:normAutofit fontScale="47500" lnSpcReduction="20000"/>
          </a:bodyPr>
          <a:lstStyle/>
          <a:p>
            <a:pPr marL="0" indent="0">
              <a:buNone/>
            </a:pPr>
            <a:r>
              <a:rPr lang="tr-TR" b="1" dirty="0" smtClean="0"/>
              <a:t>1. hafta</a:t>
            </a:r>
            <a:r>
              <a:rPr lang="tr-TR" dirty="0" smtClean="0"/>
              <a:t>	</a:t>
            </a:r>
            <a:r>
              <a:rPr lang="en-US" dirty="0" err="1" smtClean="0"/>
              <a:t>Teknik</a:t>
            </a:r>
            <a:r>
              <a:rPr lang="en-US" dirty="0" smtClean="0"/>
              <a:t> </a:t>
            </a:r>
            <a:r>
              <a:rPr lang="en-US" dirty="0" err="1"/>
              <a:t>Resim</a:t>
            </a:r>
            <a:r>
              <a:rPr lang="en-US" dirty="0"/>
              <a:t> </a:t>
            </a:r>
            <a:r>
              <a:rPr lang="en-US" dirty="0" err="1"/>
              <a:t>bilgilerinin</a:t>
            </a:r>
            <a:r>
              <a:rPr lang="en-US" dirty="0"/>
              <a:t> </a:t>
            </a:r>
            <a:r>
              <a:rPr lang="en-US" dirty="0" err="1"/>
              <a:t>özetlenmesi</a:t>
            </a:r>
            <a:r>
              <a:rPr lang="en-US" dirty="0"/>
              <a:t> (</a:t>
            </a:r>
            <a:r>
              <a:rPr lang="en-US" dirty="0" err="1"/>
              <a:t>tekrarı</a:t>
            </a:r>
            <a:r>
              <a:rPr lang="en-US" dirty="0"/>
              <a:t>), </a:t>
            </a:r>
            <a:r>
              <a:rPr lang="en-US" dirty="0" err="1"/>
              <a:t>İnşaat</a:t>
            </a:r>
            <a:r>
              <a:rPr lang="en-US" dirty="0"/>
              <a:t> </a:t>
            </a:r>
            <a:r>
              <a:rPr lang="en-US" dirty="0" err="1"/>
              <a:t>çizim</a:t>
            </a:r>
            <a:r>
              <a:rPr lang="en-US" dirty="0"/>
              <a:t> </a:t>
            </a:r>
            <a:r>
              <a:rPr lang="en-US" dirty="0" err="1"/>
              <a:t>tekniği</a:t>
            </a:r>
            <a:r>
              <a:rPr lang="en-US" dirty="0"/>
              <a:t> </a:t>
            </a:r>
            <a:r>
              <a:rPr lang="en-US" dirty="0" err="1"/>
              <a:t>ilkeleri</a:t>
            </a:r>
            <a:r>
              <a:rPr lang="en-US" dirty="0"/>
              <a:t> </a:t>
            </a:r>
            <a:r>
              <a:rPr lang="en-US" dirty="0" err="1"/>
              <a:t>ve</a:t>
            </a:r>
            <a:r>
              <a:rPr lang="en-US" dirty="0"/>
              <a:t> </a:t>
            </a:r>
            <a:r>
              <a:rPr lang="tr-TR" dirty="0" smtClean="0"/>
              <a:t>		</a:t>
            </a:r>
            <a:r>
              <a:rPr lang="en-US" dirty="0" err="1" smtClean="0"/>
              <a:t>güncel</a:t>
            </a:r>
            <a:r>
              <a:rPr lang="en-US" dirty="0" smtClean="0"/>
              <a:t> </a:t>
            </a:r>
            <a:r>
              <a:rPr lang="en-US" dirty="0" err="1"/>
              <a:t>bilgisayar</a:t>
            </a:r>
            <a:r>
              <a:rPr lang="en-US" dirty="0"/>
              <a:t> </a:t>
            </a:r>
            <a:r>
              <a:rPr lang="en-US" dirty="0" err="1"/>
              <a:t>paket</a:t>
            </a:r>
            <a:r>
              <a:rPr lang="en-US" dirty="0"/>
              <a:t> </a:t>
            </a:r>
            <a:r>
              <a:rPr lang="en-US" dirty="0" err="1"/>
              <a:t>programlarının</a:t>
            </a:r>
            <a:r>
              <a:rPr lang="en-US" dirty="0"/>
              <a:t> </a:t>
            </a:r>
            <a:r>
              <a:rPr lang="en-US" dirty="0" err="1"/>
              <a:t>tanıtımı</a:t>
            </a:r>
            <a:r>
              <a:rPr lang="en-US" dirty="0"/>
              <a:t> </a:t>
            </a:r>
            <a:endParaRPr lang="tr-TR" dirty="0" smtClean="0"/>
          </a:p>
          <a:p>
            <a:pPr marL="0" indent="0">
              <a:buNone/>
            </a:pPr>
            <a:r>
              <a:rPr lang="tr-TR" b="1" dirty="0" smtClean="0"/>
              <a:t>2. hafta</a:t>
            </a:r>
            <a:r>
              <a:rPr lang="tr-TR" dirty="0" smtClean="0"/>
              <a:t>	</a:t>
            </a:r>
            <a:r>
              <a:rPr lang="en-US" dirty="0" err="1" smtClean="0"/>
              <a:t>Mühendislik</a:t>
            </a:r>
            <a:r>
              <a:rPr lang="en-US" dirty="0" smtClean="0"/>
              <a:t> </a:t>
            </a:r>
            <a:r>
              <a:rPr lang="en-US" dirty="0" err="1"/>
              <a:t>çizimine</a:t>
            </a:r>
            <a:r>
              <a:rPr lang="en-US" dirty="0"/>
              <a:t> </a:t>
            </a:r>
            <a:r>
              <a:rPr lang="en-US" dirty="0" err="1"/>
              <a:t>giriş</a:t>
            </a:r>
            <a:r>
              <a:rPr lang="en-US" dirty="0"/>
              <a:t>, </a:t>
            </a:r>
            <a:r>
              <a:rPr lang="tr-TR" dirty="0" smtClean="0"/>
              <a:t>uygulamalar</a:t>
            </a:r>
            <a:r>
              <a:rPr lang="en-US" dirty="0" smtClean="0"/>
              <a:t> </a:t>
            </a:r>
            <a:endParaRPr lang="tr-TR" dirty="0" smtClean="0"/>
          </a:p>
          <a:p>
            <a:pPr marL="0" indent="0">
              <a:buNone/>
            </a:pPr>
            <a:r>
              <a:rPr lang="tr-TR" b="1" dirty="0" smtClean="0"/>
              <a:t>3. hafta</a:t>
            </a:r>
            <a:r>
              <a:rPr lang="tr-TR" dirty="0" smtClean="0"/>
              <a:t>	</a:t>
            </a:r>
            <a:r>
              <a:rPr lang="en-US" dirty="0" err="1" smtClean="0"/>
              <a:t>Yardımcı</a:t>
            </a:r>
            <a:r>
              <a:rPr lang="en-US" dirty="0" smtClean="0"/>
              <a:t> </a:t>
            </a:r>
            <a:r>
              <a:rPr lang="en-US" dirty="0" err="1"/>
              <a:t>ve</a:t>
            </a:r>
            <a:r>
              <a:rPr lang="en-US" dirty="0"/>
              <a:t> </a:t>
            </a:r>
            <a:r>
              <a:rPr lang="en-US" dirty="0" err="1"/>
              <a:t>detay</a:t>
            </a:r>
            <a:r>
              <a:rPr lang="en-US" dirty="0"/>
              <a:t> </a:t>
            </a:r>
            <a:r>
              <a:rPr lang="en-US" dirty="0" err="1"/>
              <a:t>görünüm</a:t>
            </a:r>
            <a:r>
              <a:rPr lang="en-US" dirty="0"/>
              <a:t> </a:t>
            </a:r>
            <a:r>
              <a:rPr lang="en-US" dirty="0" err="1"/>
              <a:t>teknikleri</a:t>
            </a:r>
            <a:r>
              <a:rPr lang="en-US" dirty="0"/>
              <a:t>, </a:t>
            </a:r>
            <a:r>
              <a:rPr lang="en-US" dirty="0" err="1"/>
              <a:t>Kesit</a:t>
            </a:r>
            <a:r>
              <a:rPr lang="en-US" dirty="0"/>
              <a:t> </a:t>
            </a:r>
            <a:r>
              <a:rPr lang="tr-TR" dirty="0" smtClean="0"/>
              <a:t>,görünüş, kat planı çizimleri temel 		kurallar</a:t>
            </a:r>
          </a:p>
          <a:p>
            <a:pPr marL="0" indent="0">
              <a:buNone/>
            </a:pPr>
            <a:r>
              <a:rPr lang="tr-TR" b="1" dirty="0" smtClean="0"/>
              <a:t>4. hafta</a:t>
            </a:r>
            <a:r>
              <a:rPr lang="tr-TR" dirty="0" smtClean="0"/>
              <a:t>	</a:t>
            </a:r>
            <a:r>
              <a:rPr lang="en-US" dirty="0" err="1" smtClean="0"/>
              <a:t>Boyutlandırma</a:t>
            </a:r>
            <a:r>
              <a:rPr lang="en-US" dirty="0" smtClean="0"/>
              <a:t> </a:t>
            </a:r>
            <a:r>
              <a:rPr lang="en-US" dirty="0" err="1"/>
              <a:t>ve</a:t>
            </a:r>
            <a:r>
              <a:rPr lang="en-US" dirty="0"/>
              <a:t> </a:t>
            </a:r>
            <a:r>
              <a:rPr lang="en-US" dirty="0" err="1" smtClean="0"/>
              <a:t>detaylandırma</a:t>
            </a:r>
            <a:endParaRPr lang="tr-TR" dirty="0"/>
          </a:p>
          <a:p>
            <a:pPr marL="0" indent="0">
              <a:buNone/>
            </a:pPr>
            <a:r>
              <a:rPr lang="tr-TR" b="1" dirty="0" smtClean="0"/>
              <a:t>5. hafta</a:t>
            </a:r>
            <a:r>
              <a:rPr lang="tr-TR" dirty="0" smtClean="0"/>
              <a:t>	</a:t>
            </a:r>
            <a:r>
              <a:rPr lang="en-US" dirty="0" smtClean="0"/>
              <a:t>CAD </a:t>
            </a:r>
            <a:r>
              <a:rPr lang="en-US" dirty="0" err="1"/>
              <a:t>kullanımı</a:t>
            </a:r>
            <a:r>
              <a:rPr lang="en-US" dirty="0"/>
              <a:t> </a:t>
            </a:r>
            <a:r>
              <a:rPr lang="en-US" dirty="0" err="1"/>
              <a:t>için</a:t>
            </a:r>
            <a:r>
              <a:rPr lang="en-US" dirty="0"/>
              <a:t> </a:t>
            </a:r>
            <a:r>
              <a:rPr lang="en-US" dirty="0" err="1"/>
              <a:t>gerekli</a:t>
            </a:r>
            <a:r>
              <a:rPr lang="en-US" dirty="0"/>
              <a:t> </a:t>
            </a:r>
            <a:r>
              <a:rPr lang="en-US" dirty="0" err="1"/>
              <a:t>komutların</a:t>
            </a:r>
            <a:r>
              <a:rPr lang="en-US" dirty="0"/>
              <a:t> </a:t>
            </a:r>
            <a:r>
              <a:rPr lang="en-US" dirty="0" err="1"/>
              <a:t>anlatımı</a:t>
            </a:r>
            <a:r>
              <a:rPr lang="en-US" dirty="0"/>
              <a:t>. </a:t>
            </a:r>
            <a:r>
              <a:rPr lang="tr-TR" dirty="0" smtClean="0"/>
              <a:t>Örnek kat </a:t>
            </a:r>
            <a:r>
              <a:rPr lang="en-US" dirty="0" err="1" smtClean="0"/>
              <a:t>planı</a:t>
            </a:r>
            <a:r>
              <a:rPr lang="en-US" dirty="0" smtClean="0"/>
              <a:t> </a:t>
            </a:r>
            <a:r>
              <a:rPr lang="en-US" dirty="0" err="1"/>
              <a:t>çizimi</a:t>
            </a:r>
            <a:r>
              <a:rPr lang="en-US" dirty="0"/>
              <a:t> </a:t>
            </a:r>
            <a:r>
              <a:rPr lang="en-US" dirty="0" err="1"/>
              <a:t>ile</a:t>
            </a:r>
            <a:r>
              <a:rPr lang="en-US" dirty="0"/>
              <a:t> </a:t>
            </a:r>
            <a:r>
              <a:rPr lang="tr-TR" dirty="0" smtClean="0"/>
              <a:t>		uygulama</a:t>
            </a:r>
            <a:endParaRPr lang="tr-TR" dirty="0"/>
          </a:p>
          <a:p>
            <a:pPr marL="0" indent="0">
              <a:buNone/>
            </a:pPr>
            <a:r>
              <a:rPr lang="tr-TR" b="1" dirty="0" smtClean="0"/>
              <a:t>6. </a:t>
            </a:r>
            <a:r>
              <a:rPr lang="tr-TR" b="1" dirty="0"/>
              <a:t>hafta </a:t>
            </a:r>
            <a:r>
              <a:rPr lang="tr-TR" dirty="0" smtClean="0"/>
              <a:t>	</a:t>
            </a:r>
            <a:r>
              <a:rPr lang="en-US" dirty="0" err="1" smtClean="0"/>
              <a:t>Mühendislik</a:t>
            </a:r>
            <a:r>
              <a:rPr lang="en-US" dirty="0" smtClean="0"/>
              <a:t> </a:t>
            </a:r>
            <a:r>
              <a:rPr lang="en-US" dirty="0" err="1" smtClean="0"/>
              <a:t>çizimleri</a:t>
            </a:r>
            <a:r>
              <a:rPr lang="en-US" dirty="0" smtClean="0"/>
              <a:t> </a:t>
            </a:r>
            <a:endParaRPr lang="tr-TR" dirty="0" smtClean="0"/>
          </a:p>
          <a:p>
            <a:pPr marL="0" indent="0">
              <a:buNone/>
            </a:pPr>
            <a:r>
              <a:rPr lang="tr-TR" b="1" dirty="0" smtClean="0"/>
              <a:t>7.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8. 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9.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10.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11.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12. hafta </a:t>
            </a:r>
            <a:r>
              <a:rPr lang="tr-TR" dirty="0" smtClean="0"/>
              <a:t>	Proje okuma</a:t>
            </a:r>
          </a:p>
          <a:p>
            <a:pPr marL="0" indent="0">
              <a:buNone/>
            </a:pPr>
            <a:r>
              <a:rPr lang="tr-TR" b="1" dirty="0" smtClean="0"/>
              <a:t>13. </a:t>
            </a:r>
            <a:r>
              <a:rPr lang="tr-TR" b="1" dirty="0"/>
              <a:t>hafta </a:t>
            </a:r>
            <a:r>
              <a:rPr lang="tr-TR" dirty="0" smtClean="0"/>
              <a:t>	Proje hazırlama ve sunum</a:t>
            </a:r>
          </a:p>
          <a:p>
            <a:pPr marL="0" indent="0">
              <a:buNone/>
            </a:pPr>
            <a:r>
              <a:rPr lang="tr-TR" b="1" dirty="0" smtClean="0"/>
              <a:t>14. hafta</a:t>
            </a:r>
            <a:r>
              <a:rPr lang="tr-TR" dirty="0" smtClean="0"/>
              <a:t>	Değerlendirme ve ödev sunumları</a:t>
            </a:r>
            <a:endParaRPr lang="en-US" dirty="0"/>
          </a:p>
        </p:txBody>
      </p:sp>
    </p:spTree>
    <p:extLst>
      <p:ext uri="{BB962C8B-B14F-4D97-AF65-F5344CB8AC3E}">
        <p14:creationId xmlns:p14="http://schemas.microsoft.com/office/powerpoint/2010/main" val="296055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Derste kullanılabilecek kaynaklar</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07688027"/>
              </p:ext>
            </p:extLst>
          </p:nvPr>
        </p:nvGraphicFramePr>
        <p:xfrm>
          <a:off x="467544" y="1628800"/>
          <a:ext cx="7632848" cy="4856889"/>
        </p:xfrm>
        <a:graphic>
          <a:graphicData uri="http://schemas.openxmlformats.org/drawingml/2006/table">
            <a:tbl>
              <a:tblPr/>
              <a:tblGrid>
                <a:gridCol w="7632848"/>
              </a:tblGrid>
              <a:tr h="1057468">
                <a:tc>
                  <a:txBody>
                    <a:bodyPr/>
                    <a:lstStyle/>
                    <a:p>
                      <a:r>
                        <a:rPr lang="tr-TR" sz="2000" dirty="0" smtClean="0"/>
                        <a:t>1. </a:t>
                      </a:r>
                      <a:r>
                        <a:rPr lang="en-US" sz="2000" dirty="0" err="1" smtClean="0"/>
                        <a:t>Teknik</a:t>
                      </a:r>
                      <a:r>
                        <a:rPr lang="en-US" sz="2000" dirty="0" smtClean="0"/>
                        <a:t> </a:t>
                      </a:r>
                      <a:r>
                        <a:rPr lang="en-US" sz="2000" dirty="0" err="1"/>
                        <a:t>Resim</a:t>
                      </a:r>
                      <a:r>
                        <a:rPr lang="en-US" sz="2000" dirty="0"/>
                        <a:t> </a:t>
                      </a:r>
                      <a:r>
                        <a:rPr lang="en-US" sz="2000" dirty="0" err="1"/>
                        <a:t>ve</a:t>
                      </a:r>
                      <a:r>
                        <a:rPr lang="en-US" sz="2000" dirty="0"/>
                        <a:t> </a:t>
                      </a:r>
                      <a:r>
                        <a:rPr lang="en-US" sz="2000" dirty="0" err="1"/>
                        <a:t>İnşaat</a:t>
                      </a:r>
                      <a:r>
                        <a:rPr lang="en-US" sz="2000" dirty="0"/>
                        <a:t> </a:t>
                      </a:r>
                      <a:r>
                        <a:rPr lang="en-US" sz="2000" dirty="0" err="1"/>
                        <a:t>çizim</a:t>
                      </a:r>
                      <a:r>
                        <a:rPr lang="en-US" sz="2000" dirty="0"/>
                        <a:t> </a:t>
                      </a:r>
                      <a:r>
                        <a:rPr lang="en-US" sz="2000" dirty="0" err="1"/>
                        <a:t>tekniğine</a:t>
                      </a:r>
                      <a:r>
                        <a:rPr lang="en-US" sz="2000" dirty="0"/>
                        <a:t> </a:t>
                      </a:r>
                      <a:r>
                        <a:rPr lang="en-US" sz="2000" dirty="0" err="1"/>
                        <a:t>ilişkin</a:t>
                      </a:r>
                      <a:r>
                        <a:rPr lang="en-US" sz="2000" dirty="0"/>
                        <a:t> </a:t>
                      </a:r>
                      <a:r>
                        <a:rPr lang="en-US" sz="2000" dirty="0" err="1"/>
                        <a:t>güncel</a:t>
                      </a:r>
                      <a:r>
                        <a:rPr lang="en-US" sz="2000" dirty="0"/>
                        <a:t> </a:t>
                      </a:r>
                      <a:r>
                        <a:rPr lang="en-US" sz="2000" dirty="0" err="1"/>
                        <a:t>kitap</a:t>
                      </a:r>
                      <a:r>
                        <a:rPr lang="en-US" sz="2000" dirty="0"/>
                        <a:t> </a:t>
                      </a:r>
                      <a:r>
                        <a:rPr lang="en-US" sz="2000" dirty="0" err="1"/>
                        <a:t>ve</a:t>
                      </a:r>
                      <a:r>
                        <a:rPr lang="en-US" sz="2000" dirty="0"/>
                        <a:t> internet </a:t>
                      </a:r>
                      <a:r>
                        <a:rPr lang="en-US" sz="2000" dirty="0" err="1"/>
                        <a:t>kaynakları</a:t>
                      </a:r>
                      <a:r>
                        <a:rPr lang="en-US" sz="2000" dirty="0" smtClean="0"/>
                        <a:t>.</a:t>
                      </a:r>
                      <a:endParaRPr lang="en-US" sz="2000" dirty="0"/>
                    </a:p>
                  </a:txBody>
                  <a:tcPr marL="42299" marR="42299" marT="21149" marB="21149" anchor="ctr">
                    <a:lnL>
                      <a:noFill/>
                    </a:lnL>
                    <a:lnR>
                      <a:noFill/>
                    </a:lnR>
                    <a:lnT>
                      <a:noFill/>
                    </a:lnT>
                    <a:lnB>
                      <a:noFill/>
                    </a:lnB>
                  </a:tcPr>
                </a:tc>
              </a:tr>
              <a:tr h="1311260">
                <a:tc>
                  <a:txBody>
                    <a:bodyPr/>
                    <a:lstStyle/>
                    <a:p>
                      <a:r>
                        <a:rPr lang="tr-TR" sz="2000" dirty="0" smtClean="0"/>
                        <a:t>2.</a:t>
                      </a:r>
                      <a:r>
                        <a:rPr lang="tr-TR" sz="2000" baseline="0" dirty="0" smtClean="0"/>
                        <a:t> </a:t>
                      </a:r>
                      <a:r>
                        <a:rPr lang="en-US" sz="2000" dirty="0" smtClean="0"/>
                        <a:t>AUTOCAD </a:t>
                      </a:r>
                      <a:r>
                        <a:rPr lang="en-US" sz="2000" dirty="0" err="1"/>
                        <a:t>Bilgisayar</a:t>
                      </a:r>
                      <a:r>
                        <a:rPr lang="en-US" sz="2000" dirty="0"/>
                        <a:t> </a:t>
                      </a:r>
                      <a:r>
                        <a:rPr lang="en-US" sz="2000" dirty="0" err="1"/>
                        <a:t>paket</a:t>
                      </a:r>
                      <a:r>
                        <a:rPr lang="en-US" sz="2000" dirty="0"/>
                        <a:t> </a:t>
                      </a:r>
                      <a:r>
                        <a:rPr lang="en-US" sz="2000" dirty="0" err="1"/>
                        <a:t>programı</a:t>
                      </a:r>
                      <a:r>
                        <a:rPr lang="en-US" sz="2000" dirty="0"/>
                        <a:t> </a:t>
                      </a:r>
                      <a:r>
                        <a:rPr lang="en-US" sz="2000" dirty="0" err="1"/>
                        <a:t>ile</a:t>
                      </a:r>
                      <a:r>
                        <a:rPr lang="en-US" sz="2000" dirty="0"/>
                        <a:t> </a:t>
                      </a:r>
                      <a:r>
                        <a:rPr lang="en-US" sz="2000" dirty="0" err="1"/>
                        <a:t>ilgili</a:t>
                      </a:r>
                      <a:r>
                        <a:rPr lang="en-US" sz="2000" dirty="0"/>
                        <a:t> </a:t>
                      </a:r>
                      <a:r>
                        <a:rPr lang="en-US" sz="2000" dirty="0" err="1"/>
                        <a:t>güncel</a:t>
                      </a:r>
                      <a:r>
                        <a:rPr lang="en-US" sz="2000" dirty="0"/>
                        <a:t> </a:t>
                      </a:r>
                      <a:r>
                        <a:rPr lang="en-US" sz="2000" dirty="0" err="1"/>
                        <a:t>kullanıma</a:t>
                      </a:r>
                      <a:r>
                        <a:rPr lang="en-US" sz="2000" dirty="0"/>
                        <a:t> </a:t>
                      </a:r>
                      <a:r>
                        <a:rPr lang="en-US" sz="2000" dirty="0" err="1"/>
                        <a:t>yönelik</a:t>
                      </a:r>
                      <a:r>
                        <a:rPr lang="en-US" sz="2000" dirty="0"/>
                        <a:t> internet </a:t>
                      </a:r>
                      <a:r>
                        <a:rPr lang="en-US" sz="2000" dirty="0" err="1"/>
                        <a:t>kaynakları</a:t>
                      </a:r>
                      <a:r>
                        <a:rPr lang="en-US" sz="2000" dirty="0"/>
                        <a:t> </a:t>
                      </a:r>
                      <a:r>
                        <a:rPr lang="en-US" sz="2000" dirty="0" err="1"/>
                        <a:t>ve</a:t>
                      </a:r>
                      <a:r>
                        <a:rPr lang="en-US" sz="2000" dirty="0"/>
                        <a:t> </a:t>
                      </a:r>
                      <a:r>
                        <a:rPr lang="en-US" sz="2000" dirty="0" err="1"/>
                        <a:t>basılı</a:t>
                      </a:r>
                      <a:r>
                        <a:rPr lang="en-US" sz="2000" dirty="0"/>
                        <a:t> </a:t>
                      </a:r>
                      <a:r>
                        <a:rPr lang="en-US" sz="2000" dirty="0" err="1"/>
                        <a:t>kitaplar</a:t>
                      </a:r>
                      <a:r>
                        <a:rPr lang="en-US" sz="2000" dirty="0"/>
                        <a:t> </a:t>
                      </a:r>
                    </a:p>
                  </a:txBody>
                  <a:tcPr marL="42299" marR="42299" marT="21149" marB="21149" anchor="ctr">
                    <a:lnL>
                      <a:noFill/>
                    </a:lnL>
                    <a:lnR>
                      <a:noFill/>
                    </a:lnR>
                    <a:lnT>
                      <a:noFill/>
                    </a:lnT>
                    <a:lnB>
                      <a:noFill/>
                    </a:lnB>
                  </a:tcPr>
                </a:tc>
              </a:tr>
              <a:tr h="549883">
                <a:tc>
                  <a:txBody>
                    <a:bodyPr/>
                    <a:lstStyle/>
                    <a:p>
                      <a:r>
                        <a:rPr lang="tr-TR" sz="2000" dirty="0" smtClean="0"/>
                        <a:t>3. </a:t>
                      </a:r>
                      <a:r>
                        <a:rPr lang="en-US" sz="2000" dirty="0" smtClean="0"/>
                        <a:t>AutoCAD 20</a:t>
                      </a:r>
                      <a:r>
                        <a:rPr lang="tr-TR" sz="2000" dirty="0" smtClean="0"/>
                        <a:t>..</a:t>
                      </a:r>
                      <a:r>
                        <a:rPr lang="en-US" sz="2000" dirty="0" smtClean="0"/>
                        <a:t> </a:t>
                      </a:r>
                      <a:r>
                        <a:rPr lang="en-US" sz="2000" dirty="0" err="1"/>
                        <a:t>manuel</a:t>
                      </a:r>
                      <a:r>
                        <a:rPr lang="en-US" sz="2000" dirty="0"/>
                        <a:t>, www.autodesk.com </a:t>
                      </a:r>
                    </a:p>
                  </a:txBody>
                  <a:tcPr marL="42299" marR="42299" marT="21149" marB="21149" anchor="ctr">
                    <a:lnL>
                      <a:noFill/>
                    </a:lnL>
                    <a:lnR>
                      <a:noFill/>
                    </a:lnR>
                    <a:lnT>
                      <a:noFill/>
                    </a:lnT>
                    <a:lnB>
                      <a:noFill/>
                    </a:lnB>
                  </a:tcPr>
                </a:tc>
              </a:tr>
              <a:tr h="676780">
                <a:tc>
                  <a:txBody>
                    <a:bodyPr/>
                    <a:lstStyle/>
                    <a:p>
                      <a:r>
                        <a:rPr lang="tr-TR" sz="2000" dirty="0" smtClean="0"/>
                        <a:t>4.</a:t>
                      </a:r>
                      <a:r>
                        <a:rPr lang="tr-TR" sz="2000" baseline="0" dirty="0" smtClean="0"/>
                        <a:t> </a:t>
                      </a:r>
                      <a:r>
                        <a:rPr lang="en-US" sz="2000" dirty="0" smtClean="0"/>
                        <a:t>AutoCAD </a:t>
                      </a:r>
                      <a:r>
                        <a:rPr lang="en-US" sz="2000" dirty="0"/>
                        <a:t>2010, </a:t>
                      </a:r>
                      <a:r>
                        <a:rPr lang="en-US" sz="2000" dirty="0" err="1"/>
                        <a:t>Kadir</a:t>
                      </a:r>
                      <a:r>
                        <a:rPr lang="en-US" sz="2000" dirty="0"/>
                        <a:t> </a:t>
                      </a:r>
                      <a:r>
                        <a:rPr lang="en-US" sz="2000" dirty="0" err="1"/>
                        <a:t>Gök</a:t>
                      </a:r>
                      <a:r>
                        <a:rPr lang="en-US" sz="2000" dirty="0"/>
                        <a:t>, </a:t>
                      </a:r>
                      <a:r>
                        <a:rPr lang="en-US" sz="2000" dirty="0" err="1"/>
                        <a:t>Seçkin</a:t>
                      </a:r>
                      <a:r>
                        <a:rPr lang="en-US" sz="2000" dirty="0"/>
                        <a:t> </a:t>
                      </a:r>
                      <a:r>
                        <a:rPr lang="en-US" sz="2000" dirty="0" err="1"/>
                        <a:t>Yayıncılık</a:t>
                      </a:r>
                      <a:r>
                        <a:rPr lang="en-US" sz="2000" dirty="0"/>
                        <a:t>, 2010. </a:t>
                      </a:r>
                    </a:p>
                  </a:txBody>
                  <a:tcPr marL="42299" marR="42299" marT="21149" marB="21149" anchor="ctr">
                    <a:lnL>
                      <a:noFill/>
                    </a:lnL>
                    <a:lnR>
                      <a:noFill/>
                    </a:lnR>
                    <a:lnT>
                      <a:noFill/>
                    </a:lnT>
                    <a:lnB>
                      <a:noFill/>
                    </a:lnB>
                  </a:tcPr>
                </a:tc>
              </a:tr>
              <a:tr h="930572">
                <a:tc>
                  <a:txBody>
                    <a:bodyPr/>
                    <a:lstStyle/>
                    <a:p>
                      <a:r>
                        <a:rPr lang="tr-TR" sz="2000" dirty="0" smtClean="0"/>
                        <a:t>5. </a:t>
                      </a:r>
                      <a:r>
                        <a:rPr lang="en-US" sz="2000" dirty="0" err="1" smtClean="0"/>
                        <a:t>Mimari</a:t>
                      </a:r>
                      <a:r>
                        <a:rPr lang="en-US" sz="2000" dirty="0" smtClean="0"/>
                        <a:t> </a:t>
                      </a:r>
                      <a:r>
                        <a:rPr lang="en-US" sz="2000" dirty="0" err="1"/>
                        <a:t>Çizim</a:t>
                      </a:r>
                      <a:r>
                        <a:rPr lang="en-US" sz="2000" dirty="0"/>
                        <a:t> </a:t>
                      </a:r>
                      <a:r>
                        <a:rPr lang="en-US" sz="2000" dirty="0" err="1"/>
                        <a:t>Tekniği</a:t>
                      </a:r>
                      <a:r>
                        <a:rPr lang="en-US" sz="2000" dirty="0"/>
                        <a:t>, 2010. Mustafa </a:t>
                      </a:r>
                      <a:r>
                        <a:rPr lang="en-US" sz="2000" dirty="0" err="1"/>
                        <a:t>Akgün</a:t>
                      </a:r>
                      <a:r>
                        <a:rPr lang="en-US" sz="2000" dirty="0"/>
                        <a:t>, İTÜ, </a:t>
                      </a:r>
                      <a:r>
                        <a:rPr lang="en-US" sz="2000" dirty="0" err="1"/>
                        <a:t>Birsen</a:t>
                      </a:r>
                      <a:r>
                        <a:rPr lang="en-US" sz="2000" dirty="0"/>
                        <a:t> </a:t>
                      </a:r>
                      <a:r>
                        <a:rPr lang="en-US" sz="2000" dirty="0" err="1"/>
                        <a:t>Yayınları</a:t>
                      </a:r>
                      <a:r>
                        <a:rPr lang="en-US" sz="2000" dirty="0"/>
                        <a:t>, İstanbul. </a:t>
                      </a:r>
                      <a:endParaRPr lang="tr-TR" sz="2000" dirty="0" smtClean="0"/>
                    </a:p>
                    <a:p>
                      <a:r>
                        <a:rPr lang="tr-TR" sz="2000" dirty="0" smtClean="0"/>
                        <a:t>6. Derste öğrencilere verilecek olan uygulama çizim ve notları (her dönem güncellenmektedir)</a:t>
                      </a:r>
                      <a:endParaRPr lang="en-US" sz="2000" dirty="0"/>
                    </a:p>
                  </a:txBody>
                  <a:tcPr marL="42299" marR="42299" marT="21149" marB="21149" anchor="ctr">
                    <a:lnL>
                      <a:noFill/>
                    </a:lnL>
                    <a:lnR>
                      <a:noFill/>
                    </a:lnR>
                    <a:lnT>
                      <a:noFill/>
                    </a:lnT>
                    <a:lnB>
                      <a:noFill/>
                    </a:lnB>
                  </a:tcPr>
                </a:tc>
              </a:tr>
            </a:tbl>
          </a:graphicData>
        </a:graphic>
      </p:graphicFrame>
    </p:spTree>
    <p:extLst>
      <p:ext uri="{BB962C8B-B14F-4D97-AF65-F5344CB8AC3E}">
        <p14:creationId xmlns:p14="http://schemas.microsoft.com/office/powerpoint/2010/main" val="3979162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1494235" y="2132410"/>
            <a:ext cx="6172200" cy="3186113"/>
          </a:xfrm>
        </p:spPr>
        <p:txBody>
          <a:bodyPr/>
          <a:lstStyle/>
          <a:p>
            <a:pPr algn="just">
              <a:lnSpc>
                <a:spcPct val="90000"/>
              </a:lnSpc>
            </a:pPr>
            <a:r>
              <a:rPr lang="tr-TR" altLang="tr-TR" sz="1800"/>
              <a:t>Ön proje aşamasından sonra, verilen bilgilere ve uyulması gerekli şartnamelere göre yapının temel, çatı, betonarme, çelik, ahşap, istinat duvarı gibi elemanlarının etki eden kuvvetler karşısında nasıl yapılması gerektiğinin hesaplanarak ortaya konulması ve bunların tekniğine uygun bir şekilde çizilmesi ile elde edilen projelerdir. </a:t>
            </a:r>
          </a:p>
          <a:p>
            <a:pPr algn="just">
              <a:lnSpc>
                <a:spcPct val="90000"/>
              </a:lnSpc>
              <a:buFont typeface="Wingdings" panose="05000000000000000000" pitchFamily="2" charset="2"/>
              <a:buNone/>
            </a:pPr>
            <a:endParaRPr lang="tr-TR" altLang="tr-TR" sz="1800"/>
          </a:p>
          <a:p>
            <a:pPr algn="just">
              <a:lnSpc>
                <a:spcPct val="90000"/>
              </a:lnSpc>
            </a:pPr>
            <a:r>
              <a:rPr lang="tr-TR" altLang="tr-TR" sz="1800"/>
              <a:t>Statik proje dosyasında; kalıp, teçhizat planları, kolon, kiriş, lento, hatıl planları, merdiven, temel, duvar ve çatı planları bulunur. </a:t>
            </a:r>
          </a:p>
        </p:txBody>
      </p:sp>
      <p:sp>
        <p:nvSpPr>
          <p:cNvPr id="27652" name="Rectangle 4"/>
          <p:cNvSpPr>
            <a:spLocks noGrp="1" noChangeArrowheads="1"/>
          </p:cNvSpPr>
          <p:nvPr>
            <p:ph type="title"/>
          </p:nvPr>
        </p:nvSpPr>
        <p:spPr>
          <a:noFill/>
          <a:ln/>
        </p:spPr>
        <p:txBody>
          <a:bodyPr/>
          <a:lstStyle/>
          <a:p>
            <a:r>
              <a:rPr lang="tr-TR" altLang="tr-TR" sz="2100"/>
              <a:t>STATİK PROJELER</a:t>
            </a:r>
          </a:p>
        </p:txBody>
      </p:sp>
    </p:spTree>
    <p:extLst>
      <p:ext uri="{BB962C8B-B14F-4D97-AF65-F5344CB8AC3E}">
        <p14:creationId xmlns:p14="http://schemas.microsoft.com/office/powerpoint/2010/main" val="4367320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1494235" y="2187180"/>
            <a:ext cx="6172200" cy="2397919"/>
          </a:xfrm>
        </p:spPr>
        <p:txBody>
          <a:bodyPr>
            <a:normAutofit fontScale="85000" lnSpcReduction="10000"/>
          </a:bodyPr>
          <a:lstStyle/>
          <a:p>
            <a:pPr algn="just"/>
            <a:r>
              <a:rPr lang="tr-TR" altLang="tr-TR"/>
              <a:t>Yapı ve tesislerin kesin projeleri ortaya çıktıktan sonra, kullanılan tesisatlara ilişkin projeler ayrı ayrı çizilir. Sıhhi tesisat, elektrik, ısıtma ve havalandırma sistemlerine ilişkin gerekli hesaplamalar yapılır ve tesisat projeleri hazırlanır. </a:t>
            </a:r>
          </a:p>
        </p:txBody>
      </p:sp>
      <p:sp>
        <p:nvSpPr>
          <p:cNvPr id="30724" name="Rectangle 4"/>
          <p:cNvSpPr>
            <a:spLocks noGrp="1" noChangeArrowheads="1"/>
          </p:cNvSpPr>
          <p:nvPr>
            <p:ph type="title"/>
          </p:nvPr>
        </p:nvSpPr>
        <p:spPr>
          <a:xfrm>
            <a:off x="1485900" y="1065611"/>
            <a:ext cx="6172200" cy="691753"/>
          </a:xfrm>
          <a:noFill/>
          <a:ln/>
        </p:spPr>
        <p:txBody>
          <a:bodyPr/>
          <a:lstStyle/>
          <a:p>
            <a:r>
              <a:rPr lang="tr-TR" altLang="tr-TR" sz="2100"/>
              <a:t>TESİSAT PROJELERİ</a:t>
            </a:r>
          </a:p>
        </p:txBody>
      </p:sp>
    </p:spTree>
    <p:extLst>
      <p:ext uri="{BB962C8B-B14F-4D97-AF65-F5344CB8AC3E}">
        <p14:creationId xmlns:p14="http://schemas.microsoft.com/office/powerpoint/2010/main" val="3277213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1547813" y="2349103"/>
            <a:ext cx="6172200" cy="1241822"/>
          </a:xfrm>
        </p:spPr>
        <p:txBody>
          <a:bodyPr>
            <a:normAutofit fontScale="85000" lnSpcReduction="10000"/>
          </a:bodyPr>
          <a:lstStyle/>
          <a:p>
            <a:pPr algn="just"/>
            <a:r>
              <a:rPr lang="tr-TR" altLang="tr-TR"/>
              <a:t>Bu aşamada uygun malzeme, ekipman ve işgücü sağlanarak, yapı veya tesis, projesine uygun olarak inşa edilir. </a:t>
            </a:r>
          </a:p>
        </p:txBody>
      </p:sp>
      <p:sp>
        <p:nvSpPr>
          <p:cNvPr id="31748" name="Rectangle 4"/>
          <p:cNvSpPr>
            <a:spLocks noGrp="1" noChangeArrowheads="1"/>
          </p:cNvSpPr>
          <p:nvPr>
            <p:ph type="title"/>
          </p:nvPr>
        </p:nvSpPr>
        <p:spPr>
          <a:noFill/>
          <a:ln/>
        </p:spPr>
        <p:txBody>
          <a:bodyPr/>
          <a:lstStyle/>
          <a:p>
            <a:r>
              <a:rPr lang="tr-TR" altLang="tr-TR" sz="2100"/>
              <a:t>İNŞAAT</a:t>
            </a:r>
          </a:p>
        </p:txBody>
      </p:sp>
    </p:spTree>
    <p:extLst>
      <p:ext uri="{BB962C8B-B14F-4D97-AF65-F5344CB8AC3E}">
        <p14:creationId xmlns:p14="http://schemas.microsoft.com/office/powerpoint/2010/main" val="20487298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5" name="Picture 9" descr="1"/>
          <p:cNvPicPr>
            <a:picLocks noGrp="1" noChangeAspect="1" noChangeArrowheads="1"/>
          </p:cNvPicPr>
          <p:nvPr>
            <p:ph idx="1"/>
          </p:nvPr>
        </p:nvPicPr>
        <p:blipFill>
          <a:blip r:embed="rId3">
            <a:lum bright="6000" contrast="-12000"/>
            <a:extLst>
              <a:ext uri="{28A0092B-C50C-407E-A947-70E740481C1C}">
                <a14:useLocalDpi xmlns:a14="http://schemas.microsoft.com/office/drawing/2010/main" val="0"/>
              </a:ext>
            </a:extLst>
          </a:blip>
          <a:srcRect/>
          <a:stretch>
            <a:fillRect/>
          </a:stretch>
        </p:blipFill>
        <p:spPr>
          <a:xfrm>
            <a:off x="1709738" y="1350169"/>
            <a:ext cx="5886450" cy="4414838"/>
          </a:xfrm>
        </p:spPr>
      </p:pic>
    </p:spTree>
    <p:extLst>
      <p:ext uri="{BB962C8B-B14F-4D97-AF65-F5344CB8AC3E}">
        <p14:creationId xmlns:p14="http://schemas.microsoft.com/office/powerpoint/2010/main" val="41570626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244</Words>
  <Application>Microsoft Office PowerPoint</Application>
  <PresentationFormat>Ekran Gösterisi (4:3)</PresentationFormat>
  <Paragraphs>37</Paragraphs>
  <Slides>7</Slides>
  <Notes>4</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Wingdings</vt:lpstr>
      <vt:lpstr>Ofis Teması</vt:lpstr>
      <vt:lpstr>Proje Çizim Tekniği</vt:lpstr>
      <vt:lpstr>Ders Haftalık Programı</vt:lpstr>
      <vt:lpstr>Derste kullanılabilecek kaynaklar</vt:lpstr>
      <vt:lpstr>STATİK PROJELER</vt:lpstr>
      <vt:lpstr>TESİSAT PROJELERİ</vt:lpstr>
      <vt:lpstr>İNŞAAT</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Çizim Tekniği</dc:title>
  <dc:creator>fenbil</dc:creator>
  <cp:lastModifiedBy>Kedimen Kedi</cp:lastModifiedBy>
  <cp:revision>9</cp:revision>
  <dcterms:created xsi:type="dcterms:W3CDTF">2020-01-31T10:59:33Z</dcterms:created>
  <dcterms:modified xsi:type="dcterms:W3CDTF">2020-02-03T04:35:32Z</dcterms:modified>
</cp:coreProperties>
</file>