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78" r:id="rId9"/>
    <p:sldId id="262" r:id="rId10"/>
    <p:sldId id="263" r:id="rId11"/>
    <p:sldId id="264" r:id="rId12"/>
    <p:sldId id="265" r:id="rId13"/>
    <p:sldId id="267" r:id="rId14"/>
    <p:sldId id="266" r:id="rId15"/>
    <p:sldId id="268" r:id="rId16"/>
    <p:sldId id="28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4C0FF-5138-4252-AE44-DF11126F488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2FD03-8862-42B7-8B1C-B34F4CBE89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05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86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16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473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12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24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89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4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12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75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78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02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05841-5A9B-4FB4-80C3-CE81A1DFD219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7E6D6-F05C-4CBE-A240-AF2EFDE3FE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0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YAŞAMDA ANLAM ve YAŞLILIK SÜRECİ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834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Anlam arayışının bir zorluk, stres ya da </a:t>
            </a:r>
            <a:r>
              <a:rPr lang="tr-TR" dirty="0" err="1" smtClean="0"/>
              <a:t>travmatik</a:t>
            </a:r>
            <a:r>
              <a:rPr lang="tr-TR" dirty="0" smtClean="0"/>
              <a:t> bir olayla karşılaşıldığında, olayı </a:t>
            </a:r>
            <a:r>
              <a:rPr lang="tr-TR" dirty="0" err="1" smtClean="0"/>
              <a:t>nedenselleştirme</a:t>
            </a:r>
            <a:r>
              <a:rPr lang="tr-TR" dirty="0" smtClean="0"/>
              <a:t> ve anlamlandırma sürecinde kritik bir rol oynadığı saptanmıştır.</a:t>
            </a:r>
          </a:p>
          <a:p>
            <a:pPr algn="just"/>
            <a:r>
              <a:rPr lang="tr-TR" dirty="0" smtClean="0"/>
              <a:t>Yani başımıza gelen olumsuz nitelikte olayların nedenlerini ve gerekçelerini daha fazla «</a:t>
            </a:r>
            <a:r>
              <a:rPr lang="tr-TR" dirty="0" err="1" smtClean="0"/>
              <a:t>anlama»ya</a:t>
            </a:r>
            <a:r>
              <a:rPr lang="tr-TR" dirty="0" smtClean="0"/>
              <a:t> çalışırız.</a:t>
            </a:r>
          </a:p>
          <a:p>
            <a:pPr lvl="1" algn="just"/>
            <a:r>
              <a:rPr lang="tr-TR" dirty="0" smtClean="0"/>
              <a:t>Neden ben? Neden şimdi? Hepsi benim suçum mu? Gerçek sorumlu kim? </a:t>
            </a:r>
            <a:r>
              <a:rPr lang="tr-TR" dirty="0"/>
              <a:t>s</a:t>
            </a:r>
            <a:r>
              <a:rPr lang="tr-TR" dirty="0" smtClean="0"/>
              <a:t>oruları…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321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soruları yanıtlama süreci anlam yaratmamızı da sağlar, bu yolla stresli olaylarla başa çıkmış oluruz.</a:t>
            </a:r>
          </a:p>
          <a:p>
            <a:pPr algn="just"/>
            <a:r>
              <a:rPr lang="tr-TR" dirty="0" err="1" smtClean="0"/>
              <a:t>Frankl</a:t>
            </a:r>
            <a:r>
              <a:rPr lang="tr-TR" dirty="0" smtClean="0"/>
              <a:t>, yaşamın her anında, hem özel hem genel durumda, özellikle acılarla başa çıkarken, bireyin yaşı ne olursa olsun, o olaylarda da anlam bulunması gerektiğini söyler.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87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Yaşlılık dönemi anlam kaybının daha fazla oluşabileceği ve anlamın yeniden yapılandırılması gerektiği bir dönemdir.</a:t>
            </a:r>
          </a:p>
          <a:p>
            <a:pPr algn="just"/>
            <a:r>
              <a:rPr lang="tr-TR" dirty="0" err="1" smtClean="0"/>
              <a:t>Erikson</a:t>
            </a:r>
            <a:r>
              <a:rPr lang="tr-TR" dirty="0" smtClean="0"/>
              <a:t>, 8. aşama Ego bütünlüğü </a:t>
            </a:r>
            <a:r>
              <a:rPr lang="tr-TR" b="1" dirty="0" smtClean="0"/>
              <a:t>X </a:t>
            </a:r>
            <a:r>
              <a:rPr lang="tr-TR" dirty="0" smtClean="0"/>
              <a:t>umutsuzluk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981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Eş kaybı, kronik hastalıklar…</a:t>
            </a:r>
          </a:p>
          <a:p>
            <a:pPr algn="just"/>
            <a:r>
              <a:rPr lang="tr-TR" dirty="0" smtClean="0"/>
              <a:t>Bazen geride kalmanın suçluluk duygusu sarar bazen de yalnızlık ölümden daha acı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347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Yaşlı birey her gün yataktan kalkmak için zorunlu hissettiği gerekçeler dışında gerçek anlamda sahici bir neden bulamayabilir, varoluşunun değerli ve kıymetli olduğuna ilişkin bilinç ve farkındalık giderek azalabilir.</a:t>
            </a:r>
          </a:p>
          <a:p>
            <a:pPr algn="just"/>
            <a:r>
              <a:rPr lang="tr-TR" dirty="0" smtClean="0"/>
              <a:t>Paralel bir şekilde yaşlı bireylerin yaşamlarına devam etmek için amaçları da giderek azalabilir.</a:t>
            </a:r>
          </a:p>
          <a:p>
            <a:pPr algn="just"/>
            <a:r>
              <a:rPr lang="tr-TR" dirty="0" smtClean="0"/>
              <a:t>Onları yaşama bağlayan önceki iş ya da sosyal sorumlulukları ve dolayısıyla beklentileri ve motivasyon düzeyleri düşebilir.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9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 bireyleri değerli hissettirecek, kendilerinden bir parça bulabilecekleri, sorumluluk hissettikleri anlamlı bir proje ya da hedef çok yetersizdir.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551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Dursun, P. (2018), «Yaşamda Anlam ve Yaşlılık Süreci», E. </a:t>
            </a:r>
            <a:r>
              <a:rPr lang="tr-TR" dirty="0" err="1" smtClean="0"/>
              <a:t>Özmete</a:t>
            </a:r>
            <a:r>
              <a:rPr lang="tr-TR" dirty="0" smtClean="0"/>
              <a:t>&amp; G. Baştuğ (Ed.) Yaşlılarda Psikolojik ve Sosyal Rehabilitasyon, s. 89-103, Hedef CS Basın Yayın, Ankara.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984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«Psikoloji biliminin salt amacı artık sadece sorun çözmek değil </a:t>
            </a:r>
            <a:r>
              <a:rPr lang="tr-TR" dirty="0" smtClean="0">
                <a:solidFill>
                  <a:srgbClr val="FF0000"/>
                </a:solidFill>
              </a:rPr>
              <a:t>insanın olumlu yönlerini güçlendirme </a:t>
            </a:r>
            <a:r>
              <a:rPr lang="tr-TR" dirty="0" smtClean="0"/>
              <a:t>olmalıdır.»</a:t>
            </a:r>
          </a:p>
          <a:p>
            <a:pPr algn="just"/>
            <a:r>
              <a:rPr lang="tr-TR" dirty="0" smtClean="0"/>
              <a:t>Pozitif psikoloji akımı psikolojinin amacının  sadece olumsuzu vurgulamak ve düzeltmek olmadığını, aynı zamanda olumluyu açığa çıkarmak, yaymak hatta toplumu olumlu özellikler üzerinden yeniden inşa etmek olduğunu savunur.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141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Yaşlılık dönemine uyum sağlamayı kolaylaştıran yaşamdaki anlam düzeyidir.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94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YAŞAMDA ANLAM ÜZERİNE KURAM ve MODELLER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LOGOTERAPİ</a:t>
            </a:r>
          </a:p>
          <a:p>
            <a:pPr lvl="1" algn="just"/>
            <a:r>
              <a:rPr lang="tr-TR" dirty="0" smtClean="0"/>
              <a:t>Kurucusu </a:t>
            </a:r>
            <a:r>
              <a:rPr lang="tr-TR" dirty="0" err="1" smtClean="0"/>
              <a:t>Viktor</a:t>
            </a:r>
            <a:r>
              <a:rPr lang="tr-TR" dirty="0" smtClean="0"/>
              <a:t> E. </a:t>
            </a:r>
            <a:r>
              <a:rPr lang="tr-TR" dirty="0" err="1" smtClean="0"/>
              <a:t>Frankl</a:t>
            </a:r>
            <a:endParaRPr lang="tr-TR" dirty="0" smtClean="0"/>
          </a:p>
          <a:p>
            <a:pPr lvl="1" algn="just"/>
            <a:r>
              <a:rPr lang="tr-TR" dirty="0" smtClean="0"/>
              <a:t>Yaşamda gizli, derin ve kişisel anlamlar mevcuttur.</a:t>
            </a:r>
          </a:p>
          <a:p>
            <a:pPr lvl="1" algn="just"/>
            <a:r>
              <a:rPr lang="tr-TR" dirty="0" smtClean="0"/>
              <a:t>Her insan hayatının belli dönemlerinde öznel olarak kendi anlamını kendisi oluşturur ve içerikler değişse de, insanın doğuştan getirdiği en temel güdüsü anlam oluşturma ihtiyacıdır.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36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Devam…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tr-TR" dirty="0" smtClean="0"/>
              <a:t>İnsanın acılarından da anlam çıkarması gerekliliği </a:t>
            </a:r>
            <a:r>
              <a:rPr lang="tr-TR" dirty="0" err="1" smtClean="0"/>
              <a:t>Frankl’a</a:t>
            </a:r>
            <a:r>
              <a:rPr lang="tr-TR" dirty="0" smtClean="0"/>
              <a:t> göre insan olmanın en temel parçasıdır.</a:t>
            </a:r>
          </a:p>
          <a:p>
            <a:pPr lvl="1" algn="just"/>
            <a:r>
              <a:rPr lang="tr-TR" dirty="0" smtClean="0"/>
              <a:t>«Mutlu olmaya çalışmak mutluluğun kaçmasına neden olur, çünkü mutluluk anlamla gelir.»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56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ANLAM OLUŞTURMA MODELİ</a:t>
            </a:r>
          </a:p>
          <a:p>
            <a:pPr lvl="1" algn="just"/>
            <a:r>
              <a:rPr lang="tr-TR" dirty="0" err="1" smtClean="0"/>
              <a:t>Steger</a:t>
            </a:r>
            <a:r>
              <a:rPr lang="tr-TR" dirty="0" smtClean="0"/>
              <a:t>  tarafından geliştirildi.</a:t>
            </a:r>
          </a:p>
          <a:p>
            <a:pPr lvl="1" algn="just"/>
            <a:r>
              <a:rPr lang="tr-TR" dirty="0" smtClean="0"/>
              <a:t>3 bileşenden oluşur:</a:t>
            </a:r>
          </a:p>
          <a:p>
            <a:pPr marL="971550" lvl="1" indent="-514350" algn="just">
              <a:buAutoNum type="arabicPeriod"/>
            </a:pPr>
            <a:r>
              <a:rPr lang="tr-TR" u="sng" dirty="0" smtClean="0"/>
              <a:t>Tutarlılık/Bütünlük: </a:t>
            </a:r>
            <a:r>
              <a:rPr lang="tr-TR" dirty="0" smtClean="0"/>
              <a:t>Yaşamın bilişsel açıdan bireye anlamlı gelmesi, geriye dönüp bakıldığında yaşamdaki bağlantılarının ya da parçaların birbirini tamamlaması, genel anlamda yaşadıklarımızın, deneyimlerimizin, başımıza gelen olayların bir bütünlük içinde anlamının olması duygusudur.</a:t>
            </a:r>
          </a:p>
          <a:p>
            <a:pPr marL="457200" lvl="1" indent="0" algn="just">
              <a:buNone/>
            </a:pP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198526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600" b="1" dirty="0" err="1" smtClean="0"/>
              <a:t>Erikson’un</a:t>
            </a:r>
            <a:r>
              <a:rPr lang="tr-TR" altLang="tr-TR" sz="3600" b="1" dirty="0" smtClean="0"/>
              <a:t> </a:t>
            </a:r>
            <a:r>
              <a:rPr lang="tr-TR" altLang="tr-TR" sz="3600" b="1" dirty="0" err="1" smtClean="0"/>
              <a:t>Psikososyal</a:t>
            </a:r>
            <a:r>
              <a:rPr lang="tr-TR" altLang="tr-TR" sz="3600" b="1" dirty="0" smtClean="0"/>
              <a:t> Gelişim Dönemleri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dirty="0" smtClean="0"/>
              <a:t>Gelişim yaşam boyu devam eden bir süreç</a:t>
            </a:r>
          </a:p>
          <a:p>
            <a:pPr>
              <a:buFontTx/>
              <a:buNone/>
            </a:pPr>
            <a:endParaRPr lang="tr-TR" altLang="tr-TR" dirty="0" smtClean="0"/>
          </a:p>
          <a:p>
            <a:r>
              <a:rPr lang="tr-TR" altLang="tr-TR" dirty="0" smtClean="0"/>
              <a:t>8 gelişim dönemi</a:t>
            </a:r>
          </a:p>
          <a:p>
            <a:pPr>
              <a:buFontTx/>
              <a:buNone/>
            </a:pPr>
            <a:endParaRPr lang="tr-TR" altLang="tr-TR" dirty="0" smtClean="0"/>
          </a:p>
          <a:p>
            <a:r>
              <a:rPr lang="tr-TR" altLang="tr-TR" dirty="0" smtClean="0"/>
              <a:t>Her yaşta, o yaşa bağlı krizler yaşanır</a:t>
            </a:r>
          </a:p>
          <a:p>
            <a:pPr>
              <a:buFontTx/>
              <a:buNone/>
            </a:pPr>
            <a:endParaRPr lang="tr-TR" altLang="tr-TR" dirty="0" smtClean="0"/>
          </a:p>
          <a:p>
            <a:r>
              <a:rPr lang="tr-TR" altLang="tr-TR" dirty="0" smtClean="0"/>
              <a:t>Krizler sağlıklı biçimde çözülürse dönem başarı ile geçilir.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837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3C3C2-CA40-46F8-BFDB-ED0ED362BEB9}" type="datetime1">
              <a:rPr lang="tr-TR" altLang="tr-TR"/>
              <a:pPr/>
              <a:t>31.03.2020</a:t>
            </a:fld>
            <a:endParaRPr lang="tr-TR" altLang="tr-TR"/>
          </a:p>
        </p:txBody>
      </p:sp>
      <p:sp>
        <p:nvSpPr>
          <p:cNvPr id="53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AAE0B-A531-496D-8C09-E958352AA045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492546" name="Line 2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47" name="Line 3"/>
          <p:cNvSpPr>
            <a:spLocks noChangeShapeType="1"/>
          </p:cNvSpPr>
          <p:nvPr/>
        </p:nvSpPr>
        <p:spPr bwMode="auto">
          <a:xfrm>
            <a:off x="1676400" y="304800"/>
            <a:ext cx="0" cy="6553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48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145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2400" b="1">
                <a:latin typeface="Verdana" pitchFamily="34" charset="0"/>
              </a:rPr>
              <a:t>DÖNEM</a:t>
            </a:r>
          </a:p>
        </p:txBody>
      </p:sp>
      <p:sp>
        <p:nvSpPr>
          <p:cNvPr id="492549" name="Text Box 5"/>
          <p:cNvSpPr txBox="1">
            <a:spLocks noChangeArrowheads="1"/>
          </p:cNvSpPr>
          <p:nvPr/>
        </p:nvSpPr>
        <p:spPr bwMode="auto">
          <a:xfrm>
            <a:off x="1409700" y="381000"/>
            <a:ext cx="1873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tr-TR" altLang="tr-TR" sz="2400" b="1">
                <a:latin typeface="Verdana" pitchFamily="34" charset="0"/>
              </a:rPr>
              <a:t>        KRİZ</a:t>
            </a:r>
          </a:p>
        </p:txBody>
      </p:sp>
      <p:sp>
        <p:nvSpPr>
          <p:cNvPr id="492550" name="Line 6"/>
          <p:cNvSpPr>
            <a:spLocks noChangeShapeType="1"/>
          </p:cNvSpPr>
          <p:nvPr/>
        </p:nvSpPr>
        <p:spPr bwMode="auto">
          <a:xfrm>
            <a:off x="4419600" y="304800"/>
            <a:ext cx="0" cy="6553200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1" name="Line 7"/>
          <p:cNvSpPr>
            <a:spLocks noChangeShapeType="1"/>
          </p:cNvSpPr>
          <p:nvPr/>
        </p:nvSpPr>
        <p:spPr bwMode="auto">
          <a:xfrm>
            <a:off x="5791200" y="304800"/>
            <a:ext cx="0" cy="6553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2" name="Text Box 8"/>
          <p:cNvSpPr txBox="1">
            <a:spLocks noChangeArrowheads="1"/>
          </p:cNvSpPr>
          <p:nvPr/>
        </p:nvSpPr>
        <p:spPr bwMode="auto">
          <a:xfrm>
            <a:off x="4114800" y="381000"/>
            <a:ext cx="172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2400" b="1">
                <a:latin typeface="Verdana" pitchFamily="34" charset="0"/>
              </a:rPr>
              <a:t>   ORTAM</a:t>
            </a:r>
          </a:p>
        </p:txBody>
      </p:sp>
      <p:sp>
        <p:nvSpPr>
          <p:cNvPr id="492553" name="Text Box 9"/>
          <p:cNvSpPr txBox="1">
            <a:spLocks noChangeArrowheads="1"/>
          </p:cNvSpPr>
          <p:nvPr/>
        </p:nvSpPr>
        <p:spPr bwMode="auto">
          <a:xfrm>
            <a:off x="6324600" y="381000"/>
            <a:ext cx="190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2400" b="1">
                <a:latin typeface="Verdana" pitchFamily="34" charset="0"/>
              </a:rPr>
              <a:t>     SONUÇ</a:t>
            </a:r>
          </a:p>
        </p:txBody>
      </p:sp>
      <p:sp>
        <p:nvSpPr>
          <p:cNvPr id="492554" name="Line 10"/>
          <p:cNvSpPr>
            <a:spLocks noChangeShapeType="1"/>
          </p:cNvSpPr>
          <p:nvPr/>
        </p:nvSpPr>
        <p:spPr bwMode="auto">
          <a:xfrm>
            <a:off x="0" y="16002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5" name="Line 11"/>
          <p:cNvSpPr>
            <a:spLocks noChangeShapeType="1"/>
          </p:cNvSpPr>
          <p:nvPr/>
        </p:nvSpPr>
        <p:spPr bwMode="auto">
          <a:xfrm>
            <a:off x="0" y="22860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6" name="Line 12"/>
          <p:cNvSpPr>
            <a:spLocks noChangeShapeType="1"/>
          </p:cNvSpPr>
          <p:nvPr/>
        </p:nvSpPr>
        <p:spPr bwMode="auto">
          <a:xfrm>
            <a:off x="0" y="29718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7" name="Line 13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8" name="Line 14"/>
          <p:cNvSpPr>
            <a:spLocks noChangeShapeType="1"/>
          </p:cNvSpPr>
          <p:nvPr/>
        </p:nvSpPr>
        <p:spPr bwMode="auto">
          <a:xfrm>
            <a:off x="0" y="44958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59" name="Line 15"/>
          <p:cNvSpPr>
            <a:spLocks noChangeShapeType="1"/>
          </p:cNvSpPr>
          <p:nvPr/>
        </p:nvSpPr>
        <p:spPr bwMode="auto">
          <a:xfrm>
            <a:off x="0" y="52578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60" name="Line 16"/>
          <p:cNvSpPr>
            <a:spLocks noChangeShapeType="1"/>
          </p:cNvSpPr>
          <p:nvPr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92561" name="Text Box 17"/>
          <p:cNvSpPr txBox="1">
            <a:spLocks noChangeArrowheads="1"/>
          </p:cNvSpPr>
          <p:nvPr/>
        </p:nvSpPr>
        <p:spPr bwMode="auto">
          <a:xfrm>
            <a:off x="0" y="914400"/>
            <a:ext cx="1409700" cy="62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dirty="0">
                <a:latin typeface="Verdana" pitchFamily="34" charset="0"/>
              </a:rPr>
              <a:t> </a:t>
            </a:r>
            <a:r>
              <a:rPr lang="tr-TR" altLang="tr-TR" sz="1400" b="1" dirty="0">
                <a:latin typeface="Verdana" pitchFamily="34" charset="0"/>
              </a:rPr>
              <a:t>BEBEKLİK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400" b="1" dirty="0">
                <a:latin typeface="Verdana" pitchFamily="34" charset="0"/>
              </a:rPr>
              <a:t> </a:t>
            </a:r>
            <a:r>
              <a:rPr lang="tr-TR" altLang="tr-TR" sz="1400" b="1" dirty="0" smtClean="0">
                <a:latin typeface="Verdana" pitchFamily="34" charset="0"/>
              </a:rPr>
              <a:t>(0-1,5 yaş</a:t>
            </a:r>
            <a:r>
              <a:rPr lang="tr-TR" altLang="tr-TR" sz="1400" b="1" dirty="0">
                <a:latin typeface="Verdana" pitchFamily="34" charset="0"/>
              </a:rPr>
              <a:t>)</a:t>
            </a:r>
          </a:p>
        </p:txBody>
      </p:sp>
      <p:sp>
        <p:nvSpPr>
          <p:cNvPr id="492562" name="Text Box 18"/>
          <p:cNvSpPr txBox="1">
            <a:spLocks noChangeArrowheads="1"/>
          </p:cNvSpPr>
          <p:nvPr/>
        </p:nvSpPr>
        <p:spPr bwMode="auto">
          <a:xfrm>
            <a:off x="152400" y="1676400"/>
            <a:ext cx="1380506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ÇOCUKLUK</a:t>
            </a:r>
            <a:endParaRPr lang="tr-TR" altLang="tr-TR" sz="1400" b="1" dirty="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(1,5 -3 </a:t>
            </a:r>
            <a:r>
              <a:rPr lang="tr-TR" altLang="tr-TR" sz="1400" b="1" dirty="0">
                <a:latin typeface="Verdana" pitchFamily="34" charset="0"/>
              </a:rPr>
              <a:t>yaş)</a:t>
            </a:r>
          </a:p>
        </p:txBody>
      </p:sp>
      <p:sp>
        <p:nvSpPr>
          <p:cNvPr id="492563" name="Text Box 19"/>
          <p:cNvSpPr txBox="1">
            <a:spLocks noChangeArrowheads="1"/>
          </p:cNvSpPr>
          <p:nvPr/>
        </p:nvSpPr>
        <p:spPr bwMode="auto">
          <a:xfrm>
            <a:off x="60325" y="2393950"/>
            <a:ext cx="11528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dirty="0">
                <a:latin typeface="Verdana" pitchFamily="34" charset="0"/>
              </a:rPr>
              <a:t>  </a:t>
            </a:r>
            <a:r>
              <a:rPr lang="tr-TR" altLang="tr-TR" sz="1400" b="1" dirty="0" smtClean="0">
                <a:latin typeface="Verdana" pitchFamily="34" charset="0"/>
              </a:rPr>
              <a:t>3- 6YAŞ</a:t>
            </a:r>
            <a:endParaRPr lang="tr-TR" altLang="tr-TR" sz="1400" b="1" dirty="0">
              <a:latin typeface="Verdana" pitchFamily="34" charset="0"/>
            </a:endParaRPr>
          </a:p>
        </p:txBody>
      </p:sp>
      <p:sp>
        <p:nvSpPr>
          <p:cNvPr id="492564" name="Text Box 20"/>
          <p:cNvSpPr txBox="1">
            <a:spLocks noChangeArrowheads="1"/>
          </p:cNvSpPr>
          <p:nvPr/>
        </p:nvSpPr>
        <p:spPr bwMode="auto">
          <a:xfrm>
            <a:off x="152400" y="3124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endParaRPr lang="tr-TR" altLang="tr-TR">
              <a:latin typeface="Verdana" pitchFamily="34" charset="0"/>
            </a:endParaRPr>
          </a:p>
        </p:txBody>
      </p:sp>
      <p:sp>
        <p:nvSpPr>
          <p:cNvPr id="492565" name="Text Box 21"/>
          <p:cNvSpPr txBox="1">
            <a:spLocks noChangeArrowheads="1"/>
          </p:cNvSpPr>
          <p:nvPr/>
        </p:nvSpPr>
        <p:spPr bwMode="auto">
          <a:xfrm>
            <a:off x="0" y="3048000"/>
            <a:ext cx="1600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6- 12 YAŞ</a:t>
            </a:r>
            <a:endParaRPr lang="tr-TR" altLang="tr-TR" sz="1400" b="1" dirty="0">
              <a:latin typeface="Verdana" pitchFamily="34" charset="0"/>
            </a:endParaRPr>
          </a:p>
        </p:txBody>
      </p:sp>
      <p:sp>
        <p:nvSpPr>
          <p:cNvPr id="492566" name="Text Box 22"/>
          <p:cNvSpPr txBox="1">
            <a:spLocks noChangeArrowheads="1"/>
          </p:cNvSpPr>
          <p:nvPr/>
        </p:nvSpPr>
        <p:spPr bwMode="auto">
          <a:xfrm>
            <a:off x="228600" y="3886200"/>
            <a:ext cx="1383712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400" b="1" dirty="0">
                <a:latin typeface="Verdana" pitchFamily="34" charset="0"/>
              </a:rPr>
              <a:t>ERGENLİK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(12-18 </a:t>
            </a:r>
            <a:r>
              <a:rPr lang="tr-TR" altLang="tr-TR" sz="1400" b="1" dirty="0">
                <a:latin typeface="Verdana" pitchFamily="34" charset="0"/>
              </a:rPr>
              <a:t>yaş)</a:t>
            </a:r>
          </a:p>
        </p:txBody>
      </p:sp>
      <p:sp>
        <p:nvSpPr>
          <p:cNvPr id="492567" name="Text Box 23"/>
          <p:cNvSpPr txBox="1">
            <a:spLocks noChangeArrowheads="1"/>
          </p:cNvSpPr>
          <p:nvPr/>
        </p:nvSpPr>
        <p:spPr bwMode="auto">
          <a:xfrm>
            <a:off x="0" y="4648200"/>
            <a:ext cx="1885950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400" dirty="0">
                <a:latin typeface="Verdana" pitchFamily="34" charset="0"/>
              </a:rPr>
              <a:t>   </a:t>
            </a:r>
            <a:r>
              <a:rPr lang="tr-TR" altLang="tr-TR" sz="1400" b="1" dirty="0">
                <a:latin typeface="Verdana" pitchFamily="34" charset="0"/>
              </a:rPr>
              <a:t>YETİŞKİNLİK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(18-30 yaş)</a:t>
            </a:r>
            <a:endParaRPr lang="tr-TR" altLang="tr-TR" sz="1400" b="1" dirty="0">
              <a:latin typeface="Verdana" pitchFamily="34" charset="0"/>
            </a:endParaRPr>
          </a:p>
        </p:txBody>
      </p:sp>
      <p:sp>
        <p:nvSpPr>
          <p:cNvPr id="492568" name="Text Box 24"/>
          <p:cNvSpPr txBox="1">
            <a:spLocks noChangeArrowheads="1"/>
          </p:cNvSpPr>
          <p:nvPr/>
        </p:nvSpPr>
        <p:spPr bwMode="auto">
          <a:xfrm>
            <a:off x="0" y="5334000"/>
            <a:ext cx="1752600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400" b="1" dirty="0">
                <a:latin typeface="Verdana" pitchFamily="34" charset="0"/>
              </a:rPr>
              <a:t>    OLGUNLUK</a:t>
            </a:r>
          </a:p>
          <a:p>
            <a:pPr algn="ctr" eaLnBrk="1" hangingPunct="1">
              <a:spcBef>
                <a:spcPct val="20000"/>
              </a:spcBef>
            </a:pPr>
            <a:r>
              <a:rPr lang="tr-TR" altLang="tr-TR" sz="1400" b="1" dirty="0" smtClean="0">
                <a:latin typeface="Verdana" pitchFamily="34" charset="0"/>
              </a:rPr>
              <a:t>(30-60 yaş)</a:t>
            </a:r>
            <a:endParaRPr lang="tr-TR" altLang="tr-TR" sz="1400" b="1" dirty="0">
              <a:latin typeface="Verdana" pitchFamily="34" charset="0"/>
            </a:endParaRPr>
          </a:p>
        </p:txBody>
      </p:sp>
      <p:sp>
        <p:nvSpPr>
          <p:cNvPr id="492569" name="Text Box 25"/>
          <p:cNvSpPr txBox="1">
            <a:spLocks noChangeArrowheads="1"/>
          </p:cNvSpPr>
          <p:nvPr/>
        </p:nvSpPr>
        <p:spPr bwMode="auto">
          <a:xfrm>
            <a:off x="0" y="6297613"/>
            <a:ext cx="1800225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400" b="1" dirty="0">
                <a:latin typeface="Verdana" pitchFamily="34" charset="0"/>
              </a:rPr>
              <a:t>     YAŞLILIK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400" b="1" dirty="0">
                <a:latin typeface="Verdana" pitchFamily="34" charset="0"/>
              </a:rPr>
              <a:t>(60- ve üzeri)</a:t>
            </a:r>
          </a:p>
        </p:txBody>
      </p:sp>
      <p:sp>
        <p:nvSpPr>
          <p:cNvPr id="492570" name="Text Box 26"/>
          <p:cNvSpPr txBox="1">
            <a:spLocks noChangeArrowheads="1"/>
          </p:cNvSpPr>
          <p:nvPr/>
        </p:nvSpPr>
        <p:spPr bwMode="auto">
          <a:xfrm>
            <a:off x="1600200" y="1143000"/>
            <a:ext cx="28733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TEMEL GÜVEN X GÜVENSİZLİK</a:t>
            </a:r>
          </a:p>
        </p:txBody>
      </p:sp>
      <p:sp>
        <p:nvSpPr>
          <p:cNvPr id="492571" name="Text Box 27"/>
          <p:cNvSpPr txBox="1">
            <a:spLocks noChangeArrowheads="1"/>
          </p:cNvSpPr>
          <p:nvPr/>
        </p:nvSpPr>
        <p:spPr bwMode="auto">
          <a:xfrm>
            <a:off x="1660525" y="1784350"/>
            <a:ext cx="25257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ÖZERKLİK X UTANÇ-KUŞKU</a:t>
            </a:r>
          </a:p>
        </p:txBody>
      </p:sp>
      <p:sp>
        <p:nvSpPr>
          <p:cNvPr id="492572" name="Text Box 28"/>
          <p:cNvSpPr txBox="1">
            <a:spLocks noChangeArrowheads="1"/>
          </p:cNvSpPr>
          <p:nvPr/>
        </p:nvSpPr>
        <p:spPr bwMode="auto">
          <a:xfrm>
            <a:off x="1736725" y="2470150"/>
            <a:ext cx="24685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GİRİŞKENLİK X SUÇLULUK</a:t>
            </a:r>
          </a:p>
        </p:txBody>
      </p:sp>
      <p:sp>
        <p:nvSpPr>
          <p:cNvPr id="492573" name="Text Box 29"/>
          <p:cNvSpPr txBox="1">
            <a:spLocks noChangeArrowheads="1"/>
          </p:cNvSpPr>
          <p:nvPr/>
        </p:nvSpPr>
        <p:spPr bwMode="auto">
          <a:xfrm>
            <a:off x="1600200" y="3200400"/>
            <a:ext cx="29289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dirty="0" smtClean="0">
                <a:latin typeface="Verdana" pitchFamily="34" charset="0"/>
              </a:rPr>
              <a:t>BAŞARI </a:t>
            </a:r>
            <a:r>
              <a:rPr lang="tr-TR" altLang="tr-TR" sz="1200" b="1" dirty="0">
                <a:latin typeface="Verdana" pitchFamily="34" charset="0"/>
              </a:rPr>
              <a:t>X AŞAĞILIK DUYGUSU</a:t>
            </a:r>
          </a:p>
        </p:txBody>
      </p:sp>
      <p:sp>
        <p:nvSpPr>
          <p:cNvPr id="492574" name="Text Box 30"/>
          <p:cNvSpPr txBox="1">
            <a:spLocks noChangeArrowheads="1"/>
          </p:cNvSpPr>
          <p:nvPr/>
        </p:nvSpPr>
        <p:spPr bwMode="auto">
          <a:xfrm>
            <a:off x="1828800" y="3886200"/>
            <a:ext cx="2284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ÖZDEŞİM KURMA X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            ROL KARMAŞASI</a:t>
            </a:r>
          </a:p>
        </p:txBody>
      </p:sp>
      <p:sp>
        <p:nvSpPr>
          <p:cNvPr id="492575" name="Text Box 31"/>
          <p:cNvSpPr txBox="1">
            <a:spLocks noChangeArrowheads="1"/>
          </p:cNvSpPr>
          <p:nvPr/>
        </p:nvSpPr>
        <p:spPr bwMode="auto">
          <a:xfrm>
            <a:off x="1981200" y="4724400"/>
            <a:ext cx="2203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YAKINLIK X YALNIZLIK</a:t>
            </a:r>
          </a:p>
        </p:txBody>
      </p:sp>
      <p:sp>
        <p:nvSpPr>
          <p:cNvPr id="492576" name="Text Box 32"/>
          <p:cNvSpPr txBox="1">
            <a:spLocks noChangeArrowheads="1"/>
          </p:cNvSpPr>
          <p:nvPr/>
        </p:nvSpPr>
        <p:spPr bwMode="auto">
          <a:xfrm>
            <a:off x="1812925" y="5518150"/>
            <a:ext cx="26116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smtClean="0">
                <a:latin typeface="Verdana" pitchFamily="34" charset="0"/>
              </a:rPr>
              <a:t>ÜRETKENLİK </a:t>
            </a:r>
            <a:r>
              <a:rPr lang="tr-TR" altLang="tr-TR" sz="1200" b="1">
                <a:latin typeface="Verdana" pitchFamily="34" charset="0"/>
              </a:rPr>
              <a:t>X DURGUNLUK</a:t>
            </a:r>
          </a:p>
        </p:txBody>
      </p:sp>
      <p:sp>
        <p:nvSpPr>
          <p:cNvPr id="492577" name="Text Box 33"/>
          <p:cNvSpPr txBox="1">
            <a:spLocks noChangeArrowheads="1"/>
          </p:cNvSpPr>
          <p:nvPr/>
        </p:nvSpPr>
        <p:spPr bwMode="auto">
          <a:xfrm>
            <a:off x="1676400" y="6280150"/>
            <a:ext cx="294798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dirty="0">
                <a:latin typeface="Verdana" pitchFamily="34" charset="0"/>
              </a:rPr>
              <a:t>EGO BÜTÜNLÜĞÜ X    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 dirty="0">
                <a:latin typeface="Verdana" pitchFamily="34" charset="0"/>
              </a:rPr>
              <a:t>                           UMUTSUZLUK</a:t>
            </a:r>
          </a:p>
        </p:txBody>
      </p:sp>
      <p:sp>
        <p:nvSpPr>
          <p:cNvPr id="492578" name="Text Box 34"/>
          <p:cNvSpPr txBox="1">
            <a:spLocks noChangeArrowheads="1"/>
          </p:cNvSpPr>
          <p:nvPr/>
        </p:nvSpPr>
        <p:spPr bwMode="auto">
          <a:xfrm>
            <a:off x="4724400" y="1117600"/>
            <a:ext cx="5873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AİLE</a:t>
            </a:r>
          </a:p>
        </p:txBody>
      </p:sp>
      <p:sp>
        <p:nvSpPr>
          <p:cNvPr id="492579" name="Text Box 35"/>
          <p:cNvSpPr txBox="1">
            <a:spLocks noChangeArrowheads="1"/>
          </p:cNvSpPr>
          <p:nvPr/>
        </p:nvSpPr>
        <p:spPr bwMode="auto">
          <a:xfrm>
            <a:off x="4724400" y="1803400"/>
            <a:ext cx="5873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AİLE</a:t>
            </a:r>
          </a:p>
        </p:txBody>
      </p:sp>
      <p:sp>
        <p:nvSpPr>
          <p:cNvPr id="492580" name="Text Box 36"/>
          <p:cNvSpPr txBox="1">
            <a:spLocks noChangeArrowheads="1"/>
          </p:cNvSpPr>
          <p:nvPr/>
        </p:nvSpPr>
        <p:spPr bwMode="auto">
          <a:xfrm>
            <a:off x="4724400" y="2489200"/>
            <a:ext cx="5873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AİLE</a:t>
            </a:r>
          </a:p>
        </p:txBody>
      </p:sp>
      <p:sp>
        <p:nvSpPr>
          <p:cNvPr id="492581" name="Text Box 37"/>
          <p:cNvSpPr txBox="1">
            <a:spLocks noChangeArrowheads="1"/>
          </p:cNvSpPr>
          <p:nvPr/>
        </p:nvSpPr>
        <p:spPr bwMode="auto">
          <a:xfrm>
            <a:off x="4495800" y="3098800"/>
            <a:ext cx="1143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OKUL-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KOMŞULAR</a:t>
            </a:r>
          </a:p>
        </p:txBody>
      </p:sp>
      <p:sp>
        <p:nvSpPr>
          <p:cNvPr id="492582" name="Text Box 38"/>
          <p:cNvSpPr txBox="1">
            <a:spLocks noChangeArrowheads="1"/>
          </p:cNvSpPr>
          <p:nvPr/>
        </p:nvSpPr>
        <p:spPr bwMode="auto">
          <a:xfrm>
            <a:off x="4495800" y="3860800"/>
            <a:ext cx="10795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AKRAN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GRUPLARI</a:t>
            </a:r>
          </a:p>
        </p:txBody>
      </p:sp>
      <p:sp>
        <p:nvSpPr>
          <p:cNvPr id="492583" name="Text Box 39"/>
          <p:cNvSpPr txBox="1">
            <a:spLocks noChangeArrowheads="1"/>
          </p:cNvSpPr>
          <p:nvPr/>
        </p:nvSpPr>
        <p:spPr bwMode="auto">
          <a:xfrm>
            <a:off x="4495800" y="4597400"/>
            <a:ext cx="108108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SEVGİ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EŞ SEÇİMİ</a:t>
            </a:r>
          </a:p>
        </p:txBody>
      </p:sp>
      <p:sp>
        <p:nvSpPr>
          <p:cNvPr id="492584" name="Text Box 40"/>
          <p:cNvSpPr txBox="1">
            <a:spLocks noChangeArrowheads="1"/>
          </p:cNvSpPr>
          <p:nvPr/>
        </p:nvSpPr>
        <p:spPr bwMode="auto">
          <a:xfrm>
            <a:off x="4572000" y="5410200"/>
            <a:ext cx="1141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YENİ AİLE-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       İŞ </a:t>
            </a:r>
          </a:p>
        </p:txBody>
      </p:sp>
      <p:sp>
        <p:nvSpPr>
          <p:cNvPr id="492585" name="Text Box 41"/>
          <p:cNvSpPr txBox="1">
            <a:spLocks noChangeArrowheads="1"/>
          </p:cNvSpPr>
          <p:nvPr/>
        </p:nvSpPr>
        <p:spPr bwMode="auto">
          <a:xfrm>
            <a:off x="4495800" y="6172200"/>
            <a:ext cx="13779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dirty="0" smtClean="0">
                <a:latin typeface="Verdana" pitchFamily="34" charset="0"/>
              </a:rPr>
              <a:t>TÜM İNSANLIK</a:t>
            </a:r>
            <a:endParaRPr lang="tr-TR" altLang="tr-TR" sz="1200" b="1" dirty="0">
              <a:latin typeface="Verdana" pitchFamily="34" charset="0"/>
            </a:endParaRPr>
          </a:p>
        </p:txBody>
      </p:sp>
      <p:sp>
        <p:nvSpPr>
          <p:cNvPr id="492586" name="Text Box 42"/>
          <p:cNvSpPr txBox="1">
            <a:spLocks noChangeArrowheads="1"/>
          </p:cNvSpPr>
          <p:nvPr/>
        </p:nvSpPr>
        <p:spPr bwMode="auto">
          <a:xfrm>
            <a:off x="5927725" y="946150"/>
            <a:ext cx="31908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ÇOCUĞUN, ANNE BABASINA VE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ÇEVRESİNE OLAN GÜVENİ GELİŞİR</a:t>
            </a:r>
          </a:p>
        </p:txBody>
      </p:sp>
      <p:sp>
        <p:nvSpPr>
          <p:cNvPr id="492587" name="Text Box 43"/>
          <p:cNvSpPr txBox="1">
            <a:spLocks noChangeArrowheads="1"/>
          </p:cNvSpPr>
          <p:nvPr/>
        </p:nvSpPr>
        <p:spPr bwMode="auto">
          <a:xfrm>
            <a:off x="5943600" y="1676400"/>
            <a:ext cx="32226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000" b="1">
                <a:latin typeface="Verdana" pitchFamily="34" charset="0"/>
              </a:rPr>
              <a:t>ZAMANINDA VE DÜZENLİ VERİLEN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000" b="1">
                <a:latin typeface="Verdana" pitchFamily="34" charset="0"/>
              </a:rPr>
              <a:t>TUVALET EĞİTİMİ İLE KENDİNİ KONTROL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000" b="1">
                <a:latin typeface="Verdana" pitchFamily="34" charset="0"/>
              </a:rPr>
              <a:t>EDEBİLME DUYGUSUNUN GELİŞİMİ</a:t>
            </a:r>
          </a:p>
        </p:txBody>
      </p:sp>
      <p:sp>
        <p:nvSpPr>
          <p:cNvPr id="492588" name="Text Box 44"/>
          <p:cNvSpPr txBox="1">
            <a:spLocks noChangeArrowheads="1"/>
          </p:cNvSpPr>
          <p:nvPr/>
        </p:nvSpPr>
        <p:spPr bwMode="auto">
          <a:xfrm>
            <a:off x="5791200" y="2438400"/>
            <a:ext cx="3505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dirty="0" smtClean="0">
                <a:latin typeface="Verdana" pitchFamily="34" charset="0"/>
              </a:rPr>
              <a:t>LİDERLİK, İŞLERDE </a:t>
            </a:r>
            <a:r>
              <a:rPr lang="tr-TR" altLang="tr-TR" sz="1200" b="1" dirty="0">
                <a:latin typeface="Verdana" pitchFamily="34" charset="0"/>
              </a:rPr>
              <a:t>GİRİŞKENLİK, AMACA GÖRE </a:t>
            </a:r>
            <a:r>
              <a:rPr lang="tr-TR" altLang="tr-TR" sz="1200" b="1" dirty="0" smtClean="0">
                <a:latin typeface="Verdana" pitchFamily="34" charset="0"/>
              </a:rPr>
              <a:t>HAREKET </a:t>
            </a:r>
            <a:r>
              <a:rPr lang="tr-TR" altLang="tr-TR" sz="1200" b="1" dirty="0">
                <a:latin typeface="Verdana" pitchFamily="34" charset="0"/>
              </a:rPr>
              <a:t>ETME</a:t>
            </a:r>
          </a:p>
        </p:txBody>
      </p:sp>
      <p:sp>
        <p:nvSpPr>
          <p:cNvPr id="492589" name="Text Box 45"/>
          <p:cNvSpPr txBox="1">
            <a:spLocks noChangeArrowheads="1"/>
          </p:cNvSpPr>
          <p:nvPr/>
        </p:nvSpPr>
        <p:spPr bwMode="auto">
          <a:xfrm>
            <a:off x="136525" y="330835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endParaRPr lang="tr-TR" altLang="tr-TR" sz="1200">
              <a:latin typeface="Verdana" pitchFamily="34" charset="0"/>
            </a:endParaRPr>
          </a:p>
        </p:txBody>
      </p:sp>
      <p:sp>
        <p:nvSpPr>
          <p:cNvPr id="492590" name="Text Box 46"/>
          <p:cNvSpPr txBox="1">
            <a:spLocks noChangeArrowheads="1"/>
          </p:cNvSpPr>
          <p:nvPr/>
        </p:nvSpPr>
        <p:spPr bwMode="auto">
          <a:xfrm>
            <a:off x="5740400" y="3098800"/>
            <a:ext cx="3403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 dirty="0" smtClean="0">
                <a:latin typeface="Verdana" pitchFamily="34" charset="0"/>
              </a:rPr>
              <a:t>ÇALIŞKANLIK, DEĞERLİ HİSSETME, TAKDİR, </a:t>
            </a:r>
            <a:r>
              <a:rPr lang="tr-TR" altLang="tr-TR" sz="1200" b="1" dirty="0">
                <a:latin typeface="Verdana" pitchFamily="34" charset="0"/>
              </a:rPr>
              <a:t>BAŞARI VE YETERLİK </a:t>
            </a:r>
            <a:r>
              <a:rPr lang="tr-TR" altLang="tr-TR" sz="1200" b="1" dirty="0" smtClean="0">
                <a:latin typeface="Verdana" pitchFamily="34" charset="0"/>
              </a:rPr>
              <a:t>DUYGUSU </a:t>
            </a:r>
            <a:r>
              <a:rPr lang="tr-TR" altLang="tr-TR" sz="1200" b="1" dirty="0">
                <a:latin typeface="Verdana" pitchFamily="34" charset="0"/>
              </a:rPr>
              <a:t>KAZANIR</a:t>
            </a:r>
          </a:p>
        </p:txBody>
      </p:sp>
      <p:sp>
        <p:nvSpPr>
          <p:cNvPr id="492591" name="Text Box 47"/>
          <p:cNvSpPr txBox="1">
            <a:spLocks noChangeArrowheads="1"/>
          </p:cNvSpPr>
          <p:nvPr/>
        </p:nvSpPr>
        <p:spPr bwMode="auto">
          <a:xfrm>
            <a:off x="5927725" y="3841750"/>
            <a:ext cx="3216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ÖZDEŞİM YOLUYLA SAĞLIKLI KİMLİK KAZANIMI</a:t>
            </a:r>
          </a:p>
        </p:txBody>
      </p:sp>
      <p:sp>
        <p:nvSpPr>
          <p:cNvPr id="492592" name="Text Box 48"/>
          <p:cNvSpPr txBox="1">
            <a:spLocks noChangeArrowheads="1"/>
          </p:cNvSpPr>
          <p:nvPr/>
        </p:nvSpPr>
        <p:spPr bwMode="auto">
          <a:xfrm>
            <a:off x="5791200" y="4603750"/>
            <a:ext cx="3554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MESLEK EDİNMEYE ÇALIŞIR. YAKIN </a:t>
            </a:r>
          </a:p>
          <a:p>
            <a:pPr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İLİŞKİLER KURMA YETENEĞİ GELİŞİR.</a:t>
            </a:r>
          </a:p>
        </p:txBody>
      </p:sp>
      <p:sp>
        <p:nvSpPr>
          <p:cNvPr id="492593" name="Text Box 49"/>
          <p:cNvSpPr txBox="1">
            <a:spLocks noChangeArrowheads="1"/>
          </p:cNvSpPr>
          <p:nvPr/>
        </p:nvSpPr>
        <p:spPr bwMode="auto">
          <a:xfrm>
            <a:off x="5791200" y="5257800"/>
            <a:ext cx="3352800" cy="71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AİLE DIŞINDAKİ DÜNYAYLA</a:t>
            </a:r>
          </a:p>
          <a:p>
            <a:pPr algn="ctr"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TOPLUMLA  VE GELECEK</a:t>
            </a:r>
          </a:p>
          <a:p>
            <a:pPr algn="ctr"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KUŞAKLARLA İLGİLENİR.</a:t>
            </a:r>
          </a:p>
        </p:txBody>
      </p:sp>
      <p:sp>
        <p:nvSpPr>
          <p:cNvPr id="492594" name="Text Box 50"/>
          <p:cNvSpPr txBox="1">
            <a:spLocks noChangeArrowheads="1"/>
          </p:cNvSpPr>
          <p:nvPr/>
        </p:nvSpPr>
        <p:spPr bwMode="auto">
          <a:xfrm>
            <a:off x="5851525" y="6203950"/>
            <a:ext cx="32924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BİREY YAŞAMINA DÖNÜP BAKTIĞINDA</a:t>
            </a:r>
          </a:p>
          <a:p>
            <a:pPr algn="ctr" eaLnBrk="1" hangingPunct="1">
              <a:spcBef>
                <a:spcPct val="20000"/>
              </a:spcBef>
            </a:pPr>
            <a:r>
              <a:rPr lang="tr-TR" altLang="tr-TR" sz="1200" b="1">
                <a:latin typeface="Verdana" pitchFamily="34" charset="0"/>
              </a:rPr>
              <a:t>BİR TATMİN HİSSİ DUYAR.</a:t>
            </a:r>
          </a:p>
        </p:txBody>
      </p:sp>
    </p:spTree>
    <p:extLst>
      <p:ext uri="{BB962C8B-B14F-4D97-AF65-F5344CB8AC3E}">
        <p14:creationId xmlns:p14="http://schemas.microsoft.com/office/powerpoint/2010/main" val="34925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tr-TR" u="sng" dirty="0" smtClean="0"/>
              <a:t>2. Amaç: </a:t>
            </a:r>
            <a:r>
              <a:rPr lang="tr-TR" dirty="0" smtClean="0"/>
              <a:t>Bireyin yaşamında genel bir hedefinin, ulvi bir amacının ya da yönünün olduğunu bilmesidir.</a:t>
            </a:r>
          </a:p>
          <a:p>
            <a:pPr lvl="2" algn="just"/>
            <a:r>
              <a:rPr lang="tr-TR" dirty="0" smtClean="0"/>
              <a:t>Bireyin yaşam yolculuğunda nereye gittiğini bilmesi yönünü ona göre belirlemesi.</a:t>
            </a:r>
          </a:p>
          <a:p>
            <a:pPr marL="457200" lvl="1" indent="0" algn="just">
              <a:buNone/>
            </a:pPr>
            <a:r>
              <a:rPr lang="tr-TR" u="sng" dirty="0" smtClean="0"/>
              <a:t>3. Önem: </a:t>
            </a:r>
            <a:r>
              <a:rPr lang="tr-TR" dirty="0" smtClean="0"/>
              <a:t>Bireyin her sabah uyanmak için kendisine söylediği ya da inandığı bir nedenin olması. (Japonlar buna </a:t>
            </a:r>
            <a:r>
              <a:rPr lang="tr-TR" dirty="0" err="1"/>
              <a:t>i</a:t>
            </a:r>
            <a:r>
              <a:rPr lang="tr-TR" dirty="0" err="1" smtClean="0"/>
              <a:t>kigai</a:t>
            </a:r>
            <a:r>
              <a:rPr lang="tr-TR" dirty="0" smtClean="0"/>
              <a:t> diyor)</a:t>
            </a:r>
            <a:endParaRPr lang="tr-TR" u="sng" dirty="0" smtClean="0"/>
          </a:p>
        </p:txBody>
      </p:sp>
    </p:spTree>
    <p:extLst>
      <p:ext uri="{BB962C8B-B14F-4D97-AF65-F5344CB8AC3E}">
        <p14:creationId xmlns:p14="http://schemas.microsoft.com/office/powerpoint/2010/main" val="296442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712</Words>
  <Application>Microsoft Office PowerPoint</Application>
  <PresentationFormat>Ekran Gösterisi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SOSYAL REHABİLİTASYON</vt:lpstr>
      <vt:lpstr>PowerPoint Sunusu</vt:lpstr>
      <vt:lpstr>PowerPoint Sunusu</vt:lpstr>
      <vt:lpstr> YAŞAMDA ANLAM ÜZERİNE KURAM ve MODELLER</vt:lpstr>
      <vt:lpstr>Devam…</vt:lpstr>
      <vt:lpstr>PowerPoint Sunusu</vt:lpstr>
      <vt:lpstr>Erikson’un Psikososyal Gelişim Dönemleri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Toshıba</cp:lastModifiedBy>
  <cp:revision>36</cp:revision>
  <dcterms:created xsi:type="dcterms:W3CDTF">2020-02-24T10:40:08Z</dcterms:created>
  <dcterms:modified xsi:type="dcterms:W3CDTF">2020-03-31T08:19:05Z</dcterms:modified>
</cp:coreProperties>
</file>