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652" y="-7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Değerlendirme Görevleriyle İlgili </a:t>
            </a:r>
            <a:r>
              <a:rPr lang="tr-TR" b="1" dirty="0" smtClean="0">
                <a:solidFill>
                  <a:srgbClr val="0070C0"/>
                </a:solidFill>
              </a:rPr>
              <a:t>Düşünceler</a:t>
            </a:r>
            <a:endParaRPr lang="tr-TR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0794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CC0000"/>
                </a:solidFill>
              </a:rPr>
              <a:t>Rubrikler</a:t>
            </a:r>
            <a:r>
              <a:rPr lang="tr-TR" b="1" dirty="0" smtClean="0">
                <a:solidFill>
                  <a:srgbClr val="CC0000"/>
                </a:solidFill>
              </a:rPr>
              <a:t> ve Performans Göstergeleri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Basit </a:t>
            </a:r>
            <a:r>
              <a:rPr lang="tr-TR" b="1" dirty="0" err="1" smtClean="0">
                <a:solidFill>
                  <a:srgbClr val="0070C0"/>
                </a:solidFill>
              </a:rPr>
              <a:t>Rubrikler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44436"/>
            <a:ext cx="7858180" cy="4727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Performans Göstergeleri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Öğrencilerin </a:t>
            </a:r>
            <a:r>
              <a:rPr lang="tr-TR" b="1" dirty="0" err="1" smtClean="0">
                <a:solidFill>
                  <a:srgbClr val="0070C0"/>
                </a:solidFill>
              </a:rPr>
              <a:t>Rubriklere</a:t>
            </a:r>
            <a:r>
              <a:rPr lang="tr-TR" b="1" dirty="0" smtClean="0">
                <a:solidFill>
                  <a:srgbClr val="0070C0"/>
                </a:solidFill>
              </a:rPr>
              <a:t> Dâhil Olması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CC0000"/>
                </a:solidFill>
              </a:rPr>
              <a:t>Gözlem Araçları</a:t>
            </a:r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06" y="50004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Anekdotsal Notlar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8067" y="998561"/>
            <a:ext cx="3481387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Gözlem </a:t>
            </a:r>
            <a:r>
              <a:rPr lang="tr-TR" b="1" dirty="0" err="1" smtClean="0">
                <a:solidFill>
                  <a:srgbClr val="0070C0"/>
                </a:solidFill>
              </a:rPr>
              <a:t>Rubriği</a:t>
            </a:r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smtClean="0">
                <a:solidFill>
                  <a:srgbClr val="0070C0"/>
                </a:solidFill>
              </a:rPr>
              <a:t>Öğrenciler İçin Bireysel Kontrol Listeleri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428736"/>
            <a:ext cx="3481387" cy="529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-7146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Tüm Sınıf İçin Kontrol Listeleri	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500042"/>
            <a:ext cx="3532187" cy="622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059" y="1357298"/>
            <a:ext cx="867829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Günlükler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Yazım Yönlendirmeleri ve Fikirler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Erken Dönemdeki Öğrenciler İçin Günlükler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Dev günlük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838512"/>
            <a:ext cx="4572032" cy="551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00496" y="0"/>
            <a:ext cx="5143504" cy="4525963"/>
          </a:xfrm>
        </p:spPr>
        <p:txBody>
          <a:bodyPr/>
          <a:lstStyle/>
          <a:p>
            <a:r>
              <a:rPr lang="tr-TR" b="1" dirty="0" smtClean="0"/>
              <a:t>Çizimler ve Erken Dönemde Yazma</a:t>
            </a:r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3308470" cy="612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 Öğretme: Temeller ve Perspektifler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5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Öğretimin Değerlendirme ile Yapılandırılması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Öğrenci Öz-Değerlendirmesi</a:t>
            </a:r>
          </a:p>
          <a:p>
            <a:r>
              <a:rPr lang="tr-TR" dirty="0" smtClean="0"/>
              <a:t>Küçük çocuklar her sayfaya bir yüz ifadesi çizerek size duygularını ifade edebilirler.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5277" y="2141528"/>
            <a:ext cx="8051860" cy="271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Tanılayıcı Mülakatlar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39306"/>
            <a:ext cx="7143800" cy="487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3529" y="285728"/>
            <a:ext cx="6735356" cy="600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2214610" y="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Sınavlar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-24"/>
            <a:ext cx="3812840" cy="678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Yüksek Riskli Sınavlardaki Performansın Geliştirilmesi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Temel Kavramları ve Süreçleri Öğretiniz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Sınav Stratejileri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Not Verme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Not Vermede Bazı Hususlar</a:t>
            </a:r>
          </a:p>
          <a:p>
            <a:r>
              <a:rPr lang="tr-TR" b="1" dirty="0" smtClean="0"/>
              <a:t>Not Verilen Değer Verilendir.</a:t>
            </a:r>
          </a:p>
          <a:p>
            <a:r>
              <a:rPr lang="tr-TR" b="1" dirty="0" smtClean="0"/>
              <a:t>Değerlendirme Araçlarından Notlara.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/>
          <a:srcRect l="7845" r="-2615"/>
          <a:stretch>
            <a:fillRect/>
          </a:stretch>
        </p:blipFill>
        <p:spPr bwMode="auto">
          <a:xfrm>
            <a:off x="-32" y="71414"/>
            <a:ext cx="4928964" cy="560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14290"/>
            <a:ext cx="3286148" cy="450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Değerlendirmenin Öğretime Entegrasyonu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Değerlendirme Nedir?</a:t>
            </a:r>
          </a:p>
          <a:p>
            <a:r>
              <a:rPr lang="tr-TR" b="1" i="1" dirty="0" smtClean="0">
                <a:solidFill>
                  <a:srgbClr val="0070C0"/>
                </a:solidFill>
              </a:rPr>
              <a:t>Değerlendirme Standartları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571612"/>
            <a:ext cx="814273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Niçin Değerlendirme Yaparız?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0771" y="857232"/>
            <a:ext cx="462245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Öğrenci gelişimini izlemek</a:t>
            </a:r>
          </a:p>
          <a:p>
            <a:r>
              <a:rPr lang="tr-TR" b="1" dirty="0" smtClean="0"/>
              <a:t>Öğretim için kararlar almak</a:t>
            </a:r>
          </a:p>
          <a:p>
            <a:r>
              <a:rPr lang="tr-TR" b="1" dirty="0" smtClean="0"/>
              <a:t>Öğrenci Başarısını Değerlendirmek</a:t>
            </a:r>
          </a:p>
          <a:p>
            <a:r>
              <a:rPr lang="tr-TR" b="1" dirty="0" smtClean="0"/>
              <a:t>Programları Değerlendirmek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Ne Değerlendirilmelidir?</a:t>
            </a:r>
          </a:p>
          <a:p>
            <a:r>
              <a:rPr lang="tr-TR" sz="2700" b="1" dirty="0" smtClean="0"/>
              <a:t>Kavramlar ve İşlemler</a:t>
            </a:r>
          </a:p>
          <a:p>
            <a:r>
              <a:rPr lang="tr-TR" sz="2700" b="1" dirty="0" smtClean="0"/>
              <a:t>Matematiksel Süreçler</a:t>
            </a:r>
          </a:p>
          <a:p>
            <a:r>
              <a:rPr lang="tr-TR" sz="2700" b="1" dirty="0" smtClean="0"/>
              <a:t>Üretken Yönelim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Performans Temelli Değerlendirmeler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Performans Temelli Görev Örnekleri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45131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139</Words>
  <PresentationFormat>Ekran Gösterisi (4:3)</PresentationFormat>
  <Paragraphs>42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Ofis Teması</vt:lpstr>
      <vt:lpstr>Slayt 1</vt:lpstr>
      <vt:lpstr>KISIM I Matematik Öğretme: Temeller ve Perspektifler</vt:lpstr>
      <vt:lpstr>Slayt 3</vt:lpstr>
      <vt:lpstr>Değerlendirmenin Öğretime Entegrasyonu</vt:lpstr>
      <vt:lpstr>Slayt 5</vt:lpstr>
      <vt:lpstr>Slayt 6</vt:lpstr>
      <vt:lpstr>Slayt 7</vt:lpstr>
      <vt:lpstr>Slayt 8</vt:lpstr>
      <vt:lpstr>Performans Temelli Değerlendirmeler</vt:lpstr>
      <vt:lpstr>Slayt 10</vt:lpstr>
      <vt:lpstr>Rubrikler ve Performans Göstergeleri</vt:lpstr>
      <vt:lpstr>Slayt 12</vt:lpstr>
      <vt:lpstr>Gözlem Araçları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Tanılayıcı Mülakatlar</vt:lpstr>
      <vt:lpstr>Slayt 22</vt:lpstr>
      <vt:lpstr>Sınavlar</vt:lpstr>
      <vt:lpstr>Yüksek Riskli Sınavlardaki Performansın Geliştirilmesi</vt:lpstr>
      <vt:lpstr>Not Verme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12</cp:revision>
  <dcterms:created xsi:type="dcterms:W3CDTF">2015-06-01T11:06:26Z</dcterms:created>
  <dcterms:modified xsi:type="dcterms:W3CDTF">2015-06-10T14:20:11Z</dcterms:modified>
</cp:coreProperties>
</file>