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56" r:id="rId2"/>
    <p:sldId id="259" r:id="rId3"/>
    <p:sldId id="260" r:id="rId4"/>
    <p:sldId id="261" r:id="rId5"/>
    <p:sldId id="262" r:id="rId6"/>
    <p:sldId id="263" r:id="rId7"/>
    <p:sldId id="264" r:id="rId8"/>
    <p:sldId id="269" r:id="rId9"/>
    <p:sldId id="265" r:id="rId10"/>
    <p:sldId id="270"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214" autoAdjust="0"/>
    <p:restoredTop sz="94660"/>
  </p:normalViewPr>
  <p:slideViewPr>
    <p:cSldViewPr>
      <p:cViewPr varScale="1">
        <p:scale>
          <a:sx n="84" d="100"/>
          <a:sy n="84" d="100"/>
        </p:scale>
        <p:origin x="96" y="49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3.03.2020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3.03.2020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3.03.2020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3.03.2020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3.03.2020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3.03.2020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3.03.2020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3.03.2020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3.03.2020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3.03.2020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417 HİNDUİZM</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3</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HAFTA</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Hindu Tanrıları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III</a:t>
            </a: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Doç. Dr</a:t>
            </a:r>
            <a:r>
              <a:rPr lang="tr-TR" dirty="0">
                <a:solidFill>
                  <a:schemeClr val="tx1"/>
                </a:solidFill>
                <a:effectLst>
                  <a:outerShdw blurRad="38100" dist="38100" dir="2700000" algn="tl">
                    <a:srgbClr val="000000">
                      <a:alpha val="43137"/>
                    </a:srgbClr>
                  </a:outerShdw>
                </a:effectLst>
                <a:latin typeface="Comic Sans MS" pitchFamily="66" charset="0"/>
              </a:rPr>
              <a:t>. Yalçın Kayalı</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Ankara Üniversitesi</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Doğu Dilleri ve Edebiyatları Bölümü</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Hindoloji Anabilim Dalı</a:t>
            </a:r>
            <a:endParaRPr lang="tr-TR" dirty="0">
              <a:solidFill>
                <a:schemeClr val="tx1"/>
              </a:solidFill>
              <a:effectLst>
                <a:outerShdw blurRad="38100" dist="38100" dir="2700000" algn="tl">
                  <a:srgbClr val="000000">
                    <a:alpha val="43137"/>
                  </a:srgbClr>
                </a:outerShdw>
              </a:effectLst>
              <a:latin typeface="Comic Sans MS" pitchFamily="66" charset="0"/>
            </a:endParaRPr>
          </a:p>
        </p:txBody>
      </p:sp>
    </p:spTree>
  </p:cSld>
  <p:clrMapOvr>
    <a:masterClrMapping/>
  </p:clrMapOvr>
  <p:transition>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smtClean="0"/>
              <a:t>Bazen</a:t>
            </a:r>
            <a:r>
              <a:rPr lang="tr-TR" dirty="0"/>
              <a:t>, </a:t>
            </a:r>
            <a:r>
              <a:rPr lang="tr-TR" dirty="0" err="1"/>
              <a:t>Vishnu’nun</a:t>
            </a:r>
            <a:r>
              <a:rPr lang="tr-TR" dirty="0"/>
              <a:t> bazı bedenlenmelerini andırırcasına resmedilen, beş başı vardır. Bu durumda on kolludur. Bu başlar, maymun, </a:t>
            </a:r>
            <a:r>
              <a:rPr lang="tr-TR" dirty="0" err="1"/>
              <a:t>Garuda</a:t>
            </a:r>
            <a:r>
              <a:rPr lang="tr-TR" dirty="0"/>
              <a:t> kuşu, domuz, at ve </a:t>
            </a:r>
            <a:r>
              <a:rPr lang="tr-TR" dirty="0" err="1"/>
              <a:t>arslan</a:t>
            </a:r>
            <a:r>
              <a:rPr lang="tr-TR" dirty="0"/>
              <a:t>-insan başlarıdır. </a:t>
            </a:r>
            <a:r>
              <a:rPr lang="tr-TR" dirty="0" err="1"/>
              <a:t>Hanumân</a:t>
            </a:r>
            <a:r>
              <a:rPr lang="tr-TR" dirty="0"/>
              <a:t>, </a:t>
            </a:r>
            <a:r>
              <a:rPr lang="tr-TR" dirty="0" err="1"/>
              <a:t>Râmâyana</a:t>
            </a:r>
            <a:r>
              <a:rPr lang="tr-TR" dirty="0"/>
              <a:t> Destanı’nda çok önemli bir yere sahiptir. </a:t>
            </a:r>
            <a:endParaRPr lang="tr-TR" dirty="0"/>
          </a:p>
        </p:txBody>
      </p:sp>
    </p:spTree>
    <p:extLst>
      <p:ext uri="{BB962C8B-B14F-4D97-AF65-F5344CB8AC3E}">
        <p14:creationId xmlns:p14="http://schemas.microsoft.com/office/powerpoint/2010/main" val="355878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Vâyu</a:t>
            </a:r>
            <a:r>
              <a:rPr lang="tr-TR" dirty="0"/>
              <a:t>: Rüzgâr tanrısıdır. </a:t>
            </a:r>
            <a:r>
              <a:rPr lang="tr-TR" dirty="0" err="1"/>
              <a:t>Vâyu-Vâta</a:t>
            </a:r>
            <a:r>
              <a:rPr lang="tr-TR" dirty="0"/>
              <a:t> da denir. Kırmızı, mor veya pembe atların çektiği bir arabası vardır. Yakışıklıdır. Bir ceylana biner ve ellerinde beyaz bayrak taşır. Arabasını bazen bir at çeker. Bazen iki, bazen dört kolludur. </a:t>
            </a:r>
            <a:r>
              <a:rPr lang="tr-TR" dirty="0" err="1"/>
              <a:t>Marutlarla</a:t>
            </a:r>
            <a:r>
              <a:rPr lang="tr-TR" dirty="0"/>
              <a:t> birlikte görülür. </a:t>
            </a:r>
            <a:r>
              <a:rPr lang="tr-TR" dirty="0" err="1"/>
              <a:t>İndra</a:t>
            </a:r>
            <a:r>
              <a:rPr lang="tr-TR" dirty="0"/>
              <a:t> ile yakın dosttur ve o da onun gibi Soma içer. </a:t>
            </a:r>
            <a:endParaRPr lang="tr-TR" dirty="0"/>
          </a:p>
        </p:txBody>
      </p:sp>
    </p:spTree>
    <p:extLst>
      <p:ext uri="{BB962C8B-B14F-4D97-AF65-F5344CB8AC3E}">
        <p14:creationId xmlns:p14="http://schemas.microsoft.com/office/powerpoint/2010/main" val="963739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Vişvakarma</a:t>
            </a:r>
            <a:r>
              <a:rPr lang="tr-TR" dirty="0"/>
              <a:t>: Kutsal Mimari tanrısıdır. Beyaz renklidir, dört kolu vardır. Ellerinde su kabı, kitap, ilmik ve mimarlık aleti taşır. Bazen bir sopa da olur. Tacı ve tahtı vardır. Tanrılara ait silahları ve uçan arabaları o yapmıştır.</a:t>
            </a:r>
            <a:endParaRPr lang="tr-TR" dirty="0"/>
          </a:p>
        </p:txBody>
      </p:sp>
    </p:spTree>
    <p:extLst>
      <p:ext uri="{BB962C8B-B14F-4D97-AF65-F5344CB8AC3E}">
        <p14:creationId xmlns:p14="http://schemas.microsoft.com/office/powerpoint/2010/main" val="893685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Yama: Ölüm tanrısıdır. Yeşil renklidir. Kırmızı elbise giymiş, başında tacı olan bir adam biçiminde resmedilir. Bir elinde gürz taşır, diğer elinde kurbanlarını götüreceği bir ip tutar. Yanında aç gözlü iki köpek bulunur. Köpekler dört gözlü ve geniş burunludur. </a:t>
            </a:r>
            <a:endParaRPr lang="tr-TR" dirty="0"/>
          </a:p>
        </p:txBody>
      </p:sp>
    </p:spTree>
    <p:extLst>
      <p:ext uri="{BB962C8B-B14F-4D97-AF65-F5344CB8AC3E}">
        <p14:creationId xmlns:p14="http://schemas.microsoft.com/office/powerpoint/2010/main" val="754497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Diğerleri: Hindu dininde sayısız tanrı vardır. Veda döneminden </a:t>
            </a:r>
            <a:r>
              <a:rPr lang="tr-TR" dirty="0" err="1"/>
              <a:t>Aşvinler</a:t>
            </a:r>
            <a:r>
              <a:rPr lang="tr-TR" dirty="0"/>
              <a:t>, </a:t>
            </a:r>
            <a:r>
              <a:rPr lang="tr-TR" dirty="0" err="1"/>
              <a:t>Brihaspati</a:t>
            </a:r>
            <a:r>
              <a:rPr lang="tr-TR" dirty="0"/>
              <a:t>, </a:t>
            </a:r>
            <a:r>
              <a:rPr lang="tr-TR" dirty="0" err="1"/>
              <a:t>Dhâtri</a:t>
            </a:r>
            <a:r>
              <a:rPr lang="tr-TR" dirty="0"/>
              <a:t>, </a:t>
            </a:r>
            <a:r>
              <a:rPr lang="tr-TR" dirty="0" err="1"/>
              <a:t>Dyaus</a:t>
            </a:r>
            <a:r>
              <a:rPr lang="tr-TR" dirty="0"/>
              <a:t>, </a:t>
            </a:r>
            <a:r>
              <a:rPr lang="tr-TR" dirty="0" err="1"/>
              <a:t>Marutlar</a:t>
            </a:r>
            <a:r>
              <a:rPr lang="tr-TR" dirty="0"/>
              <a:t>, </a:t>
            </a:r>
            <a:r>
              <a:rPr lang="tr-TR" dirty="0" err="1"/>
              <a:t>Mâtarişvan</a:t>
            </a:r>
            <a:r>
              <a:rPr lang="tr-TR" dirty="0"/>
              <a:t>, </a:t>
            </a:r>
            <a:r>
              <a:rPr lang="tr-TR" dirty="0" err="1"/>
              <a:t>Mitra</a:t>
            </a:r>
            <a:r>
              <a:rPr lang="tr-TR" dirty="0"/>
              <a:t>, </a:t>
            </a:r>
            <a:r>
              <a:rPr lang="tr-TR" dirty="0" err="1"/>
              <a:t>Parcanya</a:t>
            </a:r>
            <a:r>
              <a:rPr lang="tr-TR" dirty="0"/>
              <a:t>, </a:t>
            </a:r>
            <a:r>
              <a:rPr lang="tr-TR" dirty="0" err="1"/>
              <a:t>Pracâpati</a:t>
            </a:r>
            <a:r>
              <a:rPr lang="tr-TR" dirty="0"/>
              <a:t>, </a:t>
            </a:r>
            <a:r>
              <a:rPr lang="tr-TR" dirty="0" err="1"/>
              <a:t>Purusha</a:t>
            </a:r>
            <a:r>
              <a:rPr lang="tr-TR" dirty="0"/>
              <a:t>, </a:t>
            </a:r>
            <a:r>
              <a:rPr lang="tr-TR" dirty="0" err="1"/>
              <a:t>Pûshan</a:t>
            </a:r>
            <a:r>
              <a:rPr lang="tr-TR" dirty="0"/>
              <a:t>, </a:t>
            </a:r>
            <a:r>
              <a:rPr lang="tr-TR" dirty="0" err="1"/>
              <a:t>Ribhular</a:t>
            </a:r>
            <a:r>
              <a:rPr lang="tr-TR" dirty="0"/>
              <a:t>, </a:t>
            </a:r>
            <a:r>
              <a:rPr lang="tr-TR" dirty="0" err="1"/>
              <a:t>Savitri</a:t>
            </a:r>
            <a:r>
              <a:rPr lang="tr-TR" dirty="0"/>
              <a:t>, </a:t>
            </a:r>
            <a:r>
              <a:rPr lang="tr-TR" dirty="0" err="1"/>
              <a:t>Tvashtri</a:t>
            </a:r>
            <a:r>
              <a:rPr lang="tr-TR" dirty="0"/>
              <a:t>, </a:t>
            </a:r>
            <a:r>
              <a:rPr lang="tr-TR" dirty="0" err="1"/>
              <a:t>Vivasvat</a:t>
            </a:r>
            <a:r>
              <a:rPr lang="tr-TR" dirty="0"/>
              <a:t> gibi daha pek çok tanrı sayılabilir. </a:t>
            </a:r>
            <a:endParaRPr lang="tr-TR" dirty="0"/>
          </a:p>
        </p:txBody>
      </p:sp>
    </p:spTree>
    <p:extLst>
      <p:ext uri="{BB962C8B-B14F-4D97-AF65-F5344CB8AC3E}">
        <p14:creationId xmlns:p14="http://schemas.microsoft.com/office/powerpoint/2010/main" val="12033392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Ayrıca sonraki dönemlerde popüler olmuş Aşk tanrısı </a:t>
            </a:r>
            <a:r>
              <a:rPr lang="tr-TR" dirty="0" err="1"/>
              <a:t>Kâmadeva</a:t>
            </a:r>
            <a:r>
              <a:rPr lang="tr-TR" dirty="0"/>
              <a:t>, savaş tanrısı </a:t>
            </a:r>
            <a:r>
              <a:rPr lang="tr-TR" dirty="0" err="1"/>
              <a:t>Karttikeya</a:t>
            </a:r>
            <a:r>
              <a:rPr lang="tr-TR" dirty="0"/>
              <a:t> (</a:t>
            </a:r>
            <a:r>
              <a:rPr lang="tr-TR" dirty="0" err="1"/>
              <a:t>Skanda</a:t>
            </a:r>
            <a:r>
              <a:rPr lang="tr-TR" dirty="0"/>
              <a:t>) ve zenginlik tanrısı </a:t>
            </a:r>
            <a:r>
              <a:rPr lang="tr-TR" dirty="0" err="1"/>
              <a:t>Kubera</a:t>
            </a:r>
            <a:r>
              <a:rPr lang="tr-TR" dirty="0"/>
              <a:t> da sayılabilir.</a:t>
            </a:r>
          </a:p>
          <a:p>
            <a:endParaRPr lang="tr-TR" dirty="0"/>
          </a:p>
        </p:txBody>
      </p:sp>
    </p:spTree>
    <p:extLst>
      <p:ext uri="{BB962C8B-B14F-4D97-AF65-F5344CB8AC3E}">
        <p14:creationId xmlns:p14="http://schemas.microsoft.com/office/powerpoint/2010/main" val="1314250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Ganeşa</a:t>
            </a:r>
            <a:r>
              <a:rPr lang="tr-TR" dirty="0"/>
              <a:t>: Adı “Ganaların Efendisi” anlamına gelen bu tanrı, </a:t>
            </a:r>
            <a:r>
              <a:rPr lang="tr-TR" dirty="0" err="1"/>
              <a:t>Şiva’nın</a:t>
            </a:r>
            <a:r>
              <a:rPr lang="tr-TR" dirty="0"/>
              <a:t> oğlu olup, “Engelleri ortadan kaldıran” bir tanrı olarak Hindistan’da çok popülerdir. Kısa, şişman, sarı renkli, göbekli, dört (bazen altı, sekiz veya on) kollu, fil başlı bir yaratık olarak düşünülür. </a:t>
            </a:r>
            <a:endParaRPr lang="tr-TR" dirty="0"/>
          </a:p>
        </p:txBody>
      </p:sp>
    </p:spTree>
    <p:extLst>
      <p:ext uri="{BB962C8B-B14F-4D97-AF65-F5344CB8AC3E}">
        <p14:creationId xmlns:p14="http://schemas.microsoft.com/office/powerpoint/2010/main" val="707128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smtClean="0"/>
              <a:t>Her </a:t>
            </a:r>
            <a:r>
              <a:rPr lang="tr-TR" dirty="0"/>
              <a:t>zaman yanında bir fare vardır. Ellerinde deniz kabuğu, disk, sopa, nilüfer çiçeği, ip, balta ve bir tabak dolusu tatlı topları tutar. Bir eli bağış yapma pozisyonunda durur. </a:t>
            </a:r>
            <a:endParaRPr lang="tr-TR" dirty="0"/>
          </a:p>
        </p:txBody>
      </p:sp>
    </p:spTree>
    <p:extLst>
      <p:ext uri="{BB962C8B-B14F-4D97-AF65-F5344CB8AC3E}">
        <p14:creationId xmlns:p14="http://schemas.microsoft.com/office/powerpoint/2010/main" val="3538408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Hanumân</a:t>
            </a:r>
            <a:r>
              <a:rPr lang="tr-TR" dirty="0"/>
              <a:t>: Çok sevilen Hindu tanrılarından biri de maymun </a:t>
            </a:r>
            <a:r>
              <a:rPr lang="tr-TR" dirty="0" err="1"/>
              <a:t>Hanumân’dır</a:t>
            </a:r>
            <a:r>
              <a:rPr lang="tr-TR" dirty="0"/>
              <a:t>. Özellikle köylerde çok tapınılır. Bir maymun başı, iki kolu ve uzun bir kuyruğu vardır. Vücudu, güçlü bir insanın vücudu gibidir. </a:t>
            </a:r>
            <a:endParaRPr lang="tr-TR" dirty="0"/>
          </a:p>
        </p:txBody>
      </p:sp>
    </p:spTree>
    <p:extLst>
      <p:ext uri="{BB962C8B-B14F-4D97-AF65-F5344CB8AC3E}">
        <p14:creationId xmlns:p14="http://schemas.microsoft.com/office/powerpoint/2010/main" val="29137208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1374</TotalTime>
  <Words>437</Words>
  <Application>Microsoft Office PowerPoint</Application>
  <PresentationFormat>Ekran Gösterisi (4:3)</PresentationFormat>
  <Paragraphs>26</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Calibri</vt:lpstr>
      <vt:lpstr>Century Schoolbook</vt:lpstr>
      <vt:lpstr>Comic Sans MS</vt:lpstr>
      <vt:lpstr>Wingdings</vt:lpstr>
      <vt:lpstr>Wingdings 2</vt:lpstr>
      <vt:lpstr>Oriel</vt:lpstr>
      <vt:lpstr>                  HİN 417 HİNDUİZM  3. HAFTA  Hindu Tanrıları III      </vt:lpstr>
      <vt:lpstr>HİN 417 HİNDUİZM</vt:lpstr>
      <vt:lpstr>HİN 417 HİNDUİZM</vt:lpstr>
      <vt:lpstr>HİN 417 HİNDUİZM</vt:lpstr>
      <vt:lpstr>HİN 417 HİNDUİZM</vt:lpstr>
      <vt:lpstr>HİN 417 HİNDUİZM</vt:lpstr>
      <vt:lpstr>HİN 417 HİNDUİZM</vt:lpstr>
      <vt:lpstr>HİN 417 HİNDUİZM</vt:lpstr>
      <vt:lpstr>HİN 417 HİNDUİZM</vt:lpstr>
      <vt:lpstr>HİN 417 HİNDUİZM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Pc</cp:lastModifiedBy>
  <cp:revision>145</cp:revision>
  <dcterms:created xsi:type="dcterms:W3CDTF">2014-11-21T09:52:05Z</dcterms:created>
  <dcterms:modified xsi:type="dcterms:W3CDTF">2020-03-03T13:24:13Z</dcterms:modified>
</cp:coreProperties>
</file>