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2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69" r:id="rId11"/>
    <p:sldId id="270" r:id="rId12"/>
    <p:sldId id="296" r:id="rId13"/>
    <p:sldId id="297" r:id="rId14"/>
    <p:sldId id="273" r:id="rId15"/>
    <p:sldId id="274" r:id="rId16"/>
    <p:sldId id="275" r:id="rId17"/>
    <p:sldId id="298" r:id="rId18"/>
    <p:sldId id="277" r:id="rId19"/>
    <p:sldId id="279" r:id="rId20"/>
    <p:sldId id="293" r:id="rId21"/>
    <p:sldId id="263" r:id="rId22"/>
    <p:sldId id="294" r:id="rId23"/>
    <p:sldId id="299" r:id="rId24"/>
    <p:sldId id="280" r:id="rId25"/>
    <p:sldId id="281" r:id="rId26"/>
    <p:sldId id="282" r:id="rId27"/>
    <p:sldId id="295" r:id="rId28"/>
    <p:sldId id="283" r:id="rId29"/>
    <p:sldId id="284" r:id="rId30"/>
    <p:sldId id="285" r:id="rId31"/>
    <p:sldId id="286" r:id="rId32"/>
    <p:sldId id="287" r:id="rId33"/>
    <p:sldId id="288" r:id="rId34"/>
    <p:sldId id="300" r:id="rId35"/>
    <p:sldId id="289" r:id="rId36"/>
    <p:sldId id="290" r:id="rId37"/>
    <p:sldId id="291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5" autoAdjust="0"/>
    <p:restoredTop sz="94660"/>
  </p:normalViewPr>
  <p:slideViewPr>
    <p:cSldViewPr>
      <p:cViewPr varScale="1">
        <p:scale>
          <a:sx n="87" d="100"/>
          <a:sy n="87" d="100"/>
        </p:scale>
        <p:origin x="18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7952-2A8F-4515-94A5-188F3C6877F3}" type="datetimeFigureOut">
              <a:rPr lang="tr-TR" smtClean="0"/>
              <a:pPr/>
              <a:t>9.10.2018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5677-7F31-4BD0-91B2-77C139202B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 err="1" smtClean="0"/>
              <a:t>streptococcı</a:t>
            </a:r>
            <a:endParaRPr lang="tr-TR" sz="66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According to hemolysis</a:t>
            </a:r>
          </a:p>
          <a:p>
            <a:r>
              <a:rPr lang="en-US" dirty="0"/>
              <a:t>According to its antigenic characteristic (serological feature)</a:t>
            </a:r>
          </a:p>
          <a:p>
            <a:r>
              <a:rPr lang="en-US" dirty="0"/>
              <a:t>According to biochemical characteristics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* There are those who lyse erythrocytes in the blood agar (hemolysis makers). The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prepared by placing 10% sheep blood in the agar</a:t>
            </a:r>
            <a:endParaRPr lang="tr-T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214282" y="332656"/>
            <a:ext cx="8786874" cy="58109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Beta Hemolytic; </a:t>
            </a:r>
            <a:r>
              <a:rPr lang="en-US" sz="2400" dirty="0" smtClean="0"/>
              <a:t>it becomes a </a:t>
            </a:r>
            <a:r>
              <a:rPr lang="en-US" sz="2400" u="sng" dirty="0" smtClean="0"/>
              <a:t>completely colorless </a:t>
            </a:r>
            <a:r>
              <a:rPr lang="en-US" sz="2400" dirty="0" smtClean="0"/>
              <a:t>field around the co</a:t>
            </a:r>
            <a:r>
              <a:rPr lang="tr-TR" sz="2400" dirty="0" err="1" smtClean="0"/>
              <a:t>lony</a:t>
            </a:r>
            <a:r>
              <a:rPr lang="en-US" sz="2400" dirty="0" smtClean="0"/>
              <a:t> (</a:t>
            </a:r>
            <a:r>
              <a:rPr lang="en-US" sz="2400" i="1" dirty="0" smtClean="0"/>
              <a:t>S. </a:t>
            </a:r>
            <a:r>
              <a:rPr lang="en-US" sz="2400" i="1" dirty="0" err="1" smtClean="0"/>
              <a:t>equi</a:t>
            </a:r>
            <a:r>
              <a:rPr lang="en-US" sz="2400" i="1" dirty="0" smtClean="0"/>
              <a:t>, S. </a:t>
            </a:r>
            <a:r>
              <a:rPr lang="en-US" sz="2400" i="1" dirty="0" err="1" smtClean="0"/>
              <a:t>agalactiae</a:t>
            </a:r>
            <a:r>
              <a:rPr lang="en-US" sz="2400" i="1" dirty="0" smtClean="0"/>
              <a:t>, S. pyogenes</a:t>
            </a:r>
            <a:r>
              <a:rPr lang="en-US" sz="2400" dirty="0" smtClean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(chronic inflammation of the throat infection in humans </a:t>
            </a:r>
            <a:r>
              <a:rPr lang="en-US" sz="2400" i="1" dirty="0" smtClean="0"/>
              <a:t>S. </a:t>
            </a:r>
            <a:r>
              <a:rPr lang="tr-TR" sz="2400" i="1" dirty="0" smtClean="0"/>
              <a:t>p</a:t>
            </a:r>
            <a:r>
              <a:rPr lang="en-US" sz="2400" i="1" dirty="0" err="1" smtClean="0"/>
              <a:t>yogenes</a:t>
            </a:r>
            <a:r>
              <a:rPr lang="en-US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Alpha Hemolytic; </a:t>
            </a:r>
            <a:r>
              <a:rPr lang="en-US" sz="2400" dirty="0" smtClean="0"/>
              <a:t>around the colon</a:t>
            </a:r>
            <a:r>
              <a:rPr lang="tr-TR" sz="2400" dirty="0" smtClean="0"/>
              <a:t>y</a:t>
            </a:r>
            <a:r>
              <a:rPr lang="en-US" sz="2400" dirty="0" smtClean="0"/>
              <a:t> is an area of unclear </a:t>
            </a:r>
            <a:r>
              <a:rPr lang="en-US" sz="2400" u="sng" dirty="0" smtClean="0"/>
              <a:t>greenish hemolysis</a:t>
            </a:r>
            <a:r>
              <a:rPr lang="en-US" sz="2400" dirty="0" smtClean="0"/>
              <a:t> (</a:t>
            </a:r>
            <a:r>
              <a:rPr lang="tr-TR" sz="2000" dirty="0"/>
              <a:t>H</a:t>
            </a:r>
            <a:r>
              <a:rPr lang="tr-TR" sz="1100" dirty="0"/>
              <a:t>2</a:t>
            </a:r>
            <a:r>
              <a:rPr lang="tr-TR" sz="2000" dirty="0"/>
              <a:t>O</a:t>
            </a:r>
            <a:r>
              <a:rPr lang="tr-TR" sz="1100" dirty="0"/>
              <a:t>2</a:t>
            </a:r>
            <a:r>
              <a:rPr lang="tr-TR" sz="2400" dirty="0"/>
              <a:t> </a:t>
            </a:r>
            <a:r>
              <a:rPr lang="en-US" sz="2400" dirty="0" smtClean="0"/>
              <a:t>hemoglobin</a:t>
            </a:r>
            <a:r>
              <a:rPr lang="tr-TR" sz="2400" dirty="0" smtClean="0"/>
              <a:t> </a:t>
            </a:r>
            <a:r>
              <a:rPr lang="en-US" sz="2400" dirty="0" smtClean="0"/>
              <a:t>produced </a:t>
            </a:r>
            <a:r>
              <a:rPr lang="en-US" sz="2400" dirty="0"/>
              <a:t>by </a:t>
            </a:r>
            <a:r>
              <a:rPr lang="en-US" sz="2400" dirty="0" err="1"/>
              <a:t>bacteri</a:t>
            </a:r>
            <a:r>
              <a:rPr lang="tr-TR" sz="2400" dirty="0"/>
              <a:t>a</a:t>
            </a:r>
            <a:r>
              <a:rPr lang="en-US" sz="2400" dirty="0" smtClean="0"/>
              <a:t> to methemoglobin)</a:t>
            </a:r>
            <a:r>
              <a:rPr lang="tr-TR" sz="2400" dirty="0" smtClean="0"/>
              <a:t> </a:t>
            </a:r>
            <a:r>
              <a:rPr lang="en-US" sz="2400" dirty="0"/>
              <a:t>(</a:t>
            </a:r>
            <a:r>
              <a:rPr lang="en-US" sz="2400" i="1" dirty="0"/>
              <a:t>S. </a:t>
            </a:r>
            <a:r>
              <a:rPr lang="en-US" sz="2400" i="1" dirty="0" err="1"/>
              <a:t>dysgalactiae</a:t>
            </a:r>
            <a:r>
              <a:rPr lang="en-US" sz="2400" i="1" dirty="0"/>
              <a:t>, S. </a:t>
            </a:r>
            <a:r>
              <a:rPr lang="en-US" sz="2400" i="1" dirty="0" err="1"/>
              <a:t>uberis</a:t>
            </a:r>
            <a:r>
              <a:rPr lang="en-US" sz="2400" i="1" dirty="0"/>
              <a:t>, </a:t>
            </a:r>
            <a:r>
              <a:rPr lang="en-US" sz="2400" i="1" dirty="0" err="1"/>
              <a:t>viridans</a:t>
            </a:r>
            <a:r>
              <a:rPr lang="en-US" sz="2400" i="1" dirty="0"/>
              <a:t> group Streptococci</a:t>
            </a:r>
            <a:r>
              <a:rPr lang="en-US" sz="2400" dirty="0"/>
              <a:t>)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Gamma hemolytic </a:t>
            </a:r>
            <a:r>
              <a:rPr lang="en-US" sz="2400" dirty="0" smtClean="0"/>
              <a:t>non-hemolytic </a:t>
            </a:r>
            <a:r>
              <a:rPr lang="en-US" sz="2400" i="1" dirty="0" smtClean="0"/>
              <a:t>Streptococcus (Enterococcus </a:t>
            </a:r>
            <a:r>
              <a:rPr lang="en-US" sz="2400" i="1" dirty="0" err="1" smtClean="0"/>
              <a:t>faecalis</a:t>
            </a:r>
            <a:r>
              <a:rPr lang="en-US" sz="2400" i="1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Beta </a:t>
            </a:r>
            <a:r>
              <a:rPr lang="tr-TR" dirty="0" err="1" smtClean="0"/>
              <a:t>Hemolysis</a:t>
            </a:r>
            <a:r>
              <a:rPr lang="tr-TR" dirty="0" smtClean="0"/>
              <a:t> </a:t>
            </a:r>
            <a:r>
              <a:rPr lang="tr-TR" dirty="0" err="1" smtClean="0"/>
              <a:t>Streptococci</a:t>
            </a:r>
            <a:endParaRPr lang="tr-TR" dirty="0" smtClean="0"/>
          </a:p>
        </p:txBody>
      </p:sp>
      <p:pic>
        <p:nvPicPr>
          <p:cNvPr id="17411" name="Picture 2" descr="C:\Documents and Settings\ORKUN BABACAN\Belgelerim\Resimlerim\beta hemoli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63" y="1428750"/>
            <a:ext cx="6929437" cy="5429250"/>
          </a:xfrm>
          <a:noFill/>
        </p:spPr>
      </p:pic>
    </p:spTree>
    <p:extLst>
      <p:ext uri="{BB962C8B-B14F-4D97-AF65-F5344CB8AC3E}">
        <p14:creationId xmlns:p14="http://schemas.microsoft.com/office/powerpoint/2010/main" val="14127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Alpha </a:t>
            </a:r>
            <a:r>
              <a:rPr lang="tr-TR" dirty="0" err="1" smtClean="0"/>
              <a:t>Hemolysis</a:t>
            </a:r>
            <a:r>
              <a:rPr lang="tr-TR" dirty="0" smtClean="0"/>
              <a:t> </a:t>
            </a:r>
            <a:r>
              <a:rPr lang="tr-TR" dirty="0" err="1" smtClean="0"/>
              <a:t>Streptococci</a:t>
            </a:r>
            <a:endParaRPr lang="tr-TR" dirty="0" smtClean="0"/>
          </a:p>
        </p:txBody>
      </p:sp>
      <p:pic>
        <p:nvPicPr>
          <p:cNvPr id="16387" name="Picture 2" descr="C:\Documents and Settings\ORKUN BABACAN\Belgelerim\Resimlerim\alfa hemoliz st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0" y="1357313"/>
            <a:ext cx="6500813" cy="5286375"/>
          </a:xfrm>
          <a:noFill/>
        </p:spPr>
      </p:pic>
    </p:spTree>
    <p:extLst>
      <p:ext uri="{BB962C8B-B14F-4D97-AF65-F5344CB8AC3E}">
        <p14:creationId xmlns:p14="http://schemas.microsoft.com/office/powerpoint/2010/main" val="277292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/>
          <a:lstStyle/>
          <a:p>
            <a:r>
              <a:rPr lang="tr-TR" dirty="0" err="1"/>
              <a:t>Generally</a:t>
            </a:r>
            <a:r>
              <a:rPr lang="tr-TR" dirty="0"/>
              <a:t>, </a:t>
            </a:r>
            <a:r>
              <a:rPr lang="tr-TR" dirty="0">
                <a:latin typeface="Symbol" panose="05050102010706020507" pitchFamily="18" charset="2"/>
              </a:rPr>
              <a:t>-</a:t>
            </a:r>
            <a:r>
              <a:rPr lang="tr-TR" dirty="0" err="1"/>
              <a:t>hemolytic</a:t>
            </a:r>
            <a:r>
              <a:rPr lang="tr-TR" dirty="0"/>
              <a:t> </a:t>
            </a:r>
            <a:r>
              <a:rPr lang="tr-TR" dirty="0" err="1"/>
              <a:t>streptococci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pathogenic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species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Lancefield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C </a:t>
            </a:r>
            <a:r>
              <a:rPr lang="tr-TR" dirty="0" err="1"/>
              <a:t>streptococci</a:t>
            </a:r>
            <a:r>
              <a:rPr lang="tr-TR" dirty="0"/>
              <a:t> </a:t>
            </a:r>
            <a:r>
              <a:rPr lang="tr-TR" dirty="0" err="1"/>
              <a:t>isolated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 smtClean="0"/>
              <a:t>horses</a:t>
            </a:r>
            <a:r>
              <a:rPr lang="tr-TR" dirty="0" smtClean="0"/>
              <a:t> </a:t>
            </a:r>
            <a:r>
              <a:rPr lang="tr-TR" dirty="0" err="1"/>
              <a:t>generally</a:t>
            </a:r>
            <a:r>
              <a:rPr lang="tr-TR" dirty="0"/>
              <a:t> form a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>
                <a:latin typeface="Symbol" panose="05050102010706020507" pitchFamily="18" charset="2"/>
              </a:rPr>
              <a:t>-</a:t>
            </a:r>
            <a:r>
              <a:rPr lang="tr-TR" dirty="0" err="1" smtClean="0"/>
              <a:t>hemolysis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Tests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CATALASE</a:t>
            </a:r>
          </a:p>
          <a:p>
            <a:r>
              <a:rPr lang="en-US" dirty="0"/>
              <a:t>OXİDASE</a:t>
            </a:r>
          </a:p>
          <a:p>
            <a:r>
              <a:rPr lang="en-US" dirty="0"/>
              <a:t>OXIDATION / FERMANTATION TEST</a:t>
            </a:r>
          </a:p>
          <a:p>
            <a:r>
              <a:rPr lang="en-US" dirty="0"/>
              <a:t>SODIUM HYPOPURATE TEST</a:t>
            </a:r>
          </a:p>
          <a:p>
            <a:r>
              <a:rPr lang="en-US" dirty="0"/>
              <a:t>CAMP TEST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 positive Cocci</a:t>
            </a: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269538"/>
              </p:ext>
            </p:extLst>
          </p:nvPr>
        </p:nvGraphicFramePr>
        <p:xfrm>
          <a:off x="457200" y="1600200"/>
          <a:ext cx="8472520" cy="432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8130"/>
                <a:gridCol w="2118130"/>
                <a:gridCol w="2118130"/>
                <a:gridCol w="2118130"/>
              </a:tblGrid>
              <a:tr h="10822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AGENTS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CATALASE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OXIDASE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O/F</a:t>
                      </a:r>
                      <a:endParaRPr lang="tr-TR" sz="2400" dirty="0"/>
                    </a:p>
                  </a:txBody>
                  <a:tcPr anchor="ctr"/>
                </a:tc>
              </a:tr>
              <a:tr h="10822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Streptococci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-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-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F</a:t>
                      </a:r>
                      <a:endParaRPr lang="tr-TR" sz="2400" dirty="0"/>
                    </a:p>
                  </a:txBody>
                  <a:tcPr anchor="ctr"/>
                </a:tc>
              </a:tr>
              <a:tr h="10822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Staphyloccus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+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-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F</a:t>
                      </a:r>
                      <a:endParaRPr lang="tr-TR" sz="2400" dirty="0"/>
                    </a:p>
                  </a:txBody>
                  <a:tcPr anchor="ctr"/>
                </a:tc>
              </a:tr>
              <a:tr h="10822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Micrococcus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+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+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O</a:t>
                      </a:r>
                      <a:endParaRPr lang="tr-TR" sz="2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Streptococcos</a:t>
            </a:r>
            <a:r>
              <a:rPr lang="tr-TR" sz="3600" dirty="0" smtClean="0"/>
              <a:t>’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Catalase</a:t>
            </a:r>
            <a:r>
              <a:rPr lang="tr-TR" sz="3600" dirty="0" smtClean="0">
                <a:solidFill>
                  <a:srgbClr val="FF0000"/>
                </a:solidFill>
              </a:rPr>
              <a:t> Test </a:t>
            </a:r>
            <a:r>
              <a:rPr lang="tr-TR" sz="3600" dirty="0" smtClean="0"/>
              <a:t>is </a:t>
            </a:r>
            <a:r>
              <a:rPr lang="tr-TR" sz="3600" dirty="0" err="1" smtClean="0"/>
              <a:t>negative</a:t>
            </a:r>
            <a:endParaRPr lang="tr-TR" sz="3600" dirty="0" smtClean="0"/>
          </a:p>
        </p:txBody>
      </p:sp>
      <p:pic>
        <p:nvPicPr>
          <p:cNvPr id="21507" name="Picture 2" descr="C:\Documents and Settings\ORKUN BABACAN\Belgelerim\Resimlerim\cat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00200"/>
            <a:ext cx="9144000" cy="5257800"/>
          </a:xfrm>
          <a:noFill/>
        </p:spPr>
      </p:pic>
    </p:spTree>
    <p:extLst>
      <p:ext uri="{BB962C8B-B14F-4D97-AF65-F5344CB8AC3E}">
        <p14:creationId xmlns:p14="http://schemas.microsoft.com/office/powerpoint/2010/main" val="22669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OXIDASE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presence of cytochrome oxidase enzyme is detected</a:t>
            </a:r>
            <a:endParaRPr lang="tr-TR" dirty="0" smtClean="0"/>
          </a:p>
        </p:txBody>
      </p:sp>
      <p:pic>
        <p:nvPicPr>
          <p:cNvPr id="4" name="Picture 2" descr="http://www.mesacc.edu/~johnson/labtools/Dbiochem/ox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2780928"/>
            <a:ext cx="3744416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Serology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286412"/>
          </a:xfrm>
        </p:spPr>
        <p:txBody>
          <a:bodyPr rtlCol="0">
            <a:normAutofit fontScale="55000" lnSpcReduction="20000"/>
          </a:bodyPr>
          <a:lstStyle/>
          <a:p>
            <a:pPr marL="0" indent="0" eaLnBrk="1" fontAlgn="auto" hangingPunct="1">
              <a:lnSpc>
                <a:spcPct val="170000"/>
              </a:lnSpc>
              <a:spcAft>
                <a:spcPts val="0"/>
              </a:spcAft>
              <a:buNone/>
              <a:defRPr/>
            </a:pPr>
            <a:r>
              <a:rPr lang="tr-TR" b="1" dirty="0" err="1" smtClean="0"/>
              <a:t>Lancefield</a:t>
            </a:r>
            <a:r>
              <a:rPr lang="tr-TR" b="1" dirty="0" smtClean="0"/>
              <a:t> </a:t>
            </a:r>
            <a:r>
              <a:rPr lang="tr-TR" b="1" dirty="0" err="1" smtClean="0"/>
              <a:t>Group</a:t>
            </a:r>
            <a:endParaRPr lang="tr-TR" dirty="0" smtClean="0"/>
          </a:p>
          <a:p>
            <a:pPr>
              <a:lnSpc>
                <a:spcPct val="170000"/>
              </a:lnSpc>
              <a:buNone/>
              <a:defRPr/>
            </a:pPr>
            <a:r>
              <a:rPr lang="tr-TR" dirty="0" smtClean="0"/>
              <a:t>	</a:t>
            </a:r>
            <a:r>
              <a:rPr lang="en-US" dirty="0"/>
              <a:t>It is a serologic grouping based on the definition of </a:t>
            </a:r>
            <a:r>
              <a:rPr lang="en-US" dirty="0">
                <a:solidFill>
                  <a:srgbClr val="FF0000"/>
                </a:solidFill>
              </a:rPr>
              <a:t>C-substances </a:t>
            </a:r>
            <a:r>
              <a:rPr lang="en-US" dirty="0"/>
              <a:t>which are group specific polysaccharides on cell walls of streptococci. Founded by Rebecca Lancefield in 1930. Streptococci are thus classified as A, B, C, D, E .. Grouping can be done in three ways</a:t>
            </a:r>
            <a:r>
              <a:rPr lang="en-US" dirty="0" smtClean="0"/>
              <a:t>:</a:t>
            </a:r>
            <a:endParaRPr lang="tr-TR" dirty="0" smtClean="0"/>
          </a:p>
          <a:p>
            <a:pPr>
              <a:lnSpc>
                <a:spcPct val="170000"/>
              </a:lnSpc>
              <a:buNone/>
              <a:defRPr/>
            </a:pPr>
            <a:r>
              <a:rPr lang="en-US" b="1" dirty="0" smtClean="0"/>
              <a:t>Classical </a:t>
            </a:r>
            <a:r>
              <a:rPr lang="en-US" b="1" dirty="0"/>
              <a:t>method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Precipitation</a:t>
            </a:r>
            <a:r>
              <a:rPr lang="en-US" dirty="0"/>
              <a:t> test based on acid or autoclave extraction of C-substituents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b="1" dirty="0"/>
              <a:t>Latex agglutination test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dirty="0"/>
              <a:t>Test where latex particles are used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b="1" dirty="0"/>
              <a:t>Coagulation test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en-US" i="1" dirty="0"/>
              <a:t>Staphylococcus aureus </a:t>
            </a:r>
            <a:r>
              <a:rPr lang="en-US" dirty="0"/>
              <a:t>(protein A)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the test</a:t>
            </a:r>
            <a:endParaRPr lang="tr-TR" dirty="0" smtClean="0"/>
          </a:p>
        </p:txBody>
      </p:sp>
      <p:pic>
        <p:nvPicPr>
          <p:cNvPr id="2050" name="Picture 2" descr="lancefiel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132301"/>
            <a:ext cx="1427946" cy="170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found on skin and mucosal surfaces</a:t>
            </a:r>
          </a:p>
          <a:p>
            <a:r>
              <a:rPr lang="en-US" dirty="0" smtClean="0"/>
              <a:t>Causes purulent infections</a:t>
            </a:r>
          </a:p>
          <a:p>
            <a:r>
              <a:rPr lang="en-US" dirty="0" smtClean="0"/>
              <a:t>Mastitis, metritis, polyarthritis, meningitis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97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 Protein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485740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Rebecca Lancefield found trying to classify </a:t>
            </a:r>
            <a:r>
              <a:rPr lang="en-US" sz="2800" i="1" dirty="0"/>
              <a:t>S. pyogenes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Responsible for colonization and phagocytosis resistance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It is found on the cell surface of </a:t>
            </a:r>
            <a:r>
              <a:rPr lang="en-US" sz="2800" i="1" dirty="0"/>
              <a:t>S. pyogenes</a:t>
            </a:r>
          </a:p>
          <a:p>
            <a:pPr>
              <a:lnSpc>
                <a:spcPct val="150000"/>
              </a:lnSpc>
            </a:pPr>
            <a:r>
              <a:rPr lang="tr-TR" sz="2800" dirty="0" err="1" smtClean="0"/>
              <a:t>Inhibits</a:t>
            </a:r>
            <a:r>
              <a:rPr lang="tr-TR" sz="2800" dirty="0" smtClean="0"/>
              <a:t> c</a:t>
            </a:r>
            <a:r>
              <a:rPr lang="en-US" sz="2800" dirty="0" err="1" smtClean="0"/>
              <a:t>omplement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bind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en-US" sz="2800" dirty="0" smtClean="0"/>
              <a:t> peptidoglycan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en-US" sz="2800" dirty="0" err="1" smtClean="0"/>
              <a:t>opsonizati</a:t>
            </a:r>
            <a:r>
              <a:rPr lang="tr-TR" sz="2800" dirty="0" smtClean="0"/>
              <a:t>on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There are more than 50 different types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Some types are </a:t>
            </a:r>
            <a:r>
              <a:rPr lang="en-US" sz="2800" dirty="0" err="1">
                <a:solidFill>
                  <a:srgbClr val="FF0000"/>
                </a:solidFill>
              </a:rPr>
              <a:t>romatogenic</a:t>
            </a:r>
            <a:r>
              <a:rPr lang="en-US" sz="2800" dirty="0"/>
              <a:t> (heart muscle-like epitopes)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6260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748085"/>
              </p:ext>
            </p:extLst>
          </p:nvPr>
        </p:nvGraphicFramePr>
        <p:xfrm>
          <a:off x="0" y="4"/>
          <a:ext cx="9144000" cy="695798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5273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Type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name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Lancefield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group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Host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Diseases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41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pyogenes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Human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rodent</a:t>
                      </a:r>
                      <a:endParaRPr kumimoji="0" lang="tr-TR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Cow</a:t>
                      </a:r>
                      <a:endParaRPr kumimoji="0" lang="tr-TR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Red</a:t>
                      </a:r>
                      <a:r>
                        <a:rPr kumimoji="0" lang="tr-T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puerperal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fever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, apseler,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rheumatic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fever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nephritis</a:t>
                      </a:r>
                      <a:r>
                        <a:rPr kumimoji="0" lang="tr-T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erisipelas</a:t>
                      </a:r>
                      <a:endParaRPr kumimoji="0" lang="tr-TR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+mn-ea"/>
                          <a:cs typeface="Times New Roman" pitchFamily="18" charset="0"/>
                        </a:rPr>
                        <a:t>mastitis</a:t>
                      </a:r>
                      <a:endParaRPr kumimoji="0" lang="tr-TR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agalactia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B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Cattle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Cronic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mastitis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equi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Horse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Gurm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equisimilis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Horse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and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pig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purulent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abscess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zooepidemicus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Horse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</a:tabLst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Seconder pneumoni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dysgalactia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Cattle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Acute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mastitis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uberis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No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Lancefield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antigen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Cattle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Mastitis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canis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Carnivors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Lymphadenitis in dogs, irritable cases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suis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 (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Related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to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R,S,T )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Pig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Neonatal infection, septicemia and pneumonia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suis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Related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to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Human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Septicemia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arthritis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meningitis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57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Str.pneumoniae</a:t>
                      </a:r>
                      <a:endParaRPr kumimoji="0" lang="tr-TR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No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Lancefield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antigen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Cattle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rats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empus Sans ITC" pitchFamily="82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Mastitis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calf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septicemia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meningitis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pneumonia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 err="1" smtClean="0"/>
              <a:t>fever</a:t>
            </a:r>
            <a:r>
              <a:rPr lang="tr-TR" dirty="0" smtClean="0"/>
              <a:t> (</a:t>
            </a:r>
            <a:r>
              <a:rPr lang="tr-TR" dirty="0" err="1" smtClean="0"/>
              <a:t>Scarlet</a:t>
            </a:r>
            <a:r>
              <a:rPr lang="tr-TR" dirty="0" smtClean="0"/>
              <a:t> </a:t>
            </a:r>
            <a:r>
              <a:rPr lang="tr-TR" dirty="0" err="1" smtClean="0"/>
              <a:t>fever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Streptococcal </a:t>
            </a:r>
            <a:r>
              <a:rPr lang="en-US" dirty="0" smtClean="0"/>
              <a:t>pyrogenic exotoxin (A &amp; C)</a:t>
            </a:r>
          </a:p>
          <a:p>
            <a:r>
              <a:rPr lang="en-US" i="1" dirty="0" smtClean="0"/>
              <a:t>S. pyogenes </a:t>
            </a:r>
            <a:r>
              <a:rPr lang="en-US" dirty="0" smtClean="0"/>
              <a:t>agent</a:t>
            </a:r>
          </a:p>
          <a:p>
            <a:r>
              <a:rPr lang="en-US" dirty="0" smtClean="0"/>
              <a:t>Toxin is transported by bacteriophage</a:t>
            </a:r>
          </a:p>
          <a:p>
            <a:r>
              <a:rPr lang="en-US" dirty="0" smtClean="0"/>
              <a:t>In humans red spots in tongue, face, armpit, crotch</a:t>
            </a:r>
          </a:p>
          <a:p>
            <a:r>
              <a:rPr lang="en-US" dirty="0" smtClean="0"/>
              <a:t>Tongue is in strawberry </a:t>
            </a:r>
            <a:r>
              <a:rPr lang="en-US" dirty="0" err="1" smtClean="0"/>
              <a:t>colour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carlet fev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3337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carlet fev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0541"/>
            <a:ext cx="2857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carlet feve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3192289" cy="214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carlet fever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630" y="4149080"/>
            <a:ext cx="33337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scarlet fever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630" y="2028865"/>
            <a:ext cx="2256185" cy="16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2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Virulence</a:t>
            </a:r>
            <a:r>
              <a:rPr lang="tr-TR" b="1" dirty="0"/>
              <a:t> </a:t>
            </a:r>
            <a:r>
              <a:rPr lang="tr-TR" b="1" dirty="0" err="1"/>
              <a:t>Factors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472518" cy="5429288"/>
          </a:xfrm>
        </p:spPr>
        <p:txBody>
          <a:bodyPr rtlCol="0"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Streptococci are pyogenic bacteria and are mostly isolated from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cases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related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abscess formation and irritation.</a:t>
            </a:r>
          </a:p>
          <a:p>
            <a:pPr>
              <a:lnSpc>
                <a:spcPct val="170000"/>
              </a:lnSpc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Exotoxin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Streptolysin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 and S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Hemolysin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B-hemolytic)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Hyalurinidaz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Streptodornase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(DNase)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NADase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proteinase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Streptokinase (Fibrinolysis)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Phage-encoded pyrogenic toxin (red in humans)</a:t>
            </a:r>
          </a:p>
          <a:p>
            <a:pPr>
              <a:lnSpc>
                <a:spcPct val="170000"/>
              </a:lnSpc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Polysaccharide capsule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S. pyogenes, S. pneumoniae,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some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S.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equi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subsp.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equi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, S.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agalactiae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M protein</a:t>
            </a: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S. pyogenes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porcinus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species,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antifagocytic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equi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subsp.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qui</a:t>
            </a:r>
            <a:r>
              <a:rPr lang="tr-TR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adhesin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Streptococcal Causes Mastitis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329642" cy="51435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FontTx/>
              <a:buChar char="•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Key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factors</a:t>
            </a: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agalactiae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dysgalactiae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uberis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Tx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More rare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factors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Enterococcus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faecalis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pyogenes</a:t>
            </a:r>
          </a:p>
          <a:p>
            <a:pPr>
              <a:lnSpc>
                <a:spcPct val="160000"/>
              </a:lnSpc>
              <a:buFont typeface="Calibri" panose="020F0502020204030204" pitchFamily="34" charset="0"/>
              <a:buChar char="—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zooepidemicus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Tx/>
              <a:buChar char="•"/>
            </a:pP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FontTx/>
              <a:buChar char="•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agalactiae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Lancefield B, colonization in milk ducts, persistent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chronic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infection</a:t>
            </a:r>
          </a:p>
          <a:p>
            <a:pPr>
              <a:lnSpc>
                <a:spcPct val="160000"/>
              </a:lnSpc>
              <a:buFontTx/>
              <a:buChar char="•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dysgalactiae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Lancefield C, mouth cavity, genital organs, mammary gland,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acute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mastitis</a:t>
            </a:r>
          </a:p>
          <a:p>
            <a:pPr>
              <a:lnSpc>
                <a:spcPct val="160000"/>
              </a:lnSpc>
              <a:buFontTx/>
              <a:buChar char="•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uberis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Skin, tonsillar, vaginal mucosa flora effect,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clinical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mastitis without systemic symptoms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Diagnosis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472518" cy="52565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Clinic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symptoms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—"/>
            </a:pP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Inflammatory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reactions in the mammary gland (somatic cell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increase)</a:t>
            </a: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—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Milk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coagulants (alkalization of pH due to Na and Cl ions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Prevention of contamination in sampling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Culture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on b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lood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agar, Edward's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medium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and MacConkey agar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incubation at 37 ° C for 24-48 hours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Distinguishing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agents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that cause mastitis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Sugar fermentation tests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en-US" dirty="0" smtClean="0"/>
              <a:t>California Mastitis Test (CMT)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372226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sz="2600" dirty="0"/>
              <a:t>It is based on the principle of forming the gel of DNA released by disintegrating cell membrane</a:t>
            </a:r>
            <a:r>
              <a:rPr lang="en-US" sz="2600" dirty="0" smtClean="0"/>
              <a:t>.</a:t>
            </a:r>
            <a:endParaRPr lang="tr-TR" sz="2600" dirty="0" smtClean="0"/>
          </a:p>
          <a:p>
            <a:pPr>
              <a:lnSpc>
                <a:spcPct val="160000"/>
              </a:lnSpc>
            </a:pPr>
            <a:r>
              <a:rPr lang="en-US" sz="2600" dirty="0" smtClean="0"/>
              <a:t>Mixed </a:t>
            </a:r>
            <a:r>
              <a:rPr lang="en-US" sz="2600" dirty="0"/>
              <a:t>with CMT separator and milk</a:t>
            </a:r>
          </a:p>
          <a:p>
            <a:pPr>
              <a:lnSpc>
                <a:spcPct val="160000"/>
              </a:lnSpc>
            </a:pPr>
            <a:r>
              <a:rPr lang="en-US" sz="2600" dirty="0"/>
              <a:t>CMT </a:t>
            </a:r>
            <a:r>
              <a:rPr lang="en-US" sz="2600" dirty="0" smtClean="0"/>
              <a:t>reagent</a:t>
            </a:r>
            <a:r>
              <a:rPr lang="tr-TR" sz="2600" dirty="0" smtClean="0"/>
              <a:t> is a </a:t>
            </a:r>
            <a:r>
              <a:rPr lang="tr-TR" sz="2600" dirty="0" err="1" smtClean="0"/>
              <a:t>a</a:t>
            </a:r>
            <a:r>
              <a:rPr lang="en-US" sz="2600" dirty="0" smtClean="0"/>
              <a:t> </a:t>
            </a:r>
            <a:r>
              <a:rPr lang="en-US" sz="2600" dirty="0"/>
              <a:t>detergent with a pH indicator </a:t>
            </a:r>
            <a:r>
              <a:rPr lang="en-US" sz="2600" dirty="0" smtClean="0"/>
              <a:t>in</a:t>
            </a:r>
            <a:r>
              <a:rPr lang="tr-TR" sz="2600" dirty="0" err="1" smtClean="0"/>
              <a:t>side</a:t>
            </a:r>
            <a:r>
              <a:rPr lang="en-US" sz="2600" dirty="0" smtClean="0"/>
              <a:t>.</a:t>
            </a:r>
            <a:endParaRPr lang="en-US" sz="2600" dirty="0"/>
          </a:p>
          <a:p>
            <a:pPr>
              <a:lnSpc>
                <a:spcPct val="160000"/>
              </a:lnSpc>
            </a:pPr>
            <a:r>
              <a:rPr lang="en-US" sz="2600" dirty="0"/>
              <a:t>This detergent </a:t>
            </a:r>
            <a:r>
              <a:rPr lang="tr-TR" sz="2600" dirty="0" err="1" smtClean="0"/>
              <a:t>dissolves</a:t>
            </a:r>
            <a:r>
              <a:rPr lang="en-US" sz="2600" dirty="0" smtClean="0"/>
              <a:t> </a:t>
            </a:r>
            <a:r>
              <a:rPr lang="en-US" sz="2600" dirty="0"/>
              <a:t>the cell membrane of the leukocytes if there is in the milk and </a:t>
            </a:r>
            <a:r>
              <a:rPr lang="tr-TR" sz="2600" dirty="0" err="1" smtClean="0"/>
              <a:t>releases</a:t>
            </a:r>
            <a:r>
              <a:rPr lang="tr-TR" sz="2600" dirty="0" smtClean="0"/>
              <a:t> </a:t>
            </a:r>
            <a:r>
              <a:rPr lang="en-US" sz="2600" dirty="0" smtClean="0"/>
              <a:t>the DNA</a:t>
            </a:r>
            <a:r>
              <a:rPr lang="tr-TR" sz="2600" dirty="0" smtClean="0"/>
              <a:t>.</a:t>
            </a:r>
            <a:endParaRPr lang="tr-TR" sz="2600" dirty="0"/>
          </a:p>
          <a:p>
            <a:pPr>
              <a:lnSpc>
                <a:spcPct val="160000"/>
              </a:lnSpc>
            </a:pPr>
            <a:r>
              <a:rPr lang="en-US" sz="2600" dirty="0"/>
              <a:t>3 grams of sodium lauryl sulfate is dissolved in 100 ml distilled water; Prepared by adding 1: 10,000 ratio of </a:t>
            </a:r>
            <a:r>
              <a:rPr lang="en-US" sz="2600" dirty="0" err="1"/>
              <a:t>Brom</a:t>
            </a:r>
            <a:r>
              <a:rPr lang="en-US" sz="2600" dirty="0"/>
              <a:t> </a:t>
            </a:r>
            <a:r>
              <a:rPr lang="en-US" sz="2600" dirty="0" err="1"/>
              <a:t>Kreosol</a:t>
            </a:r>
            <a:r>
              <a:rPr lang="en-US" sz="2600" dirty="0"/>
              <a:t> Purple to pH </a:t>
            </a:r>
            <a:r>
              <a:rPr lang="en-US" sz="2600" dirty="0" smtClean="0"/>
              <a:t>8.0.</a:t>
            </a:r>
            <a:endParaRPr lang="tr-TR" sz="2600" dirty="0" smtClean="0"/>
          </a:p>
          <a:p>
            <a:pPr>
              <a:lnSpc>
                <a:spcPct val="160000"/>
              </a:lnSpc>
            </a:pPr>
            <a:endParaRPr lang="tr-TR" dirty="0"/>
          </a:p>
        </p:txBody>
      </p:sp>
      <p:pic>
        <p:nvPicPr>
          <p:cNvPr id="4" name="Picture 2" descr="california mastitis te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7816"/>
            <a:ext cx="1680121" cy="144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alifornia mastitis tes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647" y="5085184"/>
            <a:ext cx="1968153" cy="123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46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Tests that distinguish streptococci from </a:t>
            </a:r>
            <a:r>
              <a:rPr lang="en-US" dirty="0" smtClean="0"/>
              <a:t>mastitis;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en-US" dirty="0" err="1"/>
              <a:t>Eskulin</a:t>
            </a:r>
            <a:r>
              <a:rPr lang="en-US" dirty="0"/>
              <a:t> test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Na-</a:t>
            </a:r>
            <a:r>
              <a:rPr lang="en-US" dirty="0" err="1"/>
              <a:t>hippurate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CAMP (Christie-Atkins-Munch Petersen)</a:t>
            </a:r>
            <a:r>
              <a:rPr lang="en-US" dirty="0"/>
              <a:t> test</a:t>
            </a:r>
            <a:endParaRPr lang="tr-TR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>
          <a:xfrm>
            <a:off x="485804" y="428612"/>
            <a:ext cx="8229600" cy="1143000"/>
          </a:xfrm>
        </p:spPr>
        <p:txBody>
          <a:bodyPr/>
          <a:lstStyle/>
          <a:p>
            <a:r>
              <a:rPr lang="tr-TR" dirty="0" smtClean="0"/>
              <a:t>MASTITIS </a:t>
            </a:r>
            <a:r>
              <a:rPr lang="tr-TR" dirty="0" smtClean="0"/>
              <a:t>AGENTS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29644" cy="275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411"/>
                <a:gridCol w="2082411"/>
                <a:gridCol w="2082411"/>
                <a:gridCol w="2082411"/>
              </a:tblGrid>
              <a:tr h="689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800" dirty="0"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b="1" dirty="0">
                          <a:latin typeface="Arial Narrow"/>
                          <a:ea typeface="Times New Roman"/>
                          <a:cs typeface="Times New Roman"/>
                        </a:rPr>
                        <a:t>CAMP</a:t>
                      </a:r>
                      <a:endParaRPr lang="tr-TR" sz="2800" dirty="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b="1">
                          <a:latin typeface="Arial Narrow"/>
                          <a:ea typeface="Times New Roman"/>
                          <a:cs typeface="Times New Roman"/>
                        </a:rPr>
                        <a:t>Na-hippurat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 b="1">
                          <a:latin typeface="Arial Narrow"/>
                          <a:ea typeface="Times New Roman"/>
                          <a:cs typeface="Times New Roman"/>
                        </a:rPr>
                        <a:t>Eskulin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9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S.agalactia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+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+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-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9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S.dysgalactia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-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-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-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9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S.uberis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-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>
                          <a:latin typeface="Arial Narrow"/>
                          <a:ea typeface="Times New Roman"/>
                          <a:cs typeface="Times New Roman"/>
                        </a:rPr>
                        <a:t>+</a:t>
                      </a:r>
                      <a:endParaRPr lang="tr-TR" sz="280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latin typeface="Arial Narrow"/>
                          <a:ea typeface="Times New Roman"/>
                          <a:cs typeface="Times New Roman"/>
                        </a:rPr>
                        <a:t>+</a:t>
                      </a:r>
                      <a:endParaRPr lang="tr-TR" sz="2800" dirty="0">
                        <a:latin typeface="Tempus Sans ITC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Class: Bacilli</a:t>
            </a:r>
          </a:p>
          <a:p>
            <a:r>
              <a:rPr lang="en-US" dirty="0" smtClean="0"/>
              <a:t>Team: </a:t>
            </a:r>
            <a:r>
              <a:rPr lang="en-US" dirty="0" err="1" smtClean="0"/>
              <a:t>Lactobacillales</a:t>
            </a:r>
            <a:endParaRPr lang="en-US" dirty="0" smtClean="0"/>
          </a:p>
          <a:p>
            <a:r>
              <a:rPr lang="en-US" dirty="0" smtClean="0"/>
              <a:t>Family: </a:t>
            </a:r>
            <a:r>
              <a:rPr lang="en-US" dirty="0" err="1" smtClean="0">
                <a:solidFill>
                  <a:srgbClr val="FF0000"/>
                </a:solidFill>
              </a:rPr>
              <a:t>Streptococcaceae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Genus: </a:t>
            </a:r>
            <a:r>
              <a:rPr lang="en-US" dirty="0" err="1" smtClean="0"/>
              <a:t>Lactococcus</a:t>
            </a:r>
            <a:endParaRPr lang="en-US" dirty="0" smtClean="0"/>
          </a:p>
          <a:p>
            <a:r>
              <a:rPr lang="en-US" dirty="0" smtClean="0"/>
              <a:t>Genus: </a:t>
            </a:r>
            <a:r>
              <a:rPr lang="en-US" dirty="0" smtClean="0">
                <a:solidFill>
                  <a:srgbClr val="FF0000"/>
                </a:solidFill>
              </a:rPr>
              <a:t>Streptococcus (More than 50 species)</a:t>
            </a:r>
          </a:p>
          <a:p>
            <a:endParaRPr lang="en-US" dirty="0" smtClean="0"/>
          </a:p>
          <a:p>
            <a:r>
              <a:rPr lang="en-US" dirty="0" smtClean="0"/>
              <a:t>Family: </a:t>
            </a:r>
            <a:r>
              <a:rPr lang="en-US" dirty="0" err="1" smtClean="0"/>
              <a:t>Enterococcaceae</a:t>
            </a:r>
            <a:endParaRPr lang="en-US" dirty="0" smtClean="0"/>
          </a:p>
          <a:p>
            <a:r>
              <a:rPr lang="en-US" dirty="0" smtClean="0"/>
              <a:t>Genus: Enterococcus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428612"/>
            <a:ext cx="8715436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900" b="1" dirty="0" smtClean="0"/>
              <a:t>GURM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2700" b="1" dirty="0"/>
              <a:t>(</a:t>
            </a:r>
            <a:r>
              <a:rPr lang="tr-TR" sz="2700" b="1" dirty="0" err="1"/>
              <a:t>Water</a:t>
            </a:r>
            <a:r>
              <a:rPr lang="tr-TR" sz="2700" b="1" dirty="0"/>
              <a:t> </a:t>
            </a:r>
            <a:r>
              <a:rPr lang="tr-TR" sz="2700" b="1" dirty="0" err="1"/>
              <a:t>scarf</a:t>
            </a:r>
            <a:r>
              <a:rPr lang="tr-TR" sz="2700" b="1" dirty="0"/>
              <a:t>, </a:t>
            </a:r>
            <a:r>
              <a:rPr lang="tr-TR" sz="2700" b="1" dirty="0" err="1" smtClean="0"/>
              <a:t>Adenitis</a:t>
            </a:r>
            <a:r>
              <a:rPr lang="tr-TR" sz="2700" b="1" dirty="0" smtClean="0"/>
              <a:t> </a:t>
            </a:r>
            <a:r>
              <a:rPr lang="tr-TR" sz="2700" b="1" dirty="0" err="1" smtClean="0"/>
              <a:t>equorum</a:t>
            </a:r>
            <a:r>
              <a:rPr lang="tr-TR" sz="2700" b="1" dirty="0" smtClean="0"/>
              <a:t>, </a:t>
            </a:r>
            <a:r>
              <a:rPr lang="tr-TR" sz="2700" b="1" dirty="0" err="1" smtClean="0"/>
              <a:t>Strangles</a:t>
            </a:r>
            <a:r>
              <a:rPr lang="tr-TR" sz="2700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>
          <a:xfrm>
            <a:off x="214282" y="1857364"/>
            <a:ext cx="8786874" cy="42687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dirty="0" smtClean="0"/>
              <a:t> </a:t>
            </a:r>
            <a:r>
              <a:rPr lang="tr-TR" b="1" dirty="0"/>
              <a:t>Definition:</a:t>
            </a:r>
            <a:r>
              <a:rPr lang="tr-TR" sz="2800" b="1" dirty="0" smtClean="0"/>
              <a:t> </a:t>
            </a:r>
            <a:r>
              <a:rPr lang="en-US" sz="2800" dirty="0" smtClean="0"/>
              <a:t>It </a:t>
            </a:r>
            <a:r>
              <a:rPr lang="en-US" sz="2800" dirty="0"/>
              <a:t>is a feverish, contagious and </a:t>
            </a:r>
            <a:r>
              <a:rPr lang="en-US" sz="2800" dirty="0" smtClean="0">
                <a:solidFill>
                  <a:srgbClr val="FF0000"/>
                </a:solidFill>
              </a:rPr>
              <a:t>acute</a:t>
            </a:r>
            <a:r>
              <a:rPr lang="en-US" sz="2800" dirty="0" smtClean="0"/>
              <a:t> </a:t>
            </a:r>
            <a:r>
              <a:rPr lang="en-US" sz="2800" dirty="0"/>
              <a:t>infection characterized by the inflammation of the nasal, </a:t>
            </a:r>
            <a:r>
              <a:rPr lang="en-US" sz="2800" dirty="0">
                <a:solidFill>
                  <a:srgbClr val="FF0000"/>
                </a:solidFill>
              </a:rPr>
              <a:t>pharynx</a:t>
            </a:r>
            <a:r>
              <a:rPr lang="en-US" sz="2800" dirty="0"/>
              <a:t> mucosa and regional </a:t>
            </a:r>
            <a:r>
              <a:rPr lang="en-US" sz="2800" dirty="0">
                <a:solidFill>
                  <a:srgbClr val="FF0000"/>
                </a:solidFill>
              </a:rPr>
              <a:t>lymph </a:t>
            </a:r>
            <a:r>
              <a:rPr lang="en-US" sz="2800" dirty="0" smtClean="0">
                <a:solidFill>
                  <a:srgbClr val="FF0000"/>
                </a:solidFill>
              </a:rPr>
              <a:t>nodes</a:t>
            </a:r>
            <a:r>
              <a:rPr lang="en-US" sz="2800" b="1" dirty="0" smtClean="0"/>
              <a:t>.</a:t>
            </a:r>
            <a:endParaRPr lang="tr-TR" sz="2800" dirty="0" smtClean="0"/>
          </a:p>
          <a:p>
            <a:pPr>
              <a:lnSpc>
                <a:spcPct val="150000"/>
              </a:lnSpc>
              <a:buNone/>
            </a:pPr>
            <a:r>
              <a:rPr lang="tr-TR" sz="2800" dirty="0" err="1" smtClean="0"/>
              <a:t>Reported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Rivolta</a:t>
            </a:r>
            <a:r>
              <a:rPr lang="tr-TR" sz="2800" dirty="0" smtClean="0"/>
              <a:t> </a:t>
            </a:r>
            <a:r>
              <a:rPr lang="tr-TR" sz="2800" dirty="0"/>
              <a:t>in 1873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Sureyya</a:t>
            </a:r>
            <a:r>
              <a:rPr lang="tr-TR" sz="2800" dirty="0"/>
              <a:t> Tahsin in 1940 </a:t>
            </a:r>
            <a:r>
              <a:rPr lang="tr-TR" sz="2800" dirty="0" smtClean="0"/>
              <a:t>	</a:t>
            </a:r>
            <a:r>
              <a:rPr lang="tr-TR" sz="2800" b="1" dirty="0" smtClean="0"/>
              <a:t>Agent: </a:t>
            </a:r>
            <a:r>
              <a:rPr lang="tr-TR" sz="2800" b="1" i="1" dirty="0" smtClean="0">
                <a:solidFill>
                  <a:srgbClr val="FF0000"/>
                </a:solidFill>
              </a:rPr>
              <a:t>S. </a:t>
            </a:r>
            <a:r>
              <a:rPr lang="tr-TR" sz="2800" b="1" i="1" dirty="0" err="1" smtClean="0">
                <a:solidFill>
                  <a:srgbClr val="FF0000"/>
                </a:solidFill>
              </a:rPr>
              <a:t>equi</a:t>
            </a:r>
            <a:r>
              <a:rPr lang="tr-TR" sz="2800" b="1" i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subsp</a:t>
            </a:r>
            <a:r>
              <a:rPr lang="tr-TR" sz="2800" b="1" i="1" dirty="0" smtClean="0">
                <a:solidFill>
                  <a:srgbClr val="FF0000"/>
                </a:solidFill>
              </a:rPr>
              <a:t>. </a:t>
            </a:r>
            <a:r>
              <a:rPr lang="tr-TR" sz="2800" b="1" i="1" dirty="0" err="1" smtClean="0">
                <a:solidFill>
                  <a:srgbClr val="FF0000"/>
                </a:solidFill>
              </a:rPr>
              <a:t>equi</a:t>
            </a:r>
            <a:r>
              <a:rPr lang="tr-TR" sz="2800" b="1" i="1" dirty="0" smtClean="0">
                <a:solidFill>
                  <a:srgbClr val="FF0000"/>
                </a:solidFill>
              </a:rPr>
              <a:t> (S. </a:t>
            </a:r>
            <a:r>
              <a:rPr lang="tr-TR" sz="2800" b="1" i="1" dirty="0" err="1" smtClean="0">
                <a:solidFill>
                  <a:srgbClr val="FF0000"/>
                </a:solidFill>
              </a:rPr>
              <a:t>equi</a:t>
            </a:r>
            <a:r>
              <a:rPr lang="tr-TR" sz="2800" b="1" i="1" dirty="0" smtClean="0">
                <a:solidFill>
                  <a:srgbClr val="FF0000"/>
                </a:solidFill>
              </a:rPr>
              <a:t>)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b="1" dirty="0" err="1"/>
              <a:t>Etiological</a:t>
            </a:r>
            <a:r>
              <a:rPr lang="tr-TR" b="1" dirty="0"/>
              <a:t> </a:t>
            </a:r>
            <a:r>
              <a:rPr lang="tr-TR" b="1" dirty="0" err="1"/>
              <a:t>Features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686800" cy="4686320"/>
          </a:xfrm>
        </p:spPr>
        <p:txBody>
          <a:bodyPr rtlCol="0"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general characteristics of </a:t>
            </a:r>
            <a:r>
              <a:rPr lang="tr-TR" sz="2400" dirty="0"/>
              <a:t>S</a:t>
            </a:r>
            <a:r>
              <a:rPr lang="en-US" sz="2400" dirty="0" err="1" smtClean="0"/>
              <a:t>treptococci</a:t>
            </a:r>
            <a:endParaRPr 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Creates long chains in nose </a:t>
            </a:r>
            <a:r>
              <a:rPr lang="en-US" sz="2400" dirty="0" smtClean="0"/>
              <a:t>currents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pus</a:t>
            </a:r>
            <a:endParaRPr 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They are encapsulated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 Creates 1mm diameter colony and large hemolysis area in blood agar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Creates sediment in bottom of liquid media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Glucose, sucrose and </a:t>
            </a:r>
            <a:r>
              <a:rPr lang="en-US" sz="2400" dirty="0" err="1"/>
              <a:t>salicin</a:t>
            </a:r>
            <a:r>
              <a:rPr lang="en-US" sz="2400" dirty="0"/>
              <a:t> positive, lactose negative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sz="2400" dirty="0"/>
              <a:t>Lancefield Group </a:t>
            </a:r>
            <a:r>
              <a:rPr lang="en-US" sz="2400" dirty="0" smtClean="0"/>
              <a:t>C</a:t>
            </a:r>
            <a:endParaRPr lang="tr-TR" sz="2400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b="1" dirty="0" err="1" smtClean="0"/>
              <a:t>Epizootiyology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4697427"/>
          </a:xfrm>
        </p:spPr>
        <p:txBody>
          <a:bodyPr rtlCol="0"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  <a:defRPr/>
            </a:pPr>
            <a:r>
              <a:rPr lang="en-US" dirty="0"/>
              <a:t>Widespread in the world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Foals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are more sensitive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en-US" dirty="0"/>
              <a:t>There is no disease in animals other than </a:t>
            </a:r>
            <a:r>
              <a:rPr lang="tr-TR" dirty="0" err="1" smtClean="0">
                <a:solidFill>
                  <a:srgbClr val="FF0000"/>
                </a:solidFill>
              </a:rPr>
              <a:t>Equidae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buNone/>
              <a:defRPr/>
            </a:pPr>
            <a:r>
              <a:rPr lang="en-US" dirty="0"/>
              <a:t>Stress factors play an important role in the development of the disease</a:t>
            </a:r>
          </a:p>
          <a:p>
            <a:pPr>
              <a:lnSpc>
                <a:spcPct val="160000"/>
              </a:lnSpc>
              <a:buNone/>
              <a:defRPr/>
            </a:pPr>
            <a:r>
              <a:rPr lang="en-US" dirty="0" smtClean="0"/>
              <a:t>The </a:t>
            </a:r>
            <a:r>
              <a:rPr lang="en-US" dirty="0"/>
              <a:t>disease is transmitted to the environment with </a:t>
            </a:r>
            <a:r>
              <a:rPr lang="tr-TR" dirty="0" err="1" smtClean="0">
                <a:solidFill>
                  <a:srgbClr val="FF0000"/>
                </a:solidFill>
              </a:rPr>
              <a:t>nasal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discharge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</a:t>
            </a:r>
            <a:r>
              <a:rPr lang="en-US" dirty="0" err="1" smtClean="0"/>
              <a:t>nd</a:t>
            </a:r>
            <a:r>
              <a:rPr lang="tr-TR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pus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60000"/>
              </a:lnSpc>
              <a:buNone/>
              <a:defRPr/>
            </a:pPr>
            <a:r>
              <a:rPr lang="en-US" dirty="0"/>
              <a:t>Contagion is caused by oral ingestion of the </a:t>
            </a:r>
            <a:r>
              <a:rPr lang="en-US" dirty="0" smtClean="0"/>
              <a:t>agent.</a:t>
            </a:r>
            <a:endParaRPr lang="en-US" dirty="0"/>
          </a:p>
          <a:p>
            <a:pPr>
              <a:lnSpc>
                <a:spcPct val="160000"/>
              </a:lnSpc>
              <a:buNone/>
              <a:defRPr/>
            </a:pPr>
            <a:r>
              <a:rPr lang="en-US" dirty="0"/>
              <a:t>It is also possible to </a:t>
            </a:r>
            <a:r>
              <a:rPr lang="tr-TR" dirty="0" smtClean="0"/>
              <a:t>be </a:t>
            </a:r>
            <a:r>
              <a:rPr lang="tr-TR" dirty="0" err="1" smtClean="0"/>
              <a:t>infected</a:t>
            </a:r>
            <a:r>
              <a:rPr lang="en-US" dirty="0" smtClean="0"/>
              <a:t> </a:t>
            </a:r>
            <a:r>
              <a:rPr lang="en-US" dirty="0"/>
              <a:t>by droplet infection and mating</a:t>
            </a:r>
            <a:endParaRPr lang="tr-TR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err="1" smtClean="0"/>
              <a:t>Patogenesis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600200"/>
            <a:ext cx="8429684" cy="4525963"/>
          </a:xfrm>
        </p:spPr>
        <p:txBody>
          <a:bodyPr rtlCol="0">
            <a:normAutofit fontScale="55000" lnSpcReduction="20000"/>
          </a:bodyPr>
          <a:lstStyle/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duration</a:t>
            </a:r>
            <a:r>
              <a:rPr lang="tr-TR" dirty="0"/>
              <a:t> of </a:t>
            </a:r>
            <a:r>
              <a:rPr lang="tr-TR" dirty="0" err="1"/>
              <a:t>incubation</a:t>
            </a:r>
            <a:r>
              <a:rPr lang="tr-TR" dirty="0"/>
              <a:t> is 5-10 </a:t>
            </a:r>
            <a:r>
              <a:rPr lang="tr-TR" dirty="0" err="1"/>
              <a:t>days</a:t>
            </a:r>
            <a:endParaRPr lang="tr-TR" dirty="0"/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Sudden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high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fever</a:t>
            </a:r>
            <a:endParaRPr lang="tr-TR" dirty="0">
              <a:solidFill>
                <a:srgbClr val="FF0000"/>
              </a:solidFill>
            </a:endParaRPr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nasal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mucosa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pharyngeal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after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regional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lymph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nodules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inflammation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(</a:t>
            </a:r>
            <a:r>
              <a:rPr lang="tr-TR" dirty="0" err="1"/>
              <a:t>pseudo-lymphadenitis</a:t>
            </a:r>
            <a:r>
              <a:rPr lang="tr-TR" dirty="0"/>
              <a:t>) is </a:t>
            </a:r>
            <a:r>
              <a:rPr lang="tr-TR" dirty="0" err="1"/>
              <a:t>formed</a:t>
            </a:r>
            <a:endParaRPr lang="tr-TR" dirty="0"/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Rarely</a:t>
            </a:r>
            <a:r>
              <a:rPr lang="tr-TR" dirty="0"/>
              <a:t>, </a:t>
            </a:r>
            <a:r>
              <a:rPr lang="tr-TR" dirty="0" err="1" smtClean="0"/>
              <a:t>abscess</a:t>
            </a:r>
            <a:r>
              <a:rPr lang="tr-TR" dirty="0" smtClean="0"/>
              <a:t>  </a:t>
            </a:r>
            <a:r>
              <a:rPr lang="tr-TR" dirty="0"/>
              <a:t>can be </a:t>
            </a:r>
            <a:r>
              <a:rPr lang="tr-TR" dirty="0" err="1"/>
              <a:t>seen</a:t>
            </a:r>
            <a:r>
              <a:rPr lang="tr-TR" dirty="0"/>
              <a:t> in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organs</a:t>
            </a:r>
            <a:r>
              <a:rPr lang="tr-TR" dirty="0"/>
              <a:t>. </a:t>
            </a:r>
            <a:r>
              <a:rPr lang="tr-TR" dirty="0" err="1"/>
              <a:t>Deaths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(</a:t>
            </a:r>
            <a:r>
              <a:rPr lang="tr-TR" dirty="0" err="1"/>
              <a:t>bastard</a:t>
            </a:r>
            <a:r>
              <a:rPr lang="tr-TR" dirty="0"/>
              <a:t> </a:t>
            </a:r>
            <a:r>
              <a:rPr lang="tr-TR" dirty="0" err="1"/>
              <a:t>gurm</a:t>
            </a:r>
            <a:r>
              <a:rPr lang="tr-TR" dirty="0"/>
              <a:t>)</a:t>
            </a:r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>
                <a:solidFill>
                  <a:srgbClr val="FF0000"/>
                </a:solidFill>
              </a:rPr>
              <a:t>Two-sided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nasal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discharge</a:t>
            </a:r>
            <a:r>
              <a:rPr lang="tr-TR" dirty="0"/>
              <a:t>. </a:t>
            </a:r>
            <a:r>
              <a:rPr lang="tr-TR" dirty="0" err="1"/>
              <a:t>Initially</a:t>
            </a:r>
            <a:r>
              <a:rPr lang="tr-TR" dirty="0"/>
              <a:t> </a:t>
            </a:r>
            <a:r>
              <a:rPr lang="tr-TR" dirty="0" err="1"/>
              <a:t>clear</a:t>
            </a:r>
            <a:r>
              <a:rPr lang="tr-TR" dirty="0"/>
              <a:t>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mucoprulent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irritable</a:t>
            </a:r>
            <a:endParaRPr lang="tr-TR" dirty="0"/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Lymph</a:t>
            </a:r>
            <a:r>
              <a:rPr lang="tr-TR" dirty="0"/>
              <a:t> </a:t>
            </a:r>
            <a:r>
              <a:rPr lang="tr-TR" dirty="0" err="1"/>
              <a:t>nodules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hot, </a:t>
            </a:r>
            <a:r>
              <a:rPr lang="tr-TR" dirty="0" err="1"/>
              <a:t>painful</a:t>
            </a:r>
            <a:r>
              <a:rPr lang="tr-TR" dirty="0"/>
              <a:t>, </a:t>
            </a:r>
            <a:r>
              <a:rPr lang="tr-TR" dirty="0" err="1"/>
              <a:t>edematous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abscessed</a:t>
            </a:r>
            <a:r>
              <a:rPr lang="tr-TR" dirty="0" smtClean="0"/>
              <a:t>  </a:t>
            </a:r>
            <a:r>
              <a:rPr lang="tr-TR" dirty="0"/>
              <a:t>(</a:t>
            </a:r>
            <a:r>
              <a:rPr lang="tr-TR" dirty="0" err="1"/>
              <a:t>submandibular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retrofarengial</a:t>
            </a:r>
            <a:r>
              <a:rPr lang="tr-TR" dirty="0"/>
              <a:t>). </a:t>
            </a:r>
            <a:r>
              <a:rPr lang="tr-TR" dirty="0" err="1"/>
              <a:t>Fistula</a:t>
            </a:r>
            <a:r>
              <a:rPr lang="tr-TR" dirty="0"/>
              <a:t> can be </a:t>
            </a:r>
            <a:r>
              <a:rPr lang="tr-TR" dirty="0" err="1"/>
              <a:t>seen</a:t>
            </a:r>
            <a:endParaRPr lang="tr-TR" dirty="0"/>
          </a:p>
          <a:p>
            <a:pPr marL="358775" indent="-358775">
              <a:lnSpc>
                <a:spcPct val="160000"/>
              </a:lnSpc>
              <a:buFont typeface="Wingdings" pitchFamily="2" charset="2"/>
              <a:buChar char="ü"/>
              <a:defRPr/>
            </a:pPr>
            <a:r>
              <a:rPr lang="tr-TR" dirty="0" err="1"/>
              <a:t>Laryngitis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cough</a:t>
            </a:r>
            <a:r>
              <a:rPr lang="tr-TR" dirty="0"/>
              <a:t>,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fever</a:t>
            </a:r>
            <a:r>
              <a:rPr lang="tr-TR" dirty="0"/>
              <a:t>, </a:t>
            </a:r>
            <a:r>
              <a:rPr lang="tr-TR" dirty="0" err="1"/>
              <a:t>depression</a:t>
            </a:r>
            <a:r>
              <a:rPr lang="tr-TR" dirty="0"/>
              <a:t>, </a:t>
            </a:r>
            <a:r>
              <a:rPr lang="tr-TR" dirty="0" err="1"/>
              <a:t>anorexia</a:t>
            </a:r>
            <a:r>
              <a:rPr lang="tr-TR" dirty="0"/>
              <a:t>, </a:t>
            </a:r>
            <a:r>
              <a:rPr lang="tr-TR" dirty="0" err="1"/>
              <a:t>rapid</a:t>
            </a:r>
            <a:r>
              <a:rPr lang="tr-TR" dirty="0"/>
              <a:t> </a:t>
            </a:r>
            <a:r>
              <a:rPr lang="tr-TR" dirty="0" err="1"/>
              <a:t>breathing</a:t>
            </a:r>
            <a:endParaRPr lang="tr-TR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angl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8" y="116632"/>
            <a:ext cx="33337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20" y="3699661"/>
            <a:ext cx="2062303" cy="294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rangles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8" y="2420888"/>
            <a:ext cx="345945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rangles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22" y="128028"/>
            <a:ext cx="2575158" cy="338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28" y="128029"/>
            <a:ext cx="2218707" cy="277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trangles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155" y="3092962"/>
            <a:ext cx="2209179" cy="29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rangles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8" y="4478233"/>
            <a:ext cx="1618024" cy="22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trangles ile ilgili görsel sonuc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14" y="4478233"/>
            <a:ext cx="1786502" cy="225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4657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b="1" dirty="0" err="1" smtClean="0"/>
              <a:t>Diagnosis</a:t>
            </a:r>
            <a:endParaRPr lang="tr-TR" dirty="0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Clinical diagnosis</a:t>
            </a:r>
          </a:p>
          <a:p>
            <a:r>
              <a:rPr lang="en-US" dirty="0"/>
              <a:t>Autopsy findings</a:t>
            </a:r>
          </a:p>
          <a:p>
            <a:r>
              <a:rPr lang="en-US" dirty="0"/>
              <a:t>Laboratory </a:t>
            </a:r>
            <a:r>
              <a:rPr lang="en-US" dirty="0" smtClean="0"/>
              <a:t>examination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-</a:t>
            </a:r>
            <a:r>
              <a:rPr lang="tr-TR" sz="2800" dirty="0" err="1" smtClean="0"/>
              <a:t>Bacterioscopy</a:t>
            </a:r>
            <a:endParaRPr lang="tr-TR" sz="2800" dirty="0" smtClean="0"/>
          </a:p>
          <a:p>
            <a:pPr lvl="1"/>
            <a:r>
              <a:rPr lang="tr-TR" dirty="0" err="1" smtClean="0"/>
              <a:t>Culture</a:t>
            </a:r>
            <a:endParaRPr lang="tr-TR" dirty="0" smtClean="0"/>
          </a:p>
          <a:p>
            <a:pPr lvl="2"/>
            <a:r>
              <a:rPr lang="en-US" dirty="0"/>
              <a:t>Other agents in group C are separated from </a:t>
            </a:r>
            <a:r>
              <a:rPr lang="en-US" i="1" dirty="0"/>
              <a:t>S</a:t>
            </a:r>
            <a:r>
              <a:rPr lang="en-US" dirty="0"/>
              <a:t>. </a:t>
            </a:r>
            <a:r>
              <a:rPr lang="en-US" i="1" dirty="0" err="1"/>
              <a:t>equisimilis</a:t>
            </a:r>
            <a:r>
              <a:rPr lang="en-US" dirty="0"/>
              <a:t> and </a:t>
            </a:r>
            <a:r>
              <a:rPr lang="en-US" i="1" dirty="0"/>
              <a:t>S. </a:t>
            </a:r>
            <a:r>
              <a:rPr lang="en-US" i="1" dirty="0" err="1"/>
              <a:t>zooepidemicus</a:t>
            </a:r>
            <a:r>
              <a:rPr lang="en-US" i="1" dirty="0"/>
              <a:t> </a:t>
            </a:r>
            <a:r>
              <a:rPr lang="en-US" dirty="0"/>
              <a:t>by lactose, sorbitol and </a:t>
            </a:r>
            <a:r>
              <a:rPr lang="en-US" dirty="0" err="1" smtClean="0"/>
              <a:t>trehalose</a:t>
            </a:r>
            <a:r>
              <a:rPr lang="en-US" dirty="0" smtClean="0"/>
              <a:t>-negative</a:t>
            </a:r>
            <a:endParaRPr lang="tr-TR" dirty="0" smtClean="0"/>
          </a:p>
          <a:p>
            <a:pPr lvl="2"/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experiment</a:t>
            </a:r>
            <a:endParaRPr lang="tr-TR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b="1" dirty="0" err="1"/>
              <a:t>Differential</a:t>
            </a:r>
            <a:r>
              <a:rPr lang="tr-TR" b="1" dirty="0"/>
              <a:t> </a:t>
            </a:r>
            <a:r>
              <a:rPr lang="tr-TR" b="1" dirty="0" err="1"/>
              <a:t>diagnosis</a:t>
            </a:r>
            <a:endParaRPr lang="tr-TR" dirty="0" smtClean="0"/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b="1" dirty="0" smtClean="0"/>
              <a:t>	</a:t>
            </a:r>
            <a:r>
              <a:rPr lang="tr-TR" dirty="0" err="1" smtClean="0"/>
              <a:t>Malleus</a:t>
            </a:r>
            <a:r>
              <a:rPr lang="tr-TR" dirty="0" smtClean="0"/>
              <a:t> (Ruam)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/>
              <a:t>Tuberculosis</a:t>
            </a:r>
            <a:endParaRPr lang="tr-TR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tr-TR" sz="2800" b="1" dirty="0" err="1" smtClean="0"/>
              <a:t>Treatment</a:t>
            </a:r>
            <a:endParaRPr lang="tr-TR" sz="2800" b="1" dirty="0" smtClean="0"/>
          </a:p>
          <a:p>
            <a:pPr marL="0" indent="0">
              <a:buNone/>
            </a:pPr>
            <a:r>
              <a:rPr lang="tr-TR" sz="2800" b="1" dirty="0" smtClean="0"/>
              <a:t>    </a:t>
            </a:r>
            <a:r>
              <a:rPr lang="en-US" sz="2800" dirty="0"/>
              <a:t>It is evaluated by performing an </a:t>
            </a:r>
            <a:r>
              <a:rPr lang="en-US" sz="2800" dirty="0" err="1"/>
              <a:t>antibiogram</a:t>
            </a:r>
            <a:r>
              <a:rPr lang="en-US" sz="2800" dirty="0"/>
              <a:t> test.</a:t>
            </a:r>
          </a:p>
          <a:p>
            <a:pPr marL="0" indent="0">
              <a:buNone/>
            </a:pPr>
            <a:r>
              <a:rPr lang="tr-TR" sz="2800" dirty="0" smtClean="0"/>
              <a:t>    </a:t>
            </a:r>
            <a:r>
              <a:rPr lang="en-US" sz="2800" dirty="0" smtClean="0"/>
              <a:t>Penicillin </a:t>
            </a:r>
            <a:r>
              <a:rPr lang="en-US" sz="2800" dirty="0"/>
              <a:t>derivatives, </a:t>
            </a:r>
            <a:r>
              <a:rPr lang="en-US" sz="2800" dirty="0" err="1"/>
              <a:t>tetracyclines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sulfonamides</a:t>
            </a:r>
            <a:endParaRPr lang="tr-TR" sz="2800" dirty="0" smtClean="0"/>
          </a:p>
          <a:p>
            <a:r>
              <a:rPr lang="tr-TR" sz="2800" b="1" dirty="0" err="1" smtClean="0"/>
              <a:t>Protection</a:t>
            </a:r>
            <a:endParaRPr lang="tr-TR" sz="2800" b="1" dirty="0" smtClean="0"/>
          </a:p>
          <a:p>
            <a:pPr marL="0" indent="0">
              <a:buNone/>
            </a:pPr>
            <a:r>
              <a:rPr lang="tr-TR" sz="2800" b="1" dirty="0"/>
              <a:t> </a:t>
            </a:r>
            <a:r>
              <a:rPr lang="tr-TR" sz="2800" b="1" dirty="0" smtClean="0"/>
              <a:t>    </a:t>
            </a:r>
            <a:r>
              <a:rPr lang="en-US" sz="2800" dirty="0" smtClean="0"/>
              <a:t>General </a:t>
            </a:r>
            <a:r>
              <a:rPr lang="en-US" sz="2800" dirty="0"/>
              <a:t>hygiene</a:t>
            </a:r>
          </a:p>
          <a:p>
            <a:pPr marL="0" indent="0">
              <a:buNone/>
            </a:pPr>
            <a:r>
              <a:rPr lang="en-US" sz="2800" dirty="0"/>
              <a:t>     Separation of patients</a:t>
            </a:r>
          </a:p>
          <a:p>
            <a:pPr marL="0" indent="0">
              <a:buNone/>
            </a:pPr>
            <a:r>
              <a:rPr lang="en-US" sz="2800" dirty="0"/>
              <a:t>     Care and nursing care</a:t>
            </a:r>
            <a:endParaRPr lang="tr-TR" sz="2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Family</a:t>
            </a:r>
            <a:r>
              <a:rPr lang="tr-TR" dirty="0" smtClean="0"/>
              <a:t>: </a:t>
            </a:r>
            <a:r>
              <a:rPr lang="tr-TR" dirty="0" err="1" smtClean="0"/>
              <a:t>Lactobacillaceae</a:t>
            </a:r>
            <a:endParaRPr lang="tr-TR" dirty="0" smtClean="0"/>
          </a:p>
          <a:p>
            <a:r>
              <a:rPr lang="tr-TR" dirty="0" err="1" smtClean="0"/>
              <a:t>Genus</a:t>
            </a:r>
            <a:r>
              <a:rPr lang="tr-TR" dirty="0" smtClean="0"/>
              <a:t>: </a:t>
            </a:r>
            <a:r>
              <a:rPr lang="tr-TR" dirty="0" err="1" smtClean="0"/>
              <a:t>Pediococcus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Family</a:t>
            </a:r>
            <a:r>
              <a:rPr lang="tr-TR" dirty="0" smtClean="0"/>
              <a:t>: </a:t>
            </a:r>
            <a:r>
              <a:rPr lang="tr-TR" dirty="0" err="1" smtClean="0"/>
              <a:t>Leuconostocaceae</a:t>
            </a:r>
            <a:endParaRPr lang="tr-TR" dirty="0" smtClean="0"/>
          </a:p>
          <a:p>
            <a:r>
              <a:rPr lang="tr-TR" dirty="0" err="1" smtClean="0"/>
              <a:t>Genus</a:t>
            </a:r>
            <a:r>
              <a:rPr lang="tr-TR" dirty="0" smtClean="0"/>
              <a:t>: </a:t>
            </a:r>
            <a:r>
              <a:rPr lang="tr-TR" dirty="0" err="1" smtClean="0"/>
              <a:t>Leuconostoc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Streptococci</a:t>
            </a:r>
            <a:r>
              <a:rPr lang="tr-TR" b="1" dirty="0"/>
              <a:t> (</a:t>
            </a:r>
            <a:r>
              <a:rPr lang="tr-TR" b="1" dirty="0" err="1"/>
              <a:t>classical</a:t>
            </a:r>
            <a:r>
              <a:rPr lang="tr-TR" b="1" dirty="0"/>
              <a:t> </a:t>
            </a:r>
            <a:r>
              <a:rPr lang="tr-TR" b="1" dirty="0" err="1"/>
              <a:t>classification</a:t>
            </a:r>
            <a:r>
              <a:rPr lang="tr-TR" b="1" dirty="0"/>
              <a:t>)</a:t>
            </a:r>
            <a:endParaRPr lang="tr-TR" b="1" dirty="0" smtClean="0"/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2800" dirty="0" smtClean="0"/>
              <a:t>1- Pyogenic (mostly </a:t>
            </a:r>
            <a:r>
              <a:rPr lang="el-GR" sz="2800" dirty="0" smtClean="0"/>
              <a:t>β</a:t>
            </a:r>
            <a:r>
              <a:rPr lang="en-US" sz="2800" dirty="0" smtClean="0"/>
              <a:t> hemolytic)</a:t>
            </a:r>
          </a:p>
          <a:p>
            <a:pPr>
              <a:buFont typeface="Arial" charset="0"/>
              <a:buNone/>
            </a:pPr>
            <a:r>
              <a:rPr lang="en-US" sz="2800" dirty="0" smtClean="0"/>
              <a:t>2- Oral (mostly</a:t>
            </a:r>
            <a:r>
              <a:rPr lang="tr-TR" sz="2800" dirty="0" smtClean="0"/>
              <a:t> </a:t>
            </a:r>
            <a:r>
              <a:rPr lang="el-GR" sz="2800" dirty="0" smtClean="0"/>
              <a:t>α</a:t>
            </a:r>
            <a:r>
              <a:rPr lang="en-US" sz="2800" dirty="0" smtClean="0"/>
              <a:t> hemolytic), opportunistic</a:t>
            </a:r>
            <a:endParaRPr lang="tr-TR" sz="2800" dirty="0" smtClean="0"/>
          </a:p>
          <a:p>
            <a:pPr>
              <a:buFont typeface="Arial" charset="0"/>
              <a:buNone/>
            </a:pPr>
            <a:r>
              <a:rPr lang="tr-TR" sz="2800" dirty="0" smtClean="0"/>
              <a:t>3- </a:t>
            </a:r>
            <a:r>
              <a:rPr lang="en-US" sz="2800" dirty="0" smtClean="0"/>
              <a:t>Enterococci, opportunistic (Enterococcus)</a:t>
            </a:r>
          </a:p>
          <a:p>
            <a:pPr>
              <a:buFont typeface="Arial" charset="0"/>
              <a:buNone/>
            </a:pPr>
            <a:r>
              <a:rPr lang="en-US" sz="2800" dirty="0" smtClean="0"/>
              <a:t>4- Lactic (</a:t>
            </a:r>
            <a:r>
              <a:rPr lang="el-GR" sz="2800" dirty="0" smtClean="0"/>
              <a:t>α</a:t>
            </a:r>
            <a:r>
              <a:rPr lang="en-US" sz="2800" dirty="0" smtClean="0"/>
              <a:t> and </a:t>
            </a:r>
            <a:r>
              <a:rPr lang="tr-TR" sz="2800" dirty="0" smtClean="0"/>
              <a:t>G</a:t>
            </a:r>
            <a:r>
              <a:rPr lang="en-US" sz="2800" dirty="0" err="1" smtClean="0"/>
              <a:t>amma</a:t>
            </a:r>
            <a:r>
              <a:rPr lang="en-US" sz="2800" dirty="0" smtClean="0"/>
              <a:t> hemolytic), </a:t>
            </a:r>
            <a:r>
              <a:rPr lang="en-US" sz="2800" dirty="0" err="1" smtClean="0"/>
              <a:t>apat</a:t>
            </a:r>
            <a:r>
              <a:rPr lang="tr-TR" sz="2800" dirty="0" smtClean="0"/>
              <a:t>h</a:t>
            </a:r>
            <a:r>
              <a:rPr lang="en-US" sz="2800" dirty="0" err="1" smtClean="0"/>
              <a:t>ogen</a:t>
            </a:r>
            <a:r>
              <a:rPr lang="en-US" sz="2800" dirty="0" smtClean="0"/>
              <a:t> (</a:t>
            </a:r>
            <a:r>
              <a:rPr lang="en-US" sz="2800" dirty="0" err="1" smtClean="0"/>
              <a:t>Lactococcus</a:t>
            </a:r>
            <a:r>
              <a:rPr lang="en-US" sz="2800" dirty="0" smtClean="0"/>
              <a:t>)</a:t>
            </a:r>
          </a:p>
          <a:p>
            <a:pPr>
              <a:buFont typeface="Arial" charset="0"/>
              <a:buNone/>
            </a:pPr>
            <a:r>
              <a:rPr lang="en-US" sz="2800" dirty="0" smtClean="0"/>
              <a:t>5- Anaerobic (Gamma hemolytic), opportunistic</a:t>
            </a:r>
          </a:p>
          <a:p>
            <a:pPr>
              <a:buFont typeface="Arial" charset="0"/>
              <a:buNone/>
            </a:pPr>
            <a:r>
              <a:rPr lang="en-US" sz="2800" dirty="0" smtClean="0"/>
              <a:t>6- Other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507288" cy="564949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Gram positive cocci </a:t>
            </a:r>
            <a:r>
              <a:rPr lang="en-US" dirty="0" smtClean="0"/>
              <a:t>(double or variable length chains)</a:t>
            </a:r>
          </a:p>
          <a:p>
            <a:r>
              <a:rPr lang="en-US" dirty="0" smtClean="0"/>
              <a:t>Each cocci is approximately 1 (0.5-2) </a:t>
            </a:r>
            <a:r>
              <a:rPr lang="en-US" dirty="0" smtClean="0">
                <a:latin typeface="Symbol" panose="05050102010706020507" pitchFamily="18" charset="2"/>
              </a:rPr>
              <a:t></a:t>
            </a:r>
            <a:r>
              <a:rPr lang="en-US" dirty="0" smtClean="0"/>
              <a:t>m in diameter</a:t>
            </a:r>
          </a:p>
          <a:p>
            <a:r>
              <a:rPr lang="en-US" dirty="0" smtClean="0"/>
              <a:t>Facultative anaerobic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Catalase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FF0000"/>
                </a:solidFill>
              </a:rPr>
              <a:t> oxidase negative, </a:t>
            </a:r>
            <a:r>
              <a:rPr lang="en-US" dirty="0" smtClean="0"/>
              <a:t>fermentative</a:t>
            </a:r>
          </a:p>
          <a:p>
            <a:r>
              <a:rPr lang="en-US" dirty="0" err="1" smtClean="0"/>
              <a:t>Asporous</a:t>
            </a:r>
            <a:endParaRPr lang="en-US" dirty="0" smtClean="0"/>
          </a:p>
          <a:p>
            <a:r>
              <a:rPr lang="en-US" dirty="0" smtClean="0"/>
              <a:t>I</a:t>
            </a:r>
            <a:r>
              <a:rPr lang="tr-TR" dirty="0" err="1" smtClean="0"/>
              <a:t>mmotile</a:t>
            </a:r>
            <a:r>
              <a:rPr lang="en-US" dirty="0" smtClean="0"/>
              <a:t> (except for some enterococci)</a:t>
            </a:r>
          </a:p>
          <a:p>
            <a:r>
              <a:rPr lang="en-US" dirty="0" smtClean="0"/>
              <a:t>Capsule (usually pathogens)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Locations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00174"/>
            <a:ext cx="8892480" cy="5072098"/>
          </a:xfrm>
        </p:spPr>
        <p:txBody>
          <a:bodyPr rtlCol="0">
            <a:normAutofit fontScale="77500" lnSpcReduction="20000"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 smtClean="0"/>
              <a:t>E</a:t>
            </a:r>
            <a:r>
              <a:rPr lang="en-US" dirty="0" err="1" smtClean="0"/>
              <a:t>verywhere</a:t>
            </a:r>
            <a:r>
              <a:rPr lang="en-US" dirty="0" smtClean="0"/>
              <a:t> </a:t>
            </a:r>
            <a:r>
              <a:rPr lang="en-US" dirty="0"/>
              <a:t>in the world</a:t>
            </a:r>
          </a:p>
          <a:p>
            <a:pPr>
              <a:lnSpc>
                <a:spcPct val="150000"/>
              </a:lnSpc>
              <a:defRPr/>
            </a:pPr>
            <a:r>
              <a:rPr lang="en-US" dirty="0"/>
              <a:t>Streptococci with veterinary prescription are found on the mucosal surfaces, in the upper respiratory tract and in the </a:t>
            </a:r>
            <a:r>
              <a:rPr lang="en-US" dirty="0" err="1" smtClean="0"/>
              <a:t>ur</a:t>
            </a:r>
            <a:r>
              <a:rPr lang="tr-TR" dirty="0" smtClean="0"/>
              <a:t>o</a:t>
            </a:r>
            <a:r>
              <a:rPr lang="en-US" dirty="0" smtClean="0"/>
              <a:t>genital </a:t>
            </a:r>
            <a:r>
              <a:rPr lang="en-US" dirty="0"/>
              <a:t>canal </a:t>
            </a:r>
            <a:r>
              <a:rPr lang="en-US" dirty="0">
                <a:solidFill>
                  <a:srgbClr val="FF0000"/>
                </a:solidFill>
              </a:rPr>
              <a:t>(except </a:t>
            </a:r>
            <a:r>
              <a:rPr lang="en-US" i="1" dirty="0">
                <a:solidFill>
                  <a:srgbClr val="FF0000"/>
                </a:solidFill>
              </a:rPr>
              <a:t>S. </a:t>
            </a:r>
            <a:r>
              <a:rPr lang="en-US" i="1" dirty="0" err="1">
                <a:solidFill>
                  <a:srgbClr val="FF0000"/>
                </a:solidFill>
              </a:rPr>
              <a:t>equi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dirty="0"/>
              <a:t>Sensitive to </a:t>
            </a:r>
            <a:r>
              <a:rPr lang="tr-TR" dirty="0" err="1" smtClean="0"/>
              <a:t>drying</a:t>
            </a:r>
            <a:endParaRPr lang="en-US" dirty="0"/>
          </a:p>
          <a:p>
            <a:pPr>
              <a:lnSpc>
                <a:spcPct val="150000"/>
              </a:lnSpc>
              <a:defRPr/>
            </a:pPr>
            <a:r>
              <a:rPr lang="en-US" dirty="0"/>
              <a:t>They can not survive for a long time when they </a:t>
            </a:r>
            <a:r>
              <a:rPr lang="en-US" dirty="0" smtClean="0"/>
              <a:t>leave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endParaRPr lang="en-US" dirty="0"/>
          </a:p>
          <a:p>
            <a:pPr>
              <a:lnSpc>
                <a:spcPct val="150000"/>
              </a:lnSpc>
              <a:defRPr/>
            </a:pPr>
            <a:r>
              <a:rPr lang="en-US" dirty="0"/>
              <a:t>Enterococci are opportunistic pathogens and are found in the digestive tract of most animal species</a:t>
            </a:r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452420" y="548680"/>
            <a:ext cx="8229600" cy="1143000"/>
          </a:xfrm>
        </p:spPr>
        <p:txBody>
          <a:bodyPr/>
          <a:lstStyle/>
          <a:p>
            <a:r>
              <a:rPr lang="tr-TR" dirty="0" err="1" smtClean="0"/>
              <a:t>Bacterioscopy</a:t>
            </a:r>
            <a:endParaRPr lang="tr-TR" dirty="0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484344" y="2132856"/>
            <a:ext cx="8229600" cy="857256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tr-TR" dirty="0"/>
              <a:t>Gram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 smtClean="0"/>
              <a:t>cocci</a:t>
            </a:r>
            <a:r>
              <a:rPr lang="tr-TR" dirty="0" smtClean="0"/>
              <a:t> (</a:t>
            </a:r>
            <a:r>
              <a:rPr lang="tr-TR" dirty="0" err="1" smtClean="0"/>
              <a:t>chain-like</a:t>
            </a:r>
            <a:r>
              <a:rPr lang="tr-TR" dirty="0"/>
              <a:t>) </a:t>
            </a:r>
            <a:endParaRPr lang="tr-TR" dirty="0" smtClean="0"/>
          </a:p>
        </p:txBody>
      </p:sp>
      <p:pic>
        <p:nvPicPr>
          <p:cNvPr id="4" name="Picture 2" descr="http://upload.wikimedia.org/wikipedia/commons/4/4d/Streptococcus_mutans_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2990112"/>
            <a:ext cx="3429024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http://www.proprofs.com/flashcards/upload/a65971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6211" y="2990112"/>
            <a:ext cx="3929090" cy="294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Culture</a:t>
            </a:r>
            <a:endParaRPr lang="tr-TR" dirty="0" smtClean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Proliferation of these bacteria are complex (blood or serum is required to be added to the medium)</a:t>
            </a:r>
          </a:p>
          <a:p>
            <a:r>
              <a:rPr lang="en-US" dirty="0" smtClean="0"/>
              <a:t>Enterococci 		culture on MacConkey agar</a:t>
            </a:r>
          </a:p>
          <a:p>
            <a:r>
              <a:rPr lang="en-US" dirty="0" smtClean="0"/>
              <a:t>Generally interested in blood cells</a:t>
            </a:r>
          </a:p>
          <a:p>
            <a:r>
              <a:rPr lang="en-US" dirty="0" smtClean="0"/>
              <a:t>Proliferation temperature limits 25-45</a:t>
            </a:r>
            <a:r>
              <a:rPr lang="en-US" baseline="30000" dirty="0" smtClean="0"/>
              <a:t>o</a:t>
            </a:r>
            <a:r>
              <a:rPr lang="en-US" dirty="0" smtClean="0"/>
              <a:t>C, </a:t>
            </a:r>
            <a:r>
              <a:rPr lang="en-US" dirty="0" smtClean="0">
                <a:solidFill>
                  <a:srgbClr val="FF0000"/>
                </a:solidFill>
              </a:rPr>
              <a:t>optimal 37</a:t>
            </a:r>
            <a:r>
              <a:rPr lang="en-US" baseline="30000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</a:p>
          <a:p>
            <a:r>
              <a:rPr lang="en-US" dirty="0" smtClean="0"/>
              <a:t>They form a transparent, bright, </a:t>
            </a:r>
            <a:r>
              <a:rPr lang="en-US" dirty="0" smtClean="0">
                <a:solidFill>
                  <a:srgbClr val="FF0000"/>
                </a:solidFill>
              </a:rPr>
              <a:t>S type colony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Sediment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in liquid medium</a:t>
            </a:r>
          </a:p>
        </p:txBody>
      </p:sp>
      <p:sp>
        <p:nvSpPr>
          <p:cNvPr id="2" name="Sağ Ok 1"/>
          <p:cNvSpPr/>
          <p:nvPr/>
        </p:nvSpPr>
        <p:spPr>
          <a:xfrm>
            <a:off x="2987824" y="2780928"/>
            <a:ext cx="720080" cy="21602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1246</Words>
  <Application>Microsoft Office PowerPoint</Application>
  <PresentationFormat>Ekran Gösterisi (4:3)</PresentationFormat>
  <Paragraphs>268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5" baseType="lpstr">
      <vt:lpstr>Arial</vt:lpstr>
      <vt:lpstr>Arial Narrow</vt:lpstr>
      <vt:lpstr>Calibri</vt:lpstr>
      <vt:lpstr>Symbol</vt:lpstr>
      <vt:lpstr>Tempus Sans ITC</vt:lpstr>
      <vt:lpstr>Times New Roman</vt:lpstr>
      <vt:lpstr>Wingdings</vt:lpstr>
      <vt:lpstr>Ofis Teması</vt:lpstr>
      <vt:lpstr>streptococcı</vt:lpstr>
      <vt:lpstr>PowerPoint Sunusu</vt:lpstr>
      <vt:lpstr>Classification</vt:lpstr>
      <vt:lpstr>PowerPoint Sunusu</vt:lpstr>
      <vt:lpstr>Streptococci (classical classification)</vt:lpstr>
      <vt:lpstr>PowerPoint Sunusu</vt:lpstr>
      <vt:lpstr>Locations</vt:lpstr>
      <vt:lpstr>Bacterioscopy</vt:lpstr>
      <vt:lpstr>Culture</vt:lpstr>
      <vt:lpstr>Classification</vt:lpstr>
      <vt:lpstr>PowerPoint Sunusu</vt:lpstr>
      <vt:lpstr>Beta Hemolysis Streptococci</vt:lpstr>
      <vt:lpstr>Alpha Hemolysis Streptococci</vt:lpstr>
      <vt:lpstr>PowerPoint Sunusu</vt:lpstr>
      <vt:lpstr>Biochemical Tests</vt:lpstr>
      <vt:lpstr>Gram positive Cocci</vt:lpstr>
      <vt:lpstr>Streptococcos’ Catalase Test is negative</vt:lpstr>
      <vt:lpstr>OXIDASE</vt:lpstr>
      <vt:lpstr>Serology</vt:lpstr>
      <vt:lpstr>M Protein</vt:lpstr>
      <vt:lpstr>PowerPoint Sunusu</vt:lpstr>
      <vt:lpstr>Red fever (Scarlet fever)</vt:lpstr>
      <vt:lpstr>PowerPoint Sunusu</vt:lpstr>
      <vt:lpstr>Virulence Factors</vt:lpstr>
      <vt:lpstr>Streptococcal Causes Mastitis</vt:lpstr>
      <vt:lpstr>Diagnosis</vt:lpstr>
      <vt:lpstr>California Mastitis Test (CMT)</vt:lpstr>
      <vt:lpstr>PowerPoint Sunusu</vt:lpstr>
      <vt:lpstr>MASTITIS AGENTS</vt:lpstr>
      <vt:lpstr> GURM (Water scarf, Adenitis equorum, Strangles) </vt:lpstr>
      <vt:lpstr>Etiological Features</vt:lpstr>
      <vt:lpstr>Epizootiyology</vt:lpstr>
      <vt:lpstr>Patogenesis</vt:lpstr>
      <vt:lpstr>PowerPoint Sunusu</vt:lpstr>
      <vt:lpstr>Diagnosis</vt:lpstr>
      <vt:lpstr>Differential diagnosis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STREPTOKOKLAR</dc:title>
  <dc:creator>müjgan izgür</dc:creator>
  <cp:lastModifiedBy>Inci Basak Kaya</cp:lastModifiedBy>
  <cp:revision>67</cp:revision>
  <dcterms:created xsi:type="dcterms:W3CDTF">2012-10-01T07:49:51Z</dcterms:created>
  <dcterms:modified xsi:type="dcterms:W3CDTF">2018-10-09T06:41:58Z</dcterms:modified>
</cp:coreProperties>
</file>