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65" r:id="rId5"/>
    <p:sldId id="266" r:id="rId6"/>
    <p:sldId id="269" r:id="rId7"/>
    <p:sldId id="275" r:id="rId8"/>
    <p:sldId id="267" r:id="rId9"/>
    <p:sldId id="276" r:id="rId10"/>
    <p:sldId id="277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9. HAFTA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Devanagari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Alfabesi ve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Bazı İşaretler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2B9824E2-EB9F-4AA1-A3B2-125D4DC8B71D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763688" y="1556792"/>
            <a:ext cx="5184576" cy="4339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5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spcAft>
                <a:spcPts val="0"/>
              </a:spcAft>
            </a:pPr>
            <a:r>
              <a:rPr lang="tr-T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Bazı İşaretler ve Sayılar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ctr">
              <a:spcAft>
                <a:spcPts val="0"/>
              </a:spcAft>
            </a:pP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Halant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Sessiz harflerin yapılarında bir ‘a’ sesi vardır. ‘a’ sesini düşürmek istediğimiz zaman 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halant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denilen kesme işaretini koyarız. 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Halant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harfin sağ alt köşesine konulan küçük bir çizgidir. Bu işaret genellikle en son kelimede kullanılır. Ancak aradaki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harfde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kullanıldığı durumlar vardır. </a:t>
            </a:r>
          </a:p>
          <a:p>
            <a:pPr indent="228600" algn="ctr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611560" y="1709610"/>
            <a:ext cx="7467600" cy="4873752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k	k!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	k</a:t>
            </a:r>
          </a:p>
          <a:p>
            <a:pPr algn="just"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sz="2800" dirty="0">
                <a:latin typeface="Sanskrit 1.2" pitchFamily="2" charset="0"/>
                <a:ea typeface="Times New Roman" panose="02020603050405020304" pitchFamily="18" charset="0"/>
              </a:rPr>
              <a:t>A'!</a:t>
            </a:r>
            <a:r>
              <a:rPr lang="tr-TR" sz="2800" dirty="0" err="1">
                <a:latin typeface="Sanskrit 1.2" pitchFamily="2" charset="0"/>
                <a:ea typeface="Times New Roman" panose="02020603050405020304" pitchFamily="18" charset="0"/>
              </a:rPr>
              <a:t>kuLy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ï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kulya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indent="228600" algn="ctr">
              <a:spcAft>
                <a:spcPts val="0"/>
              </a:spcAft>
            </a:pP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Avagraha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 ve o sesli harflerinden sonra gelen a sesli harfinin düşerek yerine konan bir işarettir.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Devan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à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gar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ã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alfabesinde (S), transkripsiyonda ise (’) şeklinde gösterilir. Çift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avagraha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(SS) iki uzun a (</a:t>
            </a:r>
            <a:r>
              <a:rPr lang="tr-TR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à) 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n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ın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karşılaşlaşmasında</a:t>
            </a:r>
            <a:r>
              <a:rPr lang="tr-TR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kullan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ılır.</a:t>
            </a: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te	</a:t>
            </a:r>
            <a:r>
              <a:rPr lang="tr-TR" dirty="0" err="1">
                <a:latin typeface="Sanskrit 1.2" pitchFamily="2" charset="0"/>
                <a:ea typeface="Times New Roman" panose="02020603050405020304" pitchFamily="18" charset="0"/>
              </a:rPr>
              <a:t>Aip</a:t>
            </a: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	te=ip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	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api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te’pi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ts val="2600"/>
              </a:lnSpc>
              <a:spcAft>
                <a:spcPts val="0"/>
              </a:spcAft>
              <a:buNone/>
            </a:pP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tr-TR" dirty="0" err="1">
                <a:latin typeface="Sanskrit 1.2" pitchFamily="2" charset="0"/>
                <a:ea typeface="Times New Roman" panose="02020603050405020304" pitchFamily="18" charset="0"/>
              </a:rPr>
              <a:t>vne</a:t>
            </a: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	</a:t>
            </a:r>
            <a:r>
              <a:rPr lang="tr-TR" dirty="0" err="1">
                <a:latin typeface="Sanskrit 1.2" pitchFamily="2" charset="0"/>
                <a:ea typeface="Times New Roman" panose="02020603050405020304" pitchFamily="18" charset="0"/>
              </a:rPr>
              <a:t>AiSt</a:t>
            </a: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	</a:t>
            </a:r>
            <a:r>
              <a:rPr lang="tr-TR" dirty="0" err="1">
                <a:latin typeface="Sanskrit 1.2" pitchFamily="2" charset="0"/>
                <a:ea typeface="Times New Roman" panose="02020603050405020304" pitchFamily="18" charset="0"/>
              </a:rPr>
              <a:t>vne</a:t>
            </a: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=</a:t>
            </a:r>
            <a:r>
              <a:rPr lang="tr-TR" dirty="0" err="1">
                <a:latin typeface="Sanskrit 1.2" pitchFamily="2" charset="0"/>
                <a:ea typeface="Times New Roman" panose="02020603050405020304" pitchFamily="18" charset="0"/>
              </a:rPr>
              <a:t>St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vane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	 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asti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vane’sta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ts val="2600"/>
              </a:lnSpc>
              <a:spcAft>
                <a:spcPts val="0"/>
              </a:spcAft>
              <a:buNone/>
            </a:pP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  </a:t>
            </a:r>
            <a:r>
              <a:rPr lang="tr-TR" dirty="0" err="1">
                <a:latin typeface="Sanskrit 1.2" pitchFamily="2" charset="0"/>
                <a:ea typeface="Times New Roman" panose="02020603050405020304" pitchFamily="18" charset="0"/>
              </a:rPr>
              <a:t>twa</a:t>
            </a: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	</a:t>
            </a:r>
            <a:r>
              <a:rPr lang="tr-TR" dirty="0" err="1">
                <a:latin typeface="Sanskrit 1.2" pitchFamily="2" charset="0"/>
                <a:ea typeface="Times New Roman" panose="02020603050405020304" pitchFamily="18" charset="0"/>
              </a:rPr>
              <a:t>AaSte</a:t>
            </a: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	</a:t>
            </a:r>
            <a:r>
              <a:rPr lang="tr-TR" dirty="0" err="1">
                <a:latin typeface="Sanskrit 1.2" pitchFamily="2" charset="0"/>
                <a:ea typeface="Times New Roman" panose="02020603050405020304" pitchFamily="18" charset="0"/>
              </a:rPr>
              <a:t>twa</a:t>
            </a: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==</a:t>
            </a:r>
            <a:r>
              <a:rPr lang="tr-TR" dirty="0" err="1">
                <a:latin typeface="Sanskrit 1.2" pitchFamily="2" charset="0"/>
                <a:ea typeface="Times New Roman" panose="02020603050405020304" pitchFamily="18" charset="0"/>
              </a:rPr>
              <a:t>Ste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ts val="2600"/>
              </a:lnSpc>
              <a:spcAft>
                <a:spcPts val="0"/>
              </a:spcAft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taht</a:t>
            </a:r>
            <a:r>
              <a:rPr lang="tr-TR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a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àste</a:t>
            </a:r>
            <a:r>
              <a:rPr lang="tr-TR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	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tathà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’’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ste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dirty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Anusv</a:t>
            </a:r>
            <a:r>
              <a:rPr lang="tr-TR" b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à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 </a:t>
            </a:r>
            <a:r>
              <a:rPr lang="tr-TR" b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ü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) :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Sanskrit harfin sağ üst köşesine konan noktadır. Transkripsiyonda altı noktalı m harfi ile gösterilir.  Sesi nazal yani burun sesin dönüştürür.</a:t>
            </a:r>
          </a:p>
          <a:p>
            <a:pPr algn="ctr">
              <a:spcBef>
                <a:spcPts val="1200"/>
              </a:spcBef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t&lt;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ü</a:t>
            </a: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 			A&lt;t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ü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</a:t>
            </a:r>
            <a:endParaRPr lang="tr-T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spcBef>
                <a:spcPts val="1200"/>
              </a:spcBef>
              <a:spcAft>
                <a:spcPts val="0"/>
              </a:spcAft>
              <a:buNone/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2482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Visarga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) : Sanskrit harfin sağ tarafına konan üst üste iki noktadır. Transkripsiyonda altı noktalı h sesini gösterir.</a:t>
            </a:r>
          </a:p>
          <a:p>
            <a:pPr marL="0" indent="0" algn="ctr">
              <a:spcBef>
                <a:spcPts val="1200"/>
              </a:spcBef>
              <a:spcAft>
                <a:spcPts val="0"/>
              </a:spcAft>
              <a:buNone/>
            </a:pPr>
            <a:endParaRPr lang="tr-TR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tr-TR" sz="2800" dirty="0" err="1">
                <a:latin typeface="Sanskrit 1.2" pitchFamily="2" charset="0"/>
                <a:ea typeface="Times New Roman" panose="02020603050405020304" pitchFamily="18" charset="0"/>
              </a:rPr>
              <a:t>tt</a:t>
            </a:r>
            <a:r>
              <a:rPr lang="tr-TR" sz="2800" dirty="0">
                <a:latin typeface="Sanskrit 1.2" pitchFamily="2" charset="0"/>
                <a:ea typeface="Times New Roman" panose="02020603050405020304" pitchFamily="18" charset="0"/>
              </a:rPr>
              <a:t>&gt;</a:t>
            </a: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	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tataþ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ctr"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tr-TR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8852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4DC25A-C789-4960-A9BA-FF2365BD032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Anun</a:t>
            </a:r>
            <a:r>
              <a:rPr lang="tr-TR" b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à</a:t>
            </a:r>
            <a:r>
              <a:rPr lang="tr-T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sika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( </a:t>
            </a: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~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: Klasik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Sanskritte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kullanımı seyrektir. Sesi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nazalize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eder.</a:t>
            </a:r>
          </a:p>
          <a:p>
            <a:pPr algn="ctr">
              <a:lnSpc>
                <a:spcPts val="2600"/>
              </a:lnSpc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  <p:sp>
        <p:nvSpPr>
          <p:cNvPr id="4" name="1 Başlık">
            <a:extLst>
              <a:ext uri="{FF2B5EF4-FFF2-40B4-BE49-F238E27FC236}">
                <a16:creationId xmlns:a16="http://schemas.microsoft.com/office/drawing/2014/main" id="{3A189409-7656-4D73-8A99-6D4963E4CEA2}"/>
              </a:ext>
            </a:extLst>
          </p:cNvPr>
          <p:cNvSpPr txBox="1">
            <a:spLocks/>
          </p:cNvSpPr>
          <p:nvPr/>
        </p:nvSpPr>
        <p:spPr>
          <a:xfrm>
            <a:off x="611560" y="188640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2011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indent="228600" algn="ctr"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Sayılar :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0 ve 10’luk sayı sistemini ilk defa Hintliler bulmuş ve kullanmışlardır. Onlardan Araplara ve batıya geçerek bütün dünyanın kullandığı sistem haline gelmiştir.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45999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1350</TotalTime>
  <Words>361</Words>
  <Application>Microsoft Office PowerPoint</Application>
  <PresentationFormat>Ekran Gösterisi (4:3)</PresentationFormat>
  <Paragraphs>46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Calibri</vt:lpstr>
      <vt:lpstr>Century Schoolbook</vt:lpstr>
      <vt:lpstr>Comic Sans MS</vt:lpstr>
      <vt:lpstr>Roman Sanskrit Serif</vt:lpstr>
      <vt:lpstr>Sanskrit 1.2</vt:lpstr>
      <vt:lpstr>Times New Roman</vt:lpstr>
      <vt:lpstr>Wingdings</vt:lpstr>
      <vt:lpstr>Wingdings 2</vt:lpstr>
      <vt:lpstr>Oriel</vt:lpstr>
      <vt:lpstr>                  HİN 131 DEVANAGARİ ALFABESİ  9. HAFTA   Devanagari Alfabesi ve  Bazı İşaretler        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PowerPoint Sunusu</vt:lpstr>
      <vt:lpstr>HİN 131 DEVANAGARİ ALFABESİ</vt:lpstr>
      <vt:lpstr>HİN 131 DEVANAGARİ ALFABESİ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170</cp:revision>
  <dcterms:created xsi:type="dcterms:W3CDTF">2014-11-21T09:52:05Z</dcterms:created>
  <dcterms:modified xsi:type="dcterms:W3CDTF">2020-03-08T19:20:58Z</dcterms:modified>
</cp:coreProperties>
</file>