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5"/>
  </p:notesMasterIdLst>
  <p:handoutMasterIdLst>
    <p:handoutMasterId r:id="rId16"/>
  </p:handoutMasterIdLst>
  <p:sldIdLst>
    <p:sldId id="256" r:id="rId2"/>
    <p:sldId id="257" r:id="rId3"/>
    <p:sldId id="275" r:id="rId4"/>
    <p:sldId id="276" r:id="rId5"/>
    <p:sldId id="277" r:id="rId6"/>
    <p:sldId id="278" r:id="rId7"/>
    <p:sldId id="279" r:id="rId8"/>
    <p:sldId id="280" r:id="rId9"/>
    <p:sldId id="281" r:id="rId10"/>
    <p:sldId id="282" r:id="rId11"/>
    <p:sldId id="283" r:id="rId12"/>
    <p:sldId id="285" r:id="rId13"/>
    <p:sldId id="28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314" autoAdjust="0"/>
  </p:normalViewPr>
  <p:slideViewPr>
    <p:cSldViewPr snapToGrid="0">
      <p:cViewPr varScale="1">
        <p:scale>
          <a:sx n="58" d="100"/>
          <a:sy n="58" d="100"/>
        </p:scale>
        <p:origin x="964"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ifa engelleri, alacaklının temerrüdü VE BORÇLUNUN TEMERRÜDÜ</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a:t>
            </a:r>
            <a:r>
              <a:rPr lang="tr-TR" sz="5400" b="1"/>
              <a:t>: 11. </a:t>
            </a:r>
            <a:r>
              <a:rPr lang="tr-TR" sz="5400" b="1" dirty="0"/>
              <a:t>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BORÇLUNUN TEMERRÜDÜ: Alacaklının ihtarı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fontScale="70000" lnSpcReduction="20000"/>
          </a:bodyPr>
          <a:lstStyle/>
          <a:p>
            <a:pPr algn="just"/>
            <a:r>
              <a:rPr lang="tr-TR" sz="5000" b="1" dirty="0"/>
              <a:t>BK, borçlunun temerrüde düşmüş sayılabilmesi için sadece borcun muaccel (istenebilir) olmasını yeterli bulmamakta, ayrıca alacaklının -kural olarak- borçluya borcunu ödemesini ihtar etmesini aramaktadır.</a:t>
            </a:r>
          </a:p>
          <a:p>
            <a:pPr algn="just"/>
            <a:r>
              <a:rPr lang="tr-TR" sz="5000" b="1" dirty="0"/>
              <a:t>İhtar, borcun muaccel olmasından sonra yapılacaktır. </a:t>
            </a:r>
          </a:p>
          <a:p>
            <a:pPr algn="just"/>
            <a:r>
              <a:rPr lang="tr-TR" sz="5000" b="1" dirty="0"/>
              <a:t>İhtar alacaklının borçluya borcunu ifa etmesi (yerine getirmesi) konusunda yönelttiği bir beyan olup, borçluya ulaştığı anda hüküm doğurur, yani borçluyu temerrüde düşürür.</a:t>
            </a:r>
          </a:p>
        </p:txBody>
      </p:sp>
    </p:spTree>
    <p:extLst>
      <p:ext uri="{BB962C8B-B14F-4D97-AF65-F5344CB8AC3E}">
        <p14:creationId xmlns:p14="http://schemas.microsoft.com/office/powerpoint/2010/main" val="3933867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418642" y="0"/>
            <a:ext cx="12114882" cy="1151262"/>
          </a:xfrm>
        </p:spPr>
        <p:txBody>
          <a:bodyPr>
            <a:noAutofit/>
          </a:bodyPr>
          <a:lstStyle/>
          <a:p>
            <a:pPr algn="ctr"/>
            <a:r>
              <a:rPr lang="tr-TR" sz="4000" b="1" dirty="0"/>
              <a:t>TEMERRÜDÜN GENEL SONUÇLARI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12992" y="1002536"/>
            <a:ext cx="11560366" cy="5497416"/>
          </a:xfrm>
        </p:spPr>
        <p:txBody>
          <a:bodyPr>
            <a:normAutofit/>
          </a:bodyPr>
          <a:lstStyle/>
          <a:p>
            <a:pPr marL="0" indent="0" algn="just">
              <a:buNone/>
            </a:pPr>
            <a:r>
              <a:rPr lang="tr-TR" sz="5000" b="1" dirty="0"/>
              <a:t>Borçlu temerrüdünün genel sonuçları, iki tanedir (BK m. 118):</a:t>
            </a:r>
          </a:p>
          <a:p>
            <a:pPr algn="just"/>
            <a:r>
              <a:rPr lang="tr-TR" sz="5000" b="1" dirty="0"/>
              <a:t>a) Gecikme tazminatı</a:t>
            </a:r>
          </a:p>
          <a:p>
            <a:pPr algn="just"/>
            <a:r>
              <a:rPr lang="tr-TR" sz="5000" b="1" dirty="0"/>
              <a:t>b) Kaza halinde sorumluluk</a:t>
            </a:r>
          </a:p>
          <a:p>
            <a:pPr algn="just"/>
            <a:endParaRPr lang="tr-TR" sz="5000" b="1" dirty="0"/>
          </a:p>
        </p:txBody>
      </p:sp>
    </p:spTree>
    <p:extLst>
      <p:ext uri="{BB962C8B-B14F-4D97-AF65-F5344CB8AC3E}">
        <p14:creationId xmlns:p14="http://schemas.microsoft.com/office/powerpoint/2010/main" val="3722736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PARA BORÇLARINDA TEMERRÜDÜN SONUÇLARI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a:bodyPr>
          <a:lstStyle/>
          <a:p>
            <a:pPr marL="0" indent="0" algn="just">
              <a:buNone/>
            </a:pPr>
            <a:r>
              <a:rPr lang="tr-TR" sz="5000" b="1" dirty="0"/>
              <a:t>Para borçlarında temerrütte gecikme tazminatını karşılamak ve tazminatın alt sınırını oluşturmak üzere temerrüt faizi (geçmiş günler faizi) ödenmesi öngörülmüştür (BK m. 120, m. 121).</a:t>
            </a:r>
          </a:p>
        </p:txBody>
      </p:sp>
    </p:spTree>
    <p:extLst>
      <p:ext uri="{BB962C8B-B14F-4D97-AF65-F5344CB8AC3E}">
        <p14:creationId xmlns:p14="http://schemas.microsoft.com/office/powerpoint/2010/main" val="3887310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KARŞILIKLI   SÖZLEŞMELERDE    TEMERRÜDÜN SONUÇLARI (EK İMKANLAR)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fontScale="47500" lnSpcReduction="20000"/>
          </a:bodyPr>
          <a:lstStyle/>
          <a:p>
            <a:pPr algn="just"/>
            <a:r>
              <a:rPr lang="tr-TR" sz="5000" b="1" dirty="0"/>
              <a:t>Daha önce de belirtildiği gibi, her iki tarafı da borç altına sokan sözleşmelere iki tarafa borç yükleyen sözleşmeler denir. Bu sözleşmeler içinde, bir tarafın edimi karşılığında diğer tarafın da mutlaka bir karşı edim yüklendiği, yani bir edim değişiminin (mübadelesinin) söz konusu olduğu sözleşmelere, tam iki taraflı (karşılıklı) veya -Roma Hukukundan gelen bir tabirle- </a:t>
            </a:r>
            <a:r>
              <a:rPr lang="tr-TR" sz="5000" b="1" dirty="0" err="1"/>
              <a:t>sinallagmatik</a:t>
            </a:r>
            <a:r>
              <a:rPr lang="tr-TR" sz="5000" b="1" dirty="0"/>
              <a:t> sözleşmeler denir. Örnek: Satım sözleşmesi, hizmet sözleşmesi, eser (istisna) sözleşmesi.</a:t>
            </a:r>
          </a:p>
          <a:p>
            <a:pPr algn="just"/>
            <a:r>
              <a:rPr lang="tr-TR" sz="5000" b="1" dirty="0"/>
              <a:t>İşte bu tür sözleşmelerde borçlunun temerrüdü halinde, TBK m. 125, alacaklıya, - temerrüdün genel sonuçlarına göre- bazı ek (munzam) imkanlar tanımıştır. BK m. 125’e göre, alacaklı, ifa ve gecikme tazminatı isteme dışında, borcun ifasından vazgeçip ifa etmeme sebebiyle tazminat istemek veya sözleşmeden dönmek (akdi feshetmek) imkanına sahiptir. Fakat alacaklı, bu ek imkanlardan yararlanabilmek için, -kural olarak- borçluya bir mehil vermek zorundadır. </a:t>
            </a:r>
          </a:p>
        </p:txBody>
      </p:sp>
    </p:spTree>
    <p:extLst>
      <p:ext uri="{BB962C8B-B14F-4D97-AF65-F5344CB8AC3E}">
        <p14:creationId xmlns:p14="http://schemas.microsoft.com/office/powerpoint/2010/main" val="689417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Alacaklı temerrüdü (alacaklının direnimi)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Alacaklı temerrüdü (alacaklının direnimi), alacaklının, haklı bir neden olmaksızın borçlunun edimini reddetmesidir. </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Alacaklı temerrüdü (alacaklının direnimi)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lnSpcReduction="10000"/>
          </a:bodyPr>
          <a:lstStyle/>
          <a:p>
            <a:pPr marL="0" indent="0" algn="just">
              <a:buNone/>
            </a:pPr>
            <a:r>
              <a:rPr lang="tr-TR" sz="5000" b="1" dirty="0"/>
              <a:t>Bu tanımdan anlaşıldığı gibi, alacaklı temerrüdünün meydana gelmesi için, ifa borçlu tarafından alacaklıya usulüne uygun olarak teklif edilmiş olmalı ve alacaklı bu teklifi haklı bir neden olmaksızın reddetmiş olmalıdır (BK m.106).</a:t>
            </a:r>
          </a:p>
        </p:txBody>
      </p:sp>
    </p:spTree>
    <p:extLst>
      <p:ext uri="{BB962C8B-B14F-4D97-AF65-F5344CB8AC3E}">
        <p14:creationId xmlns:p14="http://schemas.microsoft.com/office/powerpoint/2010/main" val="757729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Alacaklı temerrüdü genel sonuçlar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Alacaklı temerrüdünün en önemli sonucu, </a:t>
            </a:r>
            <a:r>
              <a:rPr lang="tr-TR" sz="5000" b="1" u="sng" dirty="0"/>
              <a:t>tevdi</a:t>
            </a:r>
            <a:r>
              <a:rPr lang="tr-TR" sz="5000" b="1" dirty="0"/>
              <a:t> veya </a:t>
            </a:r>
            <a:r>
              <a:rPr lang="tr-TR" sz="5000" b="1" u="sng" dirty="0"/>
              <a:t>sözleşmenin feshi</a:t>
            </a:r>
            <a:r>
              <a:rPr lang="tr-TR" sz="5000" b="1" dirty="0"/>
              <a:t> yoluyla borçluya borçtan kurtulma imkanını vermesidir.</a:t>
            </a:r>
          </a:p>
        </p:txBody>
      </p:sp>
    </p:spTree>
    <p:extLst>
      <p:ext uri="{BB962C8B-B14F-4D97-AF65-F5344CB8AC3E}">
        <p14:creationId xmlns:p14="http://schemas.microsoft.com/office/powerpoint/2010/main" val="206887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Alacaklı temerrüdü genel </a:t>
            </a:r>
            <a:r>
              <a:rPr lang="tr-TR" sz="4000" b="1" dirty="0" err="1"/>
              <a:t>sonuçlar:TEVDİ</a:t>
            </a:r>
            <a:endParaRPr lang="tr-TR" sz="4000" b="1" dirty="0"/>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fontScale="47500" lnSpcReduction="20000"/>
          </a:bodyPr>
          <a:lstStyle/>
          <a:p>
            <a:pPr marL="914400" indent="-914400" algn="just">
              <a:buAutoNum type="alphaLcParenR"/>
            </a:pPr>
            <a:r>
              <a:rPr lang="tr-TR" sz="5000" b="1" dirty="0"/>
              <a:t>Borcun konusu bir şeyin teslimi ise, borçlu, tevdi ile borcundan kurtulabilir. </a:t>
            </a:r>
          </a:p>
          <a:p>
            <a:pPr marL="0" indent="0" algn="just">
              <a:buNone/>
            </a:pPr>
            <a:endParaRPr lang="tr-TR" sz="5000" b="1" dirty="0"/>
          </a:p>
          <a:p>
            <a:pPr algn="just"/>
            <a:r>
              <a:rPr lang="tr-TR" sz="5000" b="1" dirty="0"/>
              <a:t>Tevdi ile borçlunun borcundan kurtulması, ancak başkasına teslimi mümkün olan edimler (para, kıymetli evrak vs.) için söz konusu olabilir. </a:t>
            </a:r>
          </a:p>
          <a:p>
            <a:pPr algn="just"/>
            <a:r>
              <a:rPr lang="tr-TR" sz="5000" b="1" dirty="0"/>
              <a:t>Şeyin nereye tevdi edileceğini ifa yerindeki yargıç belirler. Borçlu ticari eşyayı, yargıca başvurmaksızın ifa yerindeki bir ardiyeye bırakabilir (m.107). </a:t>
            </a:r>
          </a:p>
          <a:p>
            <a:pPr algn="just"/>
            <a:r>
              <a:rPr lang="tr-TR" sz="5000" b="1" dirty="0"/>
              <a:t>Borcun konusu olan şey tevdie elverişli değilse veya bozulabilir nitelikteyse veya bakım ve saklanması büyük giderleri gerektiriyorsa, borçlu, alacaklıya ihtarda bulunduktan sonra, yargıçtan izin alarak malı açık arttırmayla sattırıp bedelini tevdi edebilir (m.108).</a:t>
            </a:r>
          </a:p>
          <a:p>
            <a:pPr marL="0" indent="0" algn="just">
              <a:buNone/>
            </a:pPr>
            <a:r>
              <a:rPr lang="tr-TR" sz="5000" b="1" dirty="0"/>
              <a:t> </a:t>
            </a:r>
          </a:p>
          <a:p>
            <a:pPr marL="0" indent="0" algn="just">
              <a:buNone/>
            </a:pPr>
            <a:endParaRPr lang="tr-TR" sz="5000" b="1" dirty="0"/>
          </a:p>
        </p:txBody>
      </p:sp>
    </p:spTree>
    <p:extLst>
      <p:ext uri="{BB962C8B-B14F-4D97-AF65-F5344CB8AC3E}">
        <p14:creationId xmlns:p14="http://schemas.microsoft.com/office/powerpoint/2010/main" val="2461264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Alacaklı temerrüdü genel sonuçlar: SÖZLEŞMENİN FESHİ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a:bodyPr>
          <a:lstStyle/>
          <a:p>
            <a:pPr marL="0" indent="0" algn="just">
              <a:buNone/>
            </a:pPr>
            <a:r>
              <a:rPr lang="tr-TR" sz="5000" b="1" dirty="0"/>
              <a:t>b) Buna karşılık borcun konusu bir şeyin teslimi değilse, borçlu -borçlunun temerrüdü kurallarına göre- sözleşmeyi feshedebilir (m.110). </a:t>
            </a:r>
          </a:p>
          <a:p>
            <a:pPr marL="0" indent="0" algn="just">
              <a:buNone/>
            </a:pPr>
            <a:endParaRPr lang="tr-TR" sz="5000" b="1" dirty="0"/>
          </a:p>
        </p:txBody>
      </p:sp>
    </p:spTree>
    <p:extLst>
      <p:ext uri="{BB962C8B-B14F-4D97-AF65-F5344CB8AC3E}">
        <p14:creationId xmlns:p14="http://schemas.microsoft.com/office/powerpoint/2010/main" val="3223060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BORÇLUNUN TEMERRÜDÜ </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fontScale="92500" lnSpcReduction="10000"/>
          </a:bodyPr>
          <a:lstStyle/>
          <a:p>
            <a:pPr marL="0" indent="0" algn="just">
              <a:buNone/>
            </a:pPr>
            <a:r>
              <a:rPr lang="tr-TR" sz="5000" b="1" dirty="0"/>
              <a:t>İfası mümkün ve muaccel bir borcu ifa etmeyen borçlu, ifada gecikmiş durumdadır. Bu gecikme, bazı şartların varlığı halinde borçlunun temerrüdü olarak nitelendirilir. Borçlunun temerrüdünün şartları, borcun muaccel olması ve alacaklının ihtarıdır (TBK m. 117/1). </a:t>
            </a:r>
          </a:p>
        </p:txBody>
      </p:sp>
    </p:spTree>
    <p:extLst>
      <p:ext uri="{BB962C8B-B14F-4D97-AF65-F5344CB8AC3E}">
        <p14:creationId xmlns:p14="http://schemas.microsoft.com/office/powerpoint/2010/main" val="1171084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BORÇLUNUN TEMERRÜDÜ </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fontScale="85000" lnSpcReduction="10000"/>
          </a:bodyPr>
          <a:lstStyle/>
          <a:p>
            <a:pPr algn="just"/>
            <a:r>
              <a:rPr lang="tr-TR" sz="5000" b="1" dirty="0"/>
              <a:t>İfası mümkün ve muaccel bir borcu ifa etmeyen borçlu, ifada gecikmiş durumdadır. </a:t>
            </a:r>
          </a:p>
          <a:p>
            <a:pPr algn="just"/>
            <a:r>
              <a:rPr lang="tr-TR" sz="5000" b="1" dirty="0"/>
              <a:t>Bu gecikme, bazı şartların varlığı halinde borçlunun temerrüdü olarak nitelendirilir. </a:t>
            </a:r>
          </a:p>
          <a:p>
            <a:pPr algn="just"/>
            <a:r>
              <a:rPr lang="tr-TR" sz="5000" b="1" dirty="0"/>
              <a:t>Borçlunun temerrüdünün şartları, </a:t>
            </a:r>
            <a:r>
              <a:rPr lang="tr-TR" sz="5000" b="1" u="sng" dirty="0"/>
              <a:t>borcun muaccel olması</a:t>
            </a:r>
            <a:r>
              <a:rPr lang="tr-TR" sz="5000" b="1" dirty="0"/>
              <a:t> ve </a:t>
            </a:r>
            <a:r>
              <a:rPr lang="tr-TR" sz="5000" b="1" u="sng" dirty="0"/>
              <a:t>alacaklının ihtarıdır </a:t>
            </a:r>
            <a:r>
              <a:rPr lang="tr-TR" sz="5000" b="1" dirty="0"/>
              <a:t>(TBK m. 117/1). </a:t>
            </a:r>
          </a:p>
        </p:txBody>
      </p:sp>
    </p:spTree>
    <p:extLst>
      <p:ext uri="{BB962C8B-B14F-4D97-AF65-F5344CB8AC3E}">
        <p14:creationId xmlns:p14="http://schemas.microsoft.com/office/powerpoint/2010/main" val="2960903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9" y="5370724"/>
            <a:ext cx="12114882" cy="1151262"/>
          </a:xfrm>
        </p:spPr>
        <p:txBody>
          <a:bodyPr>
            <a:noAutofit/>
          </a:bodyPr>
          <a:lstStyle/>
          <a:p>
            <a:r>
              <a:rPr lang="tr-TR" sz="4000" b="1" dirty="0"/>
              <a:t>BORÇLUNUN TEMERRÜDÜ: Borcun muaccel olması</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15817" y="132203"/>
            <a:ext cx="11560366" cy="5497416"/>
          </a:xfrm>
        </p:spPr>
        <p:txBody>
          <a:bodyPr>
            <a:normAutofit/>
          </a:bodyPr>
          <a:lstStyle/>
          <a:p>
            <a:pPr marL="0" indent="0" algn="just">
              <a:buNone/>
            </a:pPr>
            <a:r>
              <a:rPr lang="tr-TR" sz="5000" b="1" dirty="0"/>
              <a:t>Borcun ifasında bir gecikmeden söz edilebilmesi için, borcun ifa zamanının, yani alacaklının alacağını borçludan isteyebilme (talep) gününün gelmiş olmasıdır. </a:t>
            </a:r>
          </a:p>
        </p:txBody>
      </p:sp>
    </p:spTree>
    <p:extLst>
      <p:ext uri="{BB962C8B-B14F-4D97-AF65-F5344CB8AC3E}">
        <p14:creationId xmlns:p14="http://schemas.microsoft.com/office/powerpoint/2010/main" val="1278197118"/>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TotalTime>
  <Words>648</Words>
  <Application>Microsoft Office PowerPoint</Application>
  <PresentationFormat>Geniş ekran</PresentationFormat>
  <Paragraphs>38</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Calibri</vt:lpstr>
      <vt:lpstr>Century Gothic</vt:lpstr>
      <vt:lpstr>Wingdings 3</vt:lpstr>
      <vt:lpstr>Dilim</vt:lpstr>
      <vt:lpstr> ifa engelleri, alacaklının temerrüdü VE BORÇLUNUN TEMERRÜDÜ</vt:lpstr>
      <vt:lpstr>Alacaklı temerrüdü (alacaklının direnimi)</vt:lpstr>
      <vt:lpstr>Alacaklı temerrüdü (alacaklının direnimi)</vt:lpstr>
      <vt:lpstr>Alacaklı temerrüdü genel sonuçlar</vt:lpstr>
      <vt:lpstr>Alacaklı temerrüdü genel sonuçlar:TEVDİ</vt:lpstr>
      <vt:lpstr>Alacaklı temerrüdü genel sonuçlar: SÖZLEŞMENİN FESHİ</vt:lpstr>
      <vt:lpstr>BORÇLUNUN TEMERRÜDÜ </vt:lpstr>
      <vt:lpstr>BORÇLUNUN TEMERRÜDÜ </vt:lpstr>
      <vt:lpstr>BORÇLUNUN TEMERRÜDÜ: Borcun muaccel olması</vt:lpstr>
      <vt:lpstr>BORÇLUNUN TEMERRÜDÜ: Alacaklının ihtarı</vt:lpstr>
      <vt:lpstr>TEMERRÜDÜN GENEL SONUÇLARI</vt:lpstr>
      <vt:lpstr>PARA BORÇLARINDA TEMERRÜDÜN SONUÇLARI</vt:lpstr>
      <vt:lpstr>KARŞILIKLI   SÖZLEŞMELERDE    TEMERRÜDÜN SONUÇLARI (EK İMKANLAR)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93</cp:revision>
  <dcterms:created xsi:type="dcterms:W3CDTF">2021-09-15T13:57:36Z</dcterms:created>
  <dcterms:modified xsi:type="dcterms:W3CDTF">2021-09-16T11:50:13Z</dcterms:modified>
</cp:coreProperties>
</file>