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2CDD5D-E959-4921-9397-786B763E25B6}">
          <p14:sldIdLst>
            <p14:sldId id="256"/>
            <p14:sldId id="257"/>
            <p14:sldId id="258"/>
            <p14:sldId id="261"/>
            <p14:sldId id="262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4.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 err="1">
                <a:latin typeface="Bell MT" pitchFamily="18" charset="0"/>
                <a:cs typeface="Andalus" pitchFamily="18" charset="-78"/>
              </a:rPr>
              <a:t>Etnografi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Sosyal antropolojinin araştırma yapma ve yazma tekniğine karşılık gelen </a:t>
            </a:r>
            <a:r>
              <a:rPr lang="tr-TR" sz="2400" dirty="0" err="1">
                <a:latin typeface="Bell MT" pitchFamily="18" charset="0"/>
              </a:rPr>
              <a:t>etnografinin</a:t>
            </a:r>
            <a:r>
              <a:rPr lang="tr-TR" sz="2400" dirty="0">
                <a:latin typeface="Bell MT" pitchFamily="18" charset="0"/>
              </a:rPr>
              <a:t> anlatımına iki hafta ayrıldı.</a:t>
            </a:r>
          </a:p>
          <a:p>
            <a:r>
              <a:rPr lang="tr-TR" sz="2400" dirty="0" err="1">
                <a:latin typeface="Bell MT" pitchFamily="18" charset="0"/>
              </a:rPr>
              <a:t>Etnografi</a:t>
            </a:r>
            <a:r>
              <a:rPr lang="tr-TR" sz="2400" dirty="0">
                <a:latin typeface="Bell MT" pitchFamily="18" charset="0"/>
              </a:rPr>
              <a:t> geleneği bir önceki hafta anlatılan meselelerin tamamından daha derin bir biçimde sosyal antropolojik bir farklılık tanzim eder. Sosyal antropoloji kendisini alanda, alan çalışması ile tanımlayan bir disiplindir. Hatta bu </a:t>
            </a:r>
            <a:r>
              <a:rPr lang="tr-TR" sz="2400" dirty="0" err="1">
                <a:latin typeface="Bell MT" pitchFamily="18" charset="0"/>
              </a:rPr>
              <a:t>disiplinel</a:t>
            </a:r>
            <a:r>
              <a:rPr lang="tr-TR" sz="2400" dirty="0">
                <a:latin typeface="Bell MT" pitchFamily="18" charset="0"/>
              </a:rPr>
              <a:t> aidiyetinden öyle hoşnuttur ki kendine has bir entelektüel gelenek kurmayı dert etmediğinden </a:t>
            </a:r>
            <a:r>
              <a:rPr lang="tr-TR" sz="2400" dirty="0" err="1">
                <a:latin typeface="Bell MT" pitchFamily="18" charset="0"/>
              </a:rPr>
              <a:t>Geertz’e</a:t>
            </a:r>
            <a:r>
              <a:rPr lang="tr-TR" sz="2400" dirty="0">
                <a:latin typeface="Bell MT" pitchFamily="18" charset="0"/>
              </a:rPr>
              <a:t> göre farklı kuramsal yaklaşımların pek de </a:t>
            </a:r>
            <a:r>
              <a:rPr lang="tr-TR" sz="2400" dirty="0" err="1">
                <a:latin typeface="Bell MT" pitchFamily="18" charset="0"/>
              </a:rPr>
              <a:t>hesaplaşılmayan</a:t>
            </a:r>
            <a:r>
              <a:rPr lang="tr-TR" sz="2400" dirty="0">
                <a:latin typeface="Bell MT" pitchFamily="18" charset="0"/>
              </a:rPr>
              <a:t> istilasına maruz kalır dönem dönem.</a:t>
            </a:r>
          </a:p>
          <a:p>
            <a:pPr>
              <a:buNone/>
            </a:pP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err="1">
                <a:latin typeface="Bell MT" pitchFamily="18" charset="0"/>
              </a:rPr>
              <a:t>Etnografik</a:t>
            </a:r>
            <a:r>
              <a:rPr lang="tr-TR" sz="2400" dirty="0">
                <a:latin typeface="Bell MT" pitchFamily="18" charset="0"/>
              </a:rPr>
              <a:t> araştırmayı ayıran en temel özellik topluluk yaşamına yıllara varan uzun süreli katılımdır. Etnograf, araştırması süresinde toplulukla beraber yaşar. Katıldığı yaşamı gözlemler ve toplulukla yerel dilde iletişime geçer. Bu iki ölçüt, </a:t>
            </a:r>
            <a:r>
              <a:rPr lang="tr-TR" sz="2400" dirty="0" err="1">
                <a:latin typeface="Bell MT" pitchFamily="18" charset="0"/>
              </a:rPr>
              <a:t>Malinowski’den</a:t>
            </a:r>
            <a:r>
              <a:rPr lang="tr-TR" sz="2400" dirty="0">
                <a:latin typeface="Bell MT" pitchFamily="18" charset="0"/>
              </a:rPr>
              <a:t> beri katılımlı gözlem ve dolaysız soruşturma terimleri ile ifadelendiriliyor. Soruşturma kavramının sevimsizliği bir yana kastedilen etnografın </a:t>
            </a:r>
            <a:r>
              <a:rPr lang="tr-TR" sz="2400" dirty="0" err="1">
                <a:latin typeface="Bell MT" pitchFamily="18" charset="0"/>
              </a:rPr>
              <a:t>ikidilliliğidir</a:t>
            </a:r>
            <a:r>
              <a:rPr lang="tr-TR" sz="2400" dirty="0">
                <a:latin typeface="Bell MT" pitchFamily="18" charset="0"/>
              </a:rPr>
              <a:t>. Yerel toplulukla bir tercüman vasıtası ile değil öğrenilen yerel dille temas edilir. </a:t>
            </a:r>
          </a:p>
          <a:p>
            <a:r>
              <a:rPr lang="tr-TR" sz="2400" dirty="0">
                <a:latin typeface="Bell MT" pitchFamily="18" charset="0"/>
              </a:rPr>
              <a:t>Gözlem vurgusu, başından beri antropolojiyi toplumsal pratikleri merkeze alan bir disiplin kılmıştır. Kişilerin bir konuda ne düşündüğünden önce ne yaptığı kayda değer biçimde önemsenir.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Uzun süreli katılım, araştırma öznelerinin araştırmaya reaksiyon verişini asgariye indirmeye çalışır. İncelenen yerel topluluktan biri gibi olma ideali </a:t>
            </a:r>
            <a:r>
              <a:rPr lang="tr-TR" sz="2400" dirty="0" err="1">
                <a:latin typeface="Bell MT" pitchFamily="18" charset="0"/>
              </a:rPr>
              <a:t>etnografik</a:t>
            </a:r>
            <a:r>
              <a:rPr lang="tr-TR" sz="2400" dirty="0">
                <a:latin typeface="Bell MT" pitchFamily="18" charset="0"/>
              </a:rPr>
              <a:t> araştırma pratiğinde kodludur. Sonradan siyasi imalarından rahatsız olunmuş olsa da etnografın incelediği köyden biri olduğunu antropolojik seyirciye ifade etmesi, başlarda, çok prestijli bulunurdu.</a:t>
            </a:r>
          </a:p>
          <a:p>
            <a:r>
              <a:rPr lang="tr-TR" sz="2400" dirty="0">
                <a:latin typeface="Bell MT" pitchFamily="18" charset="0"/>
              </a:rPr>
              <a:t>Uzun süreli katılımla hedeflenen yabancılık hissinin kırılması ve yerel topluluğun başka tekniklerde elde edilemeyeceği kadar kendisine dair derin ve içten bilgi üretmesidir. </a:t>
            </a:r>
          </a:p>
        </p:txBody>
      </p:sp>
    </p:spTree>
    <p:extLst>
      <p:ext uri="{BB962C8B-B14F-4D97-AF65-F5344CB8AC3E}">
        <p14:creationId xmlns:p14="http://schemas.microsoft.com/office/powerpoint/2010/main" val="121428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Bu hedefe kaynaklık eden bir diğer gerçek, </a:t>
            </a:r>
            <a:r>
              <a:rPr lang="tr-TR" sz="2400" dirty="0" err="1">
                <a:latin typeface="Bell MT" pitchFamily="18" charset="0"/>
              </a:rPr>
              <a:t>etnografinin</a:t>
            </a:r>
            <a:r>
              <a:rPr lang="tr-TR" sz="2400" dirty="0">
                <a:latin typeface="Bell MT" pitchFamily="18" charset="0"/>
              </a:rPr>
              <a:t> katı bir soru tanzimine değil yapılandırılmamış mülakata dayanmasıdır. Gündelik konuşmalarla açılır gündelik konuşmalarla kapanır veri toplama.</a:t>
            </a:r>
          </a:p>
          <a:p>
            <a:r>
              <a:rPr lang="tr-TR" sz="2400" dirty="0">
                <a:latin typeface="Bell MT" pitchFamily="18" charset="0"/>
              </a:rPr>
              <a:t>Gözleme ve soru sormaya dair bu farklılıklar, kısa süreli bir araştırmada toplumsal gerçeklik kolaylıkla idealize edilebilirken </a:t>
            </a:r>
            <a:r>
              <a:rPr lang="tr-TR" sz="2400" dirty="0" err="1">
                <a:latin typeface="Bell MT" pitchFamily="18" charset="0"/>
              </a:rPr>
              <a:t>etnografinin</a:t>
            </a:r>
            <a:r>
              <a:rPr lang="tr-TR" sz="2400" dirty="0">
                <a:latin typeface="Bell MT" pitchFamily="18" charset="0"/>
              </a:rPr>
              <a:t>  ‘gerçek’ toplumsal gerçeğe yaklaşmasına kapı açar.</a:t>
            </a:r>
          </a:p>
          <a:p>
            <a:r>
              <a:rPr lang="tr-TR" sz="2400" dirty="0">
                <a:latin typeface="Bell MT" pitchFamily="18" charset="0"/>
              </a:rPr>
              <a:t>Aynı zamanda toplumsal yaşama dair ne ve nasıl sorularını eşit oranda </a:t>
            </a:r>
            <a:r>
              <a:rPr lang="tr-TR" sz="2400" dirty="0" err="1">
                <a:latin typeface="Bell MT" pitchFamily="18" charset="0"/>
              </a:rPr>
              <a:t>serimleme</a:t>
            </a:r>
            <a:r>
              <a:rPr lang="tr-TR" sz="2400" dirty="0">
                <a:latin typeface="Bell MT" pitchFamily="18" charset="0"/>
              </a:rPr>
              <a:t> başarısı gösterir.</a:t>
            </a:r>
          </a:p>
        </p:txBody>
      </p:sp>
    </p:spTree>
    <p:extLst>
      <p:ext uri="{BB962C8B-B14F-4D97-AF65-F5344CB8AC3E}">
        <p14:creationId xmlns:p14="http://schemas.microsoft.com/office/powerpoint/2010/main" val="1214289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>
                <a:latin typeface="Bell MT" pitchFamily="18" charset="0"/>
              </a:rPr>
              <a:t>Altıncı </a:t>
            </a:r>
            <a:r>
              <a:rPr lang="tr-TR" sz="2400" dirty="0">
                <a:latin typeface="Bell MT" pitchFamily="18" charset="0"/>
              </a:rPr>
              <a:t>hafta </a:t>
            </a:r>
            <a:r>
              <a:rPr lang="tr-TR" sz="2400" dirty="0" err="1">
                <a:latin typeface="Bell MT" pitchFamily="18" charset="0"/>
              </a:rPr>
              <a:t>Malinowski’nin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Boşanma ve Evliliğin Sona Ermesi bölümünü okuyoruz.</a:t>
            </a:r>
          </a:p>
          <a:p>
            <a:r>
              <a:rPr lang="tr-TR" sz="2400" dirty="0">
                <a:latin typeface="Bell MT" pitchFamily="18" charset="0"/>
              </a:rPr>
              <a:t>Bu kısa bölümde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, ölüm karşısında </a:t>
            </a:r>
            <a:r>
              <a:rPr lang="tr-TR" sz="2400" dirty="0" err="1">
                <a:latin typeface="Bell MT" pitchFamily="18" charset="0"/>
              </a:rPr>
              <a:t>anayanlı</a:t>
            </a:r>
            <a:r>
              <a:rPr lang="tr-TR" sz="2400" dirty="0">
                <a:latin typeface="Bell MT" pitchFamily="18" charset="0"/>
              </a:rPr>
              <a:t> ve </a:t>
            </a:r>
            <a:r>
              <a:rPr lang="tr-TR" sz="2400" dirty="0" err="1">
                <a:latin typeface="Bell MT" pitchFamily="18" charset="0"/>
              </a:rPr>
              <a:t>babataraflı</a:t>
            </a:r>
            <a:r>
              <a:rPr lang="tr-TR" sz="2400" dirty="0">
                <a:latin typeface="Bell MT" pitchFamily="18" charset="0"/>
              </a:rPr>
              <a:t> soyların farklı </a:t>
            </a:r>
            <a:r>
              <a:rPr lang="tr-TR" sz="2400" dirty="0" err="1">
                <a:latin typeface="Bell MT" pitchFamily="18" charset="0"/>
              </a:rPr>
              <a:t>performatif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dramatizasyonlarına</a:t>
            </a:r>
            <a:r>
              <a:rPr lang="tr-TR" sz="2400" dirty="0">
                <a:latin typeface="Bell MT" pitchFamily="18" charset="0"/>
              </a:rPr>
              <a:t>, bugünün drama teorisini anıştıran </a:t>
            </a:r>
            <a:r>
              <a:rPr lang="tr-TR" sz="2400" dirty="0" err="1">
                <a:latin typeface="Bell MT" pitchFamily="18" charset="0"/>
              </a:rPr>
              <a:t>cezbedici</a:t>
            </a:r>
            <a:r>
              <a:rPr lang="tr-TR" sz="2400" dirty="0">
                <a:latin typeface="Bell MT" pitchFamily="18" charset="0"/>
              </a:rPr>
              <a:t> bir ışık yakıyor. Soydan gelenlerin itidalli yasına karşılık soydan gelmeyenlerin neredeyse ifrata kaçan eylemleri, büyü ile ilişkilendiriliyor.</a:t>
            </a:r>
          </a:p>
        </p:txBody>
      </p:sp>
    </p:spTree>
    <p:extLst>
      <p:ext uri="{BB962C8B-B14F-4D97-AF65-F5344CB8AC3E}">
        <p14:creationId xmlns:p14="http://schemas.microsoft.com/office/powerpoint/2010/main" val="6104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Bronislaw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. </a:t>
            </a:r>
            <a:r>
              <a:rPr lang="tr-TR" sz="2400" i="1" dirty="0">
                <a:latin typeface="Bell MT" pitchFamily="18" charset="0"/>
              </a:rPr>
              <a:t>Vahşilerin Cinsel Yaşamı. </a:t>
            </a:r>
            <a:r>
              <a:rPr lang="tr-TR" sz="2400" dirty="0">
                <a:latin typeface="Bell MT" pitchFamily="18" charset="0"/>
              </a:rPr>
              <a:t>İstanbul: </a:t>
            </a:r>
            <a:r>
              <a:rPr lang="tr-TR" sz="2400" dirty="0" err="1">
                <a:latin typeface="Bell MT" pitchFamily="18" charset="0"/>
              </a:rPr>
              <a:t>Kabalcı</a:t>
            </a:r>
            <a:r>
              <a:rPr lang="tr-TR" sz="2400" dirty="0">
                <a:latin typeface="Bell MT" pitchFamily="18" charset="0"/>
              </a:rPr>
              <a:t> Yayınları. (Boşanma ve Evliliğin Sona Ermesi bölümü)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409</Words>
  <Application>Microsoft Office PowerPoint</Application>
  <PresentationFormat>On-screen Show (4:3)</PresentationFormat>
  <Paragraphs>22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Aldhabi</vt:lpstr>
      <vt:lpstr>Andalus</vt:lpstr>
      <vt:lpstr>Arial</vt:lpstr>
      <vt:lpstr>Bell MT</vt:lpstr>
      <vt:lpstr>Calibri</vt:lpstr>
      <vt:lpstr>Ofis Teması</vt:lpstr>
      <vt:lpstr>4. konu</vt:lpstr>
      <vt:lpstr>6. hafta</vt:lpstr>
      <vt:lpstr>6. hafta</vt:lpstr>
      <vt:lpstr>6. hafta</vt:lpstr>
      <vt:lpstr>6. hafta</vt:lpstr>
      <vt:lpstr>6. hafta</vt:lpstr>
      <vt:lpstr>6.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39</cp:revision>
  <dcterms:created xsi:type="dcterms:W3CDTF">2018-05-08T13:48:36Z</dcterms:created>
  <dcterms:modified xsi:type="dcterms:W3CDTF">2018-12-23T11:48:28Z</dcterms:modified>
</cp:coreProperties>
</file>