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8" r:id="rId2"/>
    <p:sldId id="259"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6 Yuvarlatılmış Çapraz Köşeli Dikdörtgen"/>
          <p:cNvSpPr/>
          <p:nvPr/>
        </p:nvSpPr>
        <p:spPr>
          <a:xfrm>
            <a:off x="164592" y="146304"/>
            <a:ext cx="8814816"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Başlık"/>
          <p:cNvSpPr>
            <a:spLocks noGrp="1"/>
          </p:cNvSpPr>
          <p:nvPr>
            <p:ph type="ctrTitle"/>
          </p:nvPr>
        </p:nvSpPr>
        <p:spPr>
          <a:xfrm>
            <a:off x="464234" y="381001"/>
            <a:ext cx="8229600" cy="2209800"/>
          </a:xfrm>
        </p:spPr>
        <p:txBody>
          <a:bodyPr lIns="45720" rIns="228600" anchor="b">
            <a:normAutofit/>
          </a:bodyPr>
          <a:lstStyle>
            <a:lvl1pPr marL="0" algn="r">
              <a:defRPr sz="4800"/>
            </a:lvl1pPr>
            <a:extLst/>
          </a:lstStyle>
          <a:p>
            <a:r>
              <a:rPr kumimoji="0" lang="tr-TR" smtClean="0"/>
              <a:t>Asıl başlık stili için tıklatın</a:t>
            </a:r>
            <a:endParaRPr kumimoji="0" lang="en-US"/>
          </a:p>
        </p:txBody>
      </p:sp>
      <p:sp>
        <p:nvSpPr>
          <p:cNvPr id="9" name="8 Alt Başlık"/>
          <p:cNvSpPr>
            <a:spLocks noGrp="1"/>
          </p:cNvSpPr>
          <p:nvPr>
            <p:ph type="subTitle" idx="1"/>
          </p:nvPr>
        </p:nvSpPr>
        <p:spPr>
          <a:xfrm>
            <a:off x="2133600" y="2819400"/>
            <a:ext cx="6560234"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10" name="9 Veri Yer Tutucusu"/>
          <p:cNvSpPr>
            <a:spLocks noGrp="1"/>
          </p:cNvSpPr>
          <p:nvPr>
            <p:ph type="dt" sz="half" idx="10"/>
          </p:nvPr>
        </p:nvSpPr>
        <p:spPr>
          <a:xfrm>
            <a:off x="5562600" y="6509004"/>
            <a:ext cx="3002280" cy="274320"/>
          </a:xfrm>
        </p:spPr>
        <p:txBody>
          <a:bodyPr vert="horz" rtlCol="0"/>
          <a:lstStyle>
            <a:extLst/>
          </a:lstStyle>
          <a:p>
            <a:fld id="{F0EA9837-1602-48F2-86C3-9ED11A365ACA}" type="datetimeFigureOut">
              <a:rPr lang="tr-TR" smtClean="0"/>
              <a:pPr/>
              <a:t>13.03.2018</a:t>
            </a:fld>
            <a:endParaRPr lang="tr-TR"/>
          </a:p>
        </p:txBody>
      </p:sp>
      <p:sp>
        <p:nvSpPr>
          <p:cNvPr id="11" name="10 Slayt Numarası Yer Tutucusu"/>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29040D60-AE9E-446C-89C7-CA83E16A61DA}" type="slidenum">
              <a:rPr lang="tr-TR" smtClean="0"/>
              <a:pPr/>
              <a:t>‹#›</a:t>
            </a:fld>
            <a:endParaRPr lang="tr-TR"/>
          </a:p>
        </p:txBody>
      </p:sp>
      <p:sp>
        <p:nvSpPr>
          <p:cNvPr id="12" name="11 Altbilgi Yer Tutucusu"/>
          <p:cNvSpPr>
            <a:spLocks noGrp="1"/>
          </p:cNvSpPr>
          <p:nvPr>
            <p:ph type="ftr" sz="quarter" idx="12"/>
          </p:nvPr>
        </p:nvSpPr>
        <p:spPr>
          <a:xfrm>
            <a:off x="1600200" y="6509004"/>
            <a:ext cx="3907464" cy="274320"/>
          </a:xfrm>
        </p:spPr>
        <p:txBody>
          <a:bodyPr vert="horz" rtlCol="0"/>
          <a:lstStyle>
            <a:extLst/>
          </a:lstStyle>
          <a:p>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F0EA9837-1602-48F2-86C3-9ED11A365ACA}" type="datetimeFigureOut">
              <a:rPr lang="tr-TR" smtClean="0"/>
              <a:pPr/>
              <a:t>13.03.2018</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29040D60-AE9E-446C-89C7-CA83E16A61DA}"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lvl1pPr algn="l">
              <a:defRPr/>
            </a:lvl1pPr>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F0EA9837-1602-48F2-86C3-9ED11A365ACA}" type="datetimeFigureOut">
              <a:rPr lang="tr-TR" smtClean="0"/>
              <a:pPr/>
              <a:t>13.03.2018</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29040D60-AE9E-446C-89C7-CA83E16A61DA}"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7" name="6 Dikdörtgen"/>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F0EA9837-1602-48F2-86C3-9ED11A365ACA}" type="datetimeFigureOut">
              <a:rPr lang="tr-TR" smtClean="0"/>
              <a:pPr/>
              <a:t>13.03.2018</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29040D60-AE9E-446C-89C7-CA83E16A61DA}"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7" name="6 Dikdörtgen"/>
          <p:cNvSpPr/>
          <p:nvPr/>
        </p:nvSpPr>
        <p:spPr>
          <a:xfrm>
            <a:off x="1000128" y="3267456"/>
            <a:ext cx="74066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Başlık"/>
          <p:cNvSpPr>
            <a:spLocks noGrp="1"/>
          </p:cNvSpPr>
          <p:nvPr>
            <p:ph type="title"/>
          </p:nvPr>
        </p:nvSpPr>
        <p:spPr>
          <a:xfrm>
            <a:off x="722376" y="498230"/>
            <a:ext cx="7772400" cy="2731008"/>
          </a:xfrm>
        </p:spPr>
        <p:txBody>
          <a:bodyPr rIns="100584"/>
          <a:lstStyle>
            <a:lvl1pPr algn="r">
              <a:buNone/>
              <a:defRPr sz="4000" b="1" cap="none">
                <a:solidFill>
                  <a:schemeClr val="accent1">
                    <a:tint val="95000"/>
                    <a:satMod val="200000"/>
                  </a:schemeClr>
                </a:solidFill>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722313" y="3287713"/>
            <a:ext cx="7772400" cy="1509712"/>
          </a:xfrm>
        </p:spPr>
        <p:txBody>
          <a:bodyPr rIns="128016" anchor="t"/>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8" name="7 Veri Yer Tutucusu"/>
          <p:cNvSpPr>
            <a:spLocks noGrp="1"/>
          </p:cNvSpPr>
          <p:nvPr>
            <p:ph type="dt" sz="half" idx="10"/>
          </p:nvPr>
        </p:nvSpPr>
        <p:spPr>
          <a:xfrm>
            <a:off x="5562600" y="6513670"/>
            <a:ext cx="3002280" cy="274320"/>
          </a:xfrm>
        </p:spPr>
        <p:txBody>
          <a:bodyPr vert="horz" rtlCol="0"/>
          <a:lstStyle>
            <a:extLst/>
          </a:lstStyle>
          <a:p>
            <a:fld id="{F0EA9837-1602-48F2-86C3-9ED11A365ACA}" type="datetimeFigureOut">
              <a:rPr lang="tr-TR" smtClean="0"/>
              <a:pPr/>
              <a:t>13.03.2018</a:t>
            </a:fld>
            <a:endParaRPr lang="tr-TR"/>
          </a:p>
        </p:txBody>
      </p:sp>
      <p:sp>
        <p:nvSpPr>
          <p:cNvPr id="9" name="8 Slayt Numarası Yer Tutucusu"/>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29040D60-AE9E-446C-89C7-CA83E16A61DA}" type="slidenum">
              <a:rPr lang="tr-TR" smtClean="0"/>
              <a:pPr/>
              <a:t>‹#›</a:t>
            </a:fld>
            <a:endParaRPr lang="tr-TR"/>
          </a:p>
        </p:txBody>
      </p:sp>
      <p:sp>
        <p:nvSpPr>
          <p:cNvPr id="10" name="9 Altbilgi Yer Tutucusu"/>
          <p:cNvSpPr>
            <a:spLocks noGrp="1"/>
          </p:cNvSpPr>
          <p:nvPr>
            <p:ph type="ftr" sz="quarter" idx="12"/>
          </p:nvPr>
        </p:nvSpPr>
        <p:spPr>
          <a:xfrm>
            <a:off x="1600200" y="6513670"/>
            <a:ext cx="3907464" cy="274320"/>
          </a:xfrm>
        </p:spPr>
        <p:txBody>
          <a:bodyPr vert="horz" rtlCol="0"/>
          <a:lstStyle>
            <a:extLst/>
          </a:lstStyle>
          <a:p>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F0EA9837-1602-48F2-86C3-9ED11A365ACA}" type="datetimeFigureOut">
              <a:rPr lang="tr-TR" smtClean="0"/>
              <a:pPr/>
              <a:t>13.03.2018</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a:xfrm>
            <a:off x="8641080" y="6514568"/>
            <a:ext cx="464288" cy="274320"/>
          </a:xfrm>
        </p:spPr>
        <p:txBody>
          <a:bodyPr/>
          <a:lstStyle>
            <a:extLst/>
          </a:lstStyle>
          <a:p>
            <a:fld id="{29040D60-AE9E-446C-89C7-CA83E16A61DA}" type="slidenum">
              <a:rPr lang="tr-TR" smtClean="0"/>
              <a:pPr/>
              <a:t>‹#›</a:t>
            </a:fld>
            <a:endParaRPr lang="tr-TR"/>
          </a:p>
        </p:txBody>
      </p:sp>
      <p:sp>
        <p:nvSpPr>
          <p:cNvPr id="10" name="9 Dikdörtgen"/>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9 Dikdörtgen"/>
          <p:cNvSpPr/>
          <p:nvPr/>
        </p:nvSpPr>
        <p:spPr>
          <a:xfrm>
            <a:off x="616744"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11" name="10 Dikdörtgen"/>
          <p:cNvSpPr/>
          <p:nvPr/>
        </p:nvSpPr>
        <p:spPr>
          <a:xfrm>
            <a:off x="4800600"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2" name="1 Başlık"/>
          <p:cNvSpPr>
            <a:spLocks noGrp="1"/>
          </p:cNvSpPr>
          <p:nvPr>
            <p:ph type="title"/>
          </p:nvPr>
        </p:nvSpPr>
        <p:spPr>
          <a:xfrm>
            <a:off x="457200" y="251948"/>
            <a:ext cx="8229600" cy="1143000"/>
          </a:xfrm>
        </p:spPr>
        <p:txBody>
          <a:bodyPr anchor="b"/>
          <a:lstStyle>
            <a:lvl1pPr>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535113"/>
            <a:ext cx="4040188"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535113"/>
            <a:ext cx="4041775"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362200"/>
            <a:ext cx="4040188" cy="3941763"/>
          </a:xfrm>
        </p:spPr>
        <p:txBody>
          <a:bodyPr lIns="91440"/>
          <a:lstStyle>
            <a:lvl1pPr>
              <a:defRPr sz="22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362200"/>
            <a:ext cx="4041775" cy="3941763"/>
          </a:xfrm>
        </p:spPr>
        <p:txBody>
          <a:bodyPr/>
          <a:lstStyle>
            <a:lvl1pPr>
              <a:defRPr sz="22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extLst/>
          </a:lstStyle>
          <a:p>
            <a:fld id="{F0EA9837-1602-48F2-86C3-9ED11A365ACA}" type="datetimeFigureOut">
              <a:rPr lang="tr-TR" smtClean="0"/>
              <a:pPr/>
              <a:t>13.03.2018</a:t>
            </a:fld>
            <a:endParaRPr lang="tr-TR"/>
          </a:p>
        </p:txBody>
      </p:sp>
      <p:sp>
        <p:nvSpPr>
          <p:cNvPr id="8" name="7 Altbilgi Yer Tutucusu"/>
          <p:cNvSpPr>
            <a:spLocks noGrp="1"/>
          </p:cNvSpPr>
          <p:nvPr>
            <p:ph type="ftr" sz="quarter" idx="11"/>
          </p:nvPr>
        </p:nvSpPr>
        <p:spPr/>
        <p:txBody>
          <a:bodyPr/>
          <a:lstStyle>
            <a:extLst/>
          </a:lstStyle>
          <a:p>
            <a:endParaRPr lang="tr-TR"/>
          </a:p>
        </p:txBody>
      </p:sp>
      <p:sp>
        <p:nvSpPr>
          <p:cNvPr id="9" name="8 Slayt Numarası Yer Tutucusu"/>
          <p:cNvSpPr>
            <a:spLocks noGrp="1"/>
          </p:cNvSpPr>
          <p:nvPr>
            <p:ph type="sldNum" sz="quarter" idx="12"/>
          </p:nvPr>
        </p:nvSpPr>
        <p:spPr>
          <a:xfrm>
            <a:off x="8641080" y="6514568"/>
            <a:ext cx="464288" cy="274320"/>
          </a:xfrm>
        </p:spPr>
        <p:txBody>
          <a:bodyPr/>
          <a:lstStyle>
            <a:extLst/>
          </a:lstStyle>
          <a:p>
            <a:fld id="{29040D60-AE9E-446C-89C7-CA83E16A61DA}"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53218"/>
            <a:ext cx="8229600" cy="1143000"/>
          </a:xfrm>
        </p:spPr>
        <p:txBody>
          <a:bodyPr/>
          <a:lstStyle>
            <a:extLst/>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extLst/>
          </a:lstStyle>
          <a:p>
            <a:fld id="{F0EA9837-1602-48F2-86C3-9ED11A365ACA}" type="datetimeFigureOut">
              <a:rPr lang="tr-TR" smtClean="0"/>
              <a:pPr/>
              <a:t>13.03.2018</a:t>
            </a:fld>
            <a:endParaRPr lang="tr-TR"/>
          </a:p>
        </p:txBody>
      </p:sp>
      <p:sp>
        <p:nvSpPr>
          <p:cNvPr id="4" name="3 Altbilgi Yer Tutucusu"/>
          <p:cNvSpPr>
            <a:spLocks noGrp="1"/>
          </p:cNvSpPr>
          <p:nvPr>
            <p:ph type="ftr" sz="quarter" idx="11"/>
          </p:nvPr>
        </p:nvSpPr>
        <p:spPr/>
        <p:txBody>
          <a:bodyPr/>
          <a:lstStyle>
            <a:extLst/>
          </a:lstStyle>
          <a:p>
            <a:endParaRPr lang="tr-TR"/>
          </a:p>
        </p:txBody>
      </p:sp>
      <p:sp>
        <p:nvSpPr>
          <p:cNvPr id="5" name="4 Slayt Numarası Yer Tutucusu"/>
          <p:cNvSpPr>
            <a:spLocks noGrp="1"/>
          </p:cNvSpPr>
          <p:nvPr>
            <p:ph type="sldNum" sz="quarter" idx="12"/>
          </p:nvPr>
        </p:nvSpPr>
        <p:spPr/>
        <p:txBody>
          <a:bodyPr/>
          <a:lstStyle>
            <a:extLst/>
          </a:lstStyle>
          <a:p>
            <a:fld id="{29040D60-AE9E-446C-89C7-CA83E16A61DA}" type="slidenum">
              <a:rPr lang="tr-TR" smtClean="0"/>
              <a:pPr/>
              <a:t>‹#›</a:t>
            </a:fld>
            <a:endParaRPr lang="tr-TR"/>
          </a:p>
        </p:txBody>
      </p:sp>
      <p:sp>
        <p:nvSpPr>
          <p:cNvPr id="7" name="6 Dikdörtgen"/>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extLst/>
          </a:lstStyle>
          <a:p>
            <a:fld id="{F0EA9837-1602-48F2-86C3-9ED11A365ACA}" type="datetimeFigureOut">
              <a:rPr lang="tr-TR" smtClean="0"/>
              <a:pPr/>
              <a:t>13.03.2018</a:t>
            </a:fld>
            <a:endParaRPr lang="tr-TR"/>
          </a:p>
        </p:txBody>
      </p:sp>
      <p:sp>
        <p:nvSpPr>
          <p:cNvPr id="3" name="2 Altbilgi Yer Tutucusu"/>
          <p:cNvSpPr>
            <a:spLocks noGrp="1"/>
          </p:cNvSpPr>
          <p:nvPr>
            <p:ph type="ftr" sz="quarter" idx="11"/>
          </p:nvPr>
        </p:nvSpPr>
        <p:spPr/>
        <p:txBody>
          <a:bodyPr/>
          <a:lstStyle>
            <a:extLst/>
          </a:lstStyle>
          <a:p>
            <a:endParaRPr lang="tr-TR"/>
          </a:p>
        </p:txBody>
      </p:sp>
      <p:sp>
        <p:nvSpPr>
          <p:cNvPr id="4" name="3 Slayt Numarası Yer Tutucusu"/>
          <p:cNvSpPr>
            <a:spLocks noGrp="1"/>
          </p:cNvSpPr>
          <p:nvPr>
            <p:ph type="sldNum" sz="quarter" idx="12"/>
          </p:nvPr>
        </p:nvSpPr>
        <p:spPr/>
        <p:txBody>
          <a:bodyPr/>
          <a:lstStyle>
            <a:extLst/>
          </a:lstStyle>
          <a:p>
            <a:fld id="{29040D60-AE9E-446C-89C7-CA83E16A61DA}"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2"/>
      </p:bgRef>
    </p:bg>
    <p:spTree>
      <p:nvGrpSpPr>
        <p:cNvPr id="1" name=""/>
        <p:cNvGrpSpPr/>
        <p:nvPr/>
      </p:nvGrpSpPr>
      <p:grpSpPr>
        <a:xfrm>
          <a:off x="0" y="0"/>
          <a:ext cx="0" cy="0"/>
          <a:chOff x="0" y="0"/>
          <a:chExt cx="0" cy="0"/>
        </a:xfrm>
      </p:grpSpPr>
      <p:sp>
        <p:nvSpPr>
          <p:cNvPr id="8" name="7 Dikdörtgen"/>
          <p:cNvSpPr/>
          <p:nvPr/>
        </p:nvSpPr>
        <p:spPr>
          <a:xfrm>
            <a:off x="5057552" y="105765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Başlık"/>
          <p:cNvSpPr>
            <a:spLocks noGrp="1"/>
          </p:cNvSpPr>
          <p:nvPr>
            <p:ph type="title"/>
          </p:nvPr>
        </p:nvSpPr>
        <p:spPr>
          <a:xfrm>
            <a:off x="4963136" y="304800"/>
            <a:ext cx="3931920" cy="762000"/>
          </a:xfrm>
        </p:spPr>
        <p:txBody>
          <a:bodyPr anchor="b"/>
          <a:lstStyle>
            <a:lvl1pPr marL="0" algn="r">
              <a:buNone/>
              <a:defRPr sz="2000" b="1"/>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963136" y="1107560"/>
            <a:ext cx="393192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228600" y="2209800"/>
            <a:ext cx="8666456"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9" name="8 Veri Yer Tutucusu"/>
          <p:cNvSpPr>
            <a:spLocks noGrp="1"/>
          </p:cNvSpPr>
          <p:nvPr>
            <p:ph type="dt" sz="half" idx="10"/>
          </p:nvPr>
        </p:nvSpPr>
        <p:spPr>
          <a:xfrm>
            <a:off x="5562600" y="6513670"/>
            <a:ext cx="3002280" cy="274320"/>
          </a:xfrm>
        </p:spPr>
        <p:txBody>
          <a:bodyPr vert="horz" rtlCol="0"/>
          <a:lstStyle>
            <a:extLst/>
          </a:lstStyle>
          <a:p>
            <a:fld id="{F0EA9837-1602-48F2-86C3-9ED11A365ACA}" type="datetimeFigureOut">
              <a:rPr lang="tr-TR" smtClean="0"/>
              <a:pPr/>
              <a:t>13.03.2018</a:t>
            </a:fld>
            <a:endParaRPr lang="tr-TR"/>
          </a:p>
        </p:txBody>
      </p:sp>
      <p:sp>
        <p:nvSpPr>
          <p:cNvPr id="10" name="9 Slayt Numarası Yer Tutucusu"/>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29040D60-AE9E-446C-89C7-CA83E16A61DA}" type="slidenum">
              <a:rPr lang="tr-TR" smtClean="0"/>
              <a:pPr/>
              <a:t>‹#›</a:t>
            </a:fld>
            <a:endParaRPr lang="tr-TR"/>
          </a:p>
        </p:txBody>
      </p:sp>
      <p:sp>
        <p:nvSpPr>
          <p:cNvPr id="11" name="10 Altbilgi Yer Tutucusu"/>
          <p:cNvSpPr>
            <a:spLocks noGrp="1"/>
          </p:cNvSpPr>
          <p:nvPr>
            <p:ph type="ftr" sz="quarter" idx="12"/>
          </p:nvPr>
        </p:nvSpPr>
        <p:spPr>
          <a:xfrm>
            <a:off x="1600200" y="6513670"/>
            <a:ext cx="3907464" cy="274320"/>
          </a:xfrm>
        </p:spPr>
        <p:txBody>
          <a:bodyPr vert="horz" rtlCol="0"/>
          <a:lstStyle>
            <a:extLst/>
          </a:lstStyle>
          <a:p>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3040443" y="4724400"/>
            <a:ext cx="5486400" cy="664536"/>
          </a:xfrm>
        </p:spPr>
        <p:txBody>
          <a:bodyPr anchor="b"/>
          <a:lstStyle>
            <a:lvl1pPr marL="0" algn="r">
              <a:buNone/>
              <a:defRPr sz="2000" b="1"/>
            </a:lvl1pPr>
            <a:extLst/>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3040443" y="5388936"/>
            <a:ext cx="54864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
        <p:nvSpPr>
          <p:cNvPr id="13" name="12 Resim Yer Tutucusu"/>
          <p:cNvSpPr>
            <a:spLocks noGrp="1"/>
          </p:cNvSpPr>
          <p:nvPr>
            <p:ph type="pic" idx="1"/>
          </p:nvPr>
        </p:nvSpPr>
        <p:spPr>
          <a:xfrm>
            <a:off x="304800" y="249864"/>
            <a:ext cx="85344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extLst/>
          </a:lstStyle>
          <a:p>
            <a:pPr marL="0" algn="l" rtl="0" eaLnBrk="1" latinLnBrk="0" hangingPunct="1"/>
            <a:r>
              <a:rPr kumimoji="0" lang="tr-TR" smtClean="0">
                <a:solidFill>
                  <a:schemeClr val="lt1"/>
                </a:solidFill>
                <a:latin typeface="+mn-lt"/>
                <a:ea typeface="+mn-ea"/>
                <a:cs typeface="+mn-cs"/>
              </a:rPr>
              <a:t>Resim eklemek için simgeyi tıklatın</a:t>
            </a:r>
            <a:endParaRPr kumimoji="0" lang="en-US" dirty="0">
              <a:solidFill>
                <a:schemeClr val="lt1"/>
              </a:solidFill>
              <a:latin typeface="+mn-lt"/>
              <a:ea typeface="+mn-ea"/>
              <a:cs typeface="+mn-cs"/>
            </a:endParaRPr>
          </a:p>
        </p:txBody>
      </p:sp>
      <p:sp>
        <p:nvSpPr>
          <p:cNvPr id="8" name="7 Veri Yer Tutucusu"/>
          <p:cNvSpPr>
            <a:spLocks noGrp="1"/>
          </p:cNvSpPr>
          <p:nvPr>
            <p:ph type="dt" sz="half" idx="10"/>
          </p:nvPr>
        </p:nvSpPr>
        <p:spPr>
          <a:xfrm>
            <a:off x="5562600" y="6509004"/>
            <a:ext cx="3002280" cy="274320"/>
          </a:xfrm>
        </p:spPr>
        <p:txBody>
          <a:bodyPr vert="horz" rtlCol="0"/>
          <a:lstStyle>
            <a:extLst/>
          </a:lstStyle>
          <a:p>
            <a:fld id="{F0EA9837-1602-48F2-86C3-9ED11A365ACA}" type="datetimeFigureOut">
              <a:rPr lang="tr-TR" smtClean="0"/>
              <a:pPr/>
              <a:t>13.03.2018</a:t>
            </a:fld>
            <a:endParaRPr lang="tr-TR"/>
          </a:p>
        </p:txBody>
      </p:sp>
      <p:sp>
        <p:nvSpPr>
          <p:cNvPr id="9" name="8 Slayt Numarası Yer Tutucusu"/>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29040D60-AE9E-446C-89C7-CA83E16A61DA}" type="slidenum">
              <a:rPr lang="tr-TR" smtClean="0"/>
              <a:pPr/>
              <a:t>‹#›</a:t>
            </a:fld>
            <a:endParaRPr lang="tr-TR"/>
          </a:p>
        </p:txBody>
      </p:sp>
      <p:sp>
        <p:nvSpPr>
          <p:cNvPr id="10" name="9 Altbilgi Yer Tutucusu"/>
          <p:cNvSpPr>
            <a:spLocks noGrp="1"/>
          </p:cNvSpPr>
          <p:nvPr>
            <p:ph type="ftr" sz="quarter" idx="12"/>
          </p:nvPr>
        </p:nvSpPr>
        <p:spPr>
          <a:xfrm>
            <a:off x="1600200" y="6509004"/>
            <a:ext cx="3907464" cy="274320"/>
          </a:xfrm>
        </p:spPr>
        <p:txBody>
          <a:bodyPr vert="horz" rtlCol="0"/>
          <a:lstStyle>
            <a:extLst/>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Yuvarlatılmış Çapraz Köşeli Dikdörtgen"/>
          <p:cNvSpPr/>
          <p:nvPr/>
        </p:nvSpPr>
        <p:spPr>
          <a:xfrm>
            <a:off x="164592" y="147085"/>
            <a:ext cx="8810846"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2 Altbilgi Yer Tutucusu"/>
          <p:cNvSpPr>
            <a:spLocks noGrp="1"/>
          </p:cNvSpPr>
          <p:nvPr>
            <p:ph type="ftr" sz="quarter" idx="3"/>
          </p:nvPr>
        </p:nvSpPr>
        <p:spPr>
          <a:xfrm>
            <a:off x="1295400" y="6400800"/>
            <a:ext cx="4212264" cy="274320"/>
          </a:xfrm>
          <a:prstGeom prst="rect">
            <a:avLst/>
          </a:prstGeom>
        </p:spPr>
        <p:txBody>
          <a:bodyPr/>
          <a:lstStyle>
            <a:lvl1pPr algn="r" eaLnBrk="1" latinLnBrk="0" hangingPunct="1">
              <a:defRPr kumimoji="0" sz="1300">
                <a:solidFill>
                  <a:schemeClr val="bg2">
                    <a:tint val="60000"/>
                    <a:satMod val="155000"/>
                  </a:schemeClr>
                </a:solidFill>
              </a:defRPr>
            </a:lvl1pPr>
            <a:extLst/>
          </a:lstStyle>
          <a:p>
            <a:endParaRPr lang="tr-TR"/>
          </a:p>
        </p:txBody>
      </p:sp>
      <p:sp>
        <p:nvSpPr>
          <p:cNvPr id="14" name="13 Veri Yer Tutucusu"/>
          <p:cNvSpPr>
            <a:spLocks noGrp="1"/>
          </p:cNvSpPr>
          <p:nvPr>
            <p:ph type="dt" sz="half" idx="2"/>
          </p:nvPr>
        </p:nvSpPr>
        <p:spPr>
          <a:xfrm>
            <a:off x="5562600" y="6400800"/>
            <a:ext cx="3002280" cy="274320"/>
          </a:xfrm>
          <a:prstGeom prst="rect">
            <a:avLst/>
          </a:prstGeom>
        </p:spPr>
        <p:txBody>
          <a:bodyPr/>
          <a:lstStyle>
            <a:lvl1pPr algn="l" eaLnBrk="1" latinLnBrk="0" hangingPunct="1">
              <a:defRPr kumimoji="0" sz="1300">
                <a:solidFill>
                  <a:schemeClr val="bg2">
                    <a:tint val="60000"/>
                    <a:satMod val="155000"/>
                  </a:schemeClr>
                </a:solidFill>
              </a:defRPr>
            </a:lvl1pPr>
            <a:extLst/>
          </a:lstStyle>
          <a:p>
            <a:fld id="{F0EA9837-1602-48F2-86C3-9ED11A365ACA}" type="datetimeFigureOut">
              <a:rPr lang="tr-TR" smtClean="0"/>
              <a:pPr/>
              <a:t>13.03.2018</a:t>
            </a:fld>
            <a:endParaRPr lang="tr-TR"/>
          </a:p>
        </p:txBody>
      </p:sp>
      <p:sp>
        <p:nvSpPr>
          <p:cNvPr id="23" name="22 Slayt Numarası Yer Tutucusu"/>
          <p:cNvSpPr>
            <a:spLocks noGrp="1"/>
          </p:cNvSpPr>
          <p:nvPr>
            <p:ph type="sldNum" sz="quarter" idx="4"/>
          </p:nvPr>
        </p:nvSpPr>
        <p:spPr>
          <a:xfrm>
            <a:off x="8638952" y="6514568"/>
            <a:ext cx="464288" cy="274320"/>
          </a:xfrm>
          <a:prstGeom prst="rect">
            <a:avLst/>
          </a:prstGeom>
        </p:spPr>
        <p:txBody>
          <a:bodyPr anchor="ctr"/>
          <a:lstStyle>
            <a:lvl1pPr algn="r" eaLnBrk="1" latinLnBrk="0" hangingPunct="1">
              <a:defRPr kumimoji="0" sz="1600">
                <a:solidFill>
                  <a:schemeClr val="tx2">
                    <a:shade val="90000"/>
                  </a:schemeClr>
                </a:solidFill>
                <a:effectLst/>
              </a:defRPr>
            </a:lvl1pPr>
            <a:extLst/>
          </a:lstStyle>
          <a:p>
            <a:fld id="{29040D60-AE9E-446C-89C7-CA83E16A61DA}" type="slidenum">
              <a:rPr lang="tr-TR" smtClean="0"/>
              <a:pPr/>
              <a:t>‹#›</a:t>
            </a:fld>
            <a:endParaRPr lang="tr-TR"/>
          </a:p>
        </p:txBody>
      </p:sp>
      <p:sp>
        <p:nvSpPr>
          <p:cNvPr id="22" name="21 Başlık Yer Tutucusu"/>
          <p:cNvSpPr>
            <a:spLocks noGrp="1"/>
          </p:cNvSpPr>
          <p:nvPr>
            <p:ph type="title"/>
          </p:nvPr>
        </p:nvSpPr>
        <p:spPr>
          <a:xfrm>
            <a:off x="457200" y="253536"/>
            <a:ext cx="8229600" cy="1143000"/>
          </a:xfrm>
          <a:prstGeom prst="rect">
            <a:avLst/>
          </a:prstGeom>
        </p:spPr>
        <p:txBody>
          <a:bodyPr rIns="91440" anchor="b">
            <a:normAutofit/>
            <a:scene3d>
              <a:camera prst="orthographicFront"/>
              <a:lightRig rig="soft" dir="t">
                <a:rot lat="0" lon="0" rev="2400000"/>
              </a:lightRig>
            </a:scene3d>
            <a:sp3d>
              <a:bevelT w="19050" h="12700"/>
            </a:sp3d>
          </a:bodyPr>
          <a:lstStyle>
            <a:extLst/>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646237"/>
            <a:ext cx="8229600" cy="4526280"/>
          </a:xfrm>
          <a:prstGeom prst="rect">
            <a:avLst/>
          </a:prstGeom>
        </p:spPr>
        <p:txBody>
          <a:bodyPr>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54864" algn="r" rtl="0" eaLnBrk="1" latinLnBrk="0" hangingPunct="1">
        <a:spcBef>
          <a:spcPct val="0"/>
        </a:spcBef>
        <a:buNone/>
        <a:defRPr kumimoji="0" sz="4600" kern="120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defRPr>
      </a:lvl1pPr>
      <a:extLst/>
    </p:titleStyle>
    <p:body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26.jpeg"/><Relationship Id="rId4" Type="http://schemas.openxmlformats.org/officeDocument/2006/relationships/image" Target="../media/image25.png"/></Relationships>
</file>

<file path=ppt/slides/_rels/slide1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7.xml"/><Relationship Id="rId4" Type="http://schemas.openxmlformats.org/officeDocument/2006/relationships/image" Target="../media/image32.jpeg"/></Relationships>
</file>

<file path=ppt/slides/_rels/slide1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7.xml"/><Relationship Id="rId4" Type="http://schemas.openxmlformats.org/officeDocument/2006/relationships/image" Target="../media/image35.jpeg"/></Relationships>
</file>

<file path=ppt/slides/_rels/slide1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7.xml"/><Relationship Id="rId4" Type="http://schemas.openxmlformats.org/officeDocument/2006/relationships/image" Target="../media/image39.png"/></Relationships>
</file>

<file path=ppt/slides/_rels/slide1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10.jpe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785786" y="714356"/>
            <a:ext cx="7526997" cy="584775"/>
          </a:xfrm>
          <a:prstGeom prst="rect">
            <a:avLst/>
          </a:prstGeom>
        </p:spPr>
        <p:txBody>
          <a:bodyPr wrap="none">
            <a:spAutoFit/>
          </a:bodyPr>
          <a:lstStyle/>
          <a:p>
            <a:r>
              <a:rPr lang="tr-TR" sz="3200" b="1" dirty="0" smtClean="0">
                <a:solidFill>
                  <a:srgbClr val="FFFF00"/>
                </a:solidFill>
                <a:latin typeface="Arial" pitchFamily="34" charset="0"/>
                <a:cs typeface="Arial" pitchFamily="34" charset="0"/>
              </a:rPr>
              <a:t>PERİODONTAL CERRAHİ TEDAVİLER</a:t>
            </a:r>
            <a:endParaRPr lang="tr-TR" sz="3200" dirty="0">
              <a:latin typeface="Arial" pitchFamily="34" charset="0"/>
              <a:cs typeface="Arial" pitchFamily="34" charset="0"/>
            </a:endParaRPr>
          </a:p>
        </p:txBody>
      </p:sp>
      <p:sp>
        <p:nvSpPr>
          <p:cNvPr id="3" name="2 Dikdörtgen"/>
          <p:cNvSpPr/>
          <p:nvPr/>
        </p:nvSpPr>
        <p:spPr>
          <a:xfrm>
            <a:off x="642910" y="1928802"/>
            <a:ext cx="7429552" cy="3693319"/>
          </a:xfrm>
          <a:prstGeom prst="rect">
            <a:avLst/>
          </a:prstGeom>
        </p:spPr>
        <p:txBody>
          <a:bodyPr wrap="square">
            <a:spAutoFit/>
          </a:bodyPr>
          <a:lstStyle/>
          <a:p>
            <a:pPr algn="just">
              <a:tabLst>
                <a:tab pos="228600" algn="l"/>
              </a:tabLst>
            </a:pPr>
            <a:r>
              <a:rPr lang="en-US" b="1" dirty="0" smtClean="0">
                <a:solidFill>
                  <a:srgbClr val="FFFF00"/>
                </a:solidFill>
                <a:latin typeface="Arial" pitchFamily="34" charset="0"/>
                <a:cs typeface="Arial" pitchFamily="34" charset="0"/>
              </a:rPr>
              <a:t>Periodontal </a:t>
            </a:r>
            <a:r>
              <a:rPr lang="en-US" b="1" dirty="0" err="1" smtClean="0">
                <a:solidFill>
                  <a:srgbClr val="FFFF00"/>
                </a:solidFill>
                <a:latin typeface="Arial" pitchFamily="34" charset="0"/>
                <a:cs typeface="Arial" pitchFamily="34" charset="0"/>
              </a:rPr>
              <a:t>cerrahi</a:t>
            </a:r>
            <a:r>
              <a:rPr lang="en-US" b="1" dirty="0" smtClean="0">
                <a:solidFill>
                  <a:srgbClr val="FFFF00"/>
                </a:solidFill>
                <a:latin typeface="Arial" pitchFamily="34" charset="0"/>
                <a:cs typeface="Arial" pitchFamily="34" charset="0"/>
              </a:rPr>
              <a:t> </a:t>
            </a:r>
            <a:r>
              <a:rPr lang="en-US" b="1" dirty="0" err="1" smtClean="0">
                <a:solidFill>
                  <a:srgbClr val="FFFF00"/>
                </a:solidFill>
                <a:latin typeface="Arial" pitchFamily="34" charset="0"/>
                <a:cs typeface="Arial" pitchFamily="34" charset="0"/>
              </a:rPr>
              <a:t>tedavinin</a:t>
            </a:r>
            <a:r>
              <a:rPr lang="en-US" b="1" dirty="0" smtClean="0">
                <a:solidFill>
                  <a:srgbClr val="FFFF00"/>
                </a:solidFill>
                <a:latin typeface="Arial" pitchFamily="34" charset="0"/>
                <a:cs typeface="Arial" pitchFamily="34" charset="0"/>
              </a:rPr>
              <a:t> </a:t>
            </a:r>
            <a:r>
              <a:rPr lang="en-US" b="1" dirty="0" err="1" smtClean="0">
                <a:solidFill>
                  <a:srgbClr val="FFFF00"/>
                </a:solidFill>
                <a:latin typeface="Arial" pitchFamily="34" charset="0"/>
                <a:cs typeface="Arial" pitchFamily="34" charset="0"/>
              </a:rPr>
              <a:t>amaçları</a:t>
            </a:r>
            <a:r>
              <a:rPr lang="tr-TR" b="1" dirty="0" smtClean="0">
                <a:solidFill>
                  <a:srgbClr val="FFFF00"/>
                </a:solidFill>
                <a:latin typeface="Arial" pitchFamily="34" charset="0"/>
                <a:cs typeface="Arial" pitchFamily="34" charset="0"/>
              </a:rPr>
              <a:t>:</a:t>
            </a:r>
          </a:p>
          <a:p>
            <a:pPr algn="ctr">
              <a:tabLst>
                <a:tab pos="228600" algn="l"/>
              </a:tabLst>
            </a:pPr>
            <a:endParaRPr lang="en-US" dirty="0" smtClean="0">
              <a:solidFill>
                <a:schemeClr val="bg1"/>
              </a:solidFill>
              <a:latin typeface="Arial" pitchFamily="34" charset="0"/>
              <a:cs typeface="Arial" pitchFamily="34" charset="0"/>
            </a:endParaRPr>
          </a:p>
          <a:p>
            <a:pPr algn="just">
              <a:tabLst>
                <a:tab pos="228600" algn="l"/>
              </a:tabLst>
            </a:pPr>
            <a:r>
              <a:rPr lang="tr-TR" b="1" dirty="0" smtClean="0">
                <a:solidFill>
                  <a:srgbClr val="FFFF00"/>
                </a:solidFill>
                <a:latin typeface="Arial" pitchFamily="34" charset="0"/>
                <a:cs typeface="Arial" pitchFamily="34" charset="0"/>
              </a:rPr>
              <a:t>1- </a:t>
            </a:r>
            <a:r>
              <a:rPr lang="en-US" dirty="0" smtClean="0">
                <a:latin typeface="Arial" pitchFamily="34" charset="0"/>
                <a:cs typeface="Arial" pitchFamily="34" charset="0"/>
              </a:rPr>
              <a:t>Tam </a:t>
            </a:r>
            <a:r>
              <a:rPr lang="en-US" dirty="0" err="1" smtClean="0">
                <a:latin typeface="Arial" pitchFamily="34" charset="0"/>
                <a:cs typeface="Arial" pitchFamily="34" charset="0"/>
              </a:rPr>
              <a:t>bir</a:t>
            </a:r>
            <a:r>
              <a:rPr lang="en-US" dirty="0" smtClean="0">
                <a:latin typeface="Arial" pitchFamily="34" charset="0"/>
                <a:cs typeface="Arial" pitchFamily="34" charset="0"/>
              </a:rPr>
              <a:t> </a:t>
            </a:r>
            <a:r>
              <a:rPr lang="en-US" dirty="0" err="1" smtClean="0">
                <a:latin typeface="Arial" pitchFamily="34" charset="0"/>
                <a:cs typeface="Arial" pitchFamily="34" charset="0"/>
              </a:rPr>
              <a:t>profesyonel</a:t>
            </a:r>
            <a:r>
              <a:rPr lang="en-US" dirty="0" smtClean="0">
                <a:latin typeface="Arial" pitchFamily="34" charset="0"/>
                <a:cs typeface="Arial" pitchFamily="34" charset="0"/>
              </a:rPr>
              <a:t> </a:t>
            </a:r>
            <a:r>
              <a:rPr lang="en-US" dirty="0" err="1" smtClean="0">
                <a:latin typeface="Arial" pitchFamily="34" charset="0"/>
                <a:cs typeface="Arial" pitchFamily="34" charset="0"/>
              </a:rPr>
              <a:t>temizlik</a:t>
            </a:r>
            <a:r>
              <a:rPr lang="en-US" dirty="0" smtClean="0">
                <a:latin typeface="Arial" pitchFamily="34" charset="0"/>
                <a:cs typeface="Arial" pitchFamily="34" charset="0"/>
              </a:rPr>
              <a:t> </a:t>
            </a:r>
            <a:r>
              <a:rPr lang="en-US" dirty="0" err="1" smtClean="0">
                <a:latin typeface="Arial" pitchFamily="34" charset="0"/>
                <a:cs typeface="Arial" pitchFamily="34" charset="0"/>
              </a:rPr>
              <a:t>için</a:t>
            </a:r>
            <a:r>
              <a:rPr lang="en-US" dirty="0" smtClean="0">
                <a:latin typeface="Arial" pitchFamily="34" charset="0"/>
                <a:cs typeface="Arial" pitchFamily="34" charset="0"/>
              </a:rPr>
              <a:t> </a:t>
            </a:r>
            <a:r>
              <a:rPr lang="en-US" dirty="0" err="1" smtClean="0">
                <a:latin typeface="Arial" pitchFamily="34" charset="0"/>
                <a:cs typeface="Arial" pitchFamily="34" charset="0"/>
              </a:rPr>
              <a:t>kök</a:t>
            </a:r>
            <a:r>
              <a:rPr lang="en-US" dirty="0" smtClean="0">
                <a:latin typeface="Arial" pitchFamily="34" charset="0"/>
                <a:cs typeface="Arial" pitchFamily="34" charset="0"/>
              </a:rPr>
              <a:t> </a:t>
            </a:r>
            <a:r>
              <a:rPr lang="en-US" dirty="0" err="1" smtClean="0">
                <a:latin typeface="Arial" pitchFamily="34" charset="0"/>
                <a:cs typeface="Arial" pitchFamily="34" charset="0"/>
              </a:rPr>
              <a:t>yüzeyini</a:t>
            </a:r>
            <a:r>
              <a:rPr lang="en-US" dirty="0" smtClean="0">
                <a:latin typeface="Arial" pitchFamily="34" charset="0"/>
                <a:cs typeface="Arial" pitchFamily="34" charset="0"/>
              </a:rPr>
              <a:t> </a:t>
            </a:r>
            <a:r>
              <a:rPr lang="en-US" dirty="0" err="1" smtClean="0">
                <a:latin typeface="Arial" pitchFamily="34" charset="0"/>
                <a:cs typeface="Arial" pitchFamily="34" charset="0"/>
              </a:rPr>
              <a:t>görünür</a:t>
            </a:r>
            <a:r>
              <a:rPr lang="en-US" dirty="0" smtClean="0">
                <a:latin typeface="Arial" pitchFamily="34" charset="0"/>
                <a:cs typeface="Arial" pitchFamily="34" charset="0"/>
              </a:rPr>
              <a:t> </a:t>
            </a:r>
            <a:r>
              <a:rPr lang="en-US" dirty="0" err="1" smtClean="0">
                <a:latin typeface="Arial" pitchFamily="34" charset="0"/>
                <a:cs typeface="Arial" pitchFamily="34" charset="0"/>
              </a:rPr>
              <a:t>ve</a:t>
            </a:r>
            <a:r>
              <a:rPr lang="en-US" dirty="0" smtClean="0">
                <a:latin typeface="Arial" pitchFamily="34" charset="0"/>
                <a:cs typeface="Arial" pitchFamily="34" charset="0"/>
              </a:rPr>
              <a:t> </a:t>
            </a:r>
            <a:r>
              <a:rPr lang="tr-TR" dirty="0" smtClean="0">
                <a:latin typeface="Arial" pitchFamily="34" charset="0"/>
                <a:cs typeface="Arial" pitchFamily="34" charset="0"/>
              </a:rPr>
              <a:t>	</a:t>
            </a:r>
            <a:r>
              <a:rPr lang="en-US" dirty="0" err="1" smtClean="0">
                <a:latin typeface="Arial" pitchFamily="34" charset="0"/>
                <a:cs typeface="Arial" pitchFamily="34" charset="0"/>
              </a:rPr>
              <a:t>ulaşılabilir</a:t>
            </a:r>
            <a:r>
              <a:rPr lang="en-US" dirty="0" smtClean="0">
                <a:latin typeface="Arial" pitchFamily="34" charset="0"/>
                <a:cs typeface="Arial" pitchFamily="34" charset="0"/>
              </a:rPr>
              <a:t> hale </a:t>
            </a:r>
            <a:r>
              <a:rPr lang="en-US" dirty="0" err="1" smtClean="0">
                <a:latin typeface="Arial" pitchFamily="34" charset="0"/>
                <a:cs typeface="Arial" pitchFamily="34" charset="0"/>
              </a:rPr>
              <a:t>getirmek</a:t>
            </a:r>
            <a:r>
              <a:rPr lang="tr-TR" dirty="0" smtClean="0">
                <a:latin typeface="Arial" pitchFamily="34" charset="0"/>
                <a:cs typeface="Arial" pitchFamily="34" charset="0"/>
              </a:rPr>
              <a:t>.</a:t>
            </a:r>
          </a:p>
          <a:p>
            <a:pPr algn="just">
              <a:tabLst>
                <a:tab pos="228600" algn="l"/>
              </a:tabLst>
            </a:pPr>
            <a:endParaRPr lang="en-US" dirty="0" smtClean="0">
              <a:latin typeface="Arial" pitchFamily="34" charset="0"/>
              <a:cs typeface="Arial" pitchFamily="34" charset="0"/>
            </a:endParaRPr>
          </a:p>
          <a:p>
            <a:pPr algn="just">
              <a:tabLst>
                <a:tab pos="228600" algn="l"/>
              </a:tabLst>
            </a:pPr>
            <a:r>
              <a:rPr lang="tr-TR" dirty="0" smtClean="0">
                <a:solidFill>
                  <a:srgbClr val="FFFF00"/>
                </a:solidFill>
                <a:latin typeface="Arial" pitchFamily="34" charset="0"/>
                <a:cs typeface="Arial" pitchFamily="34" charset="0"/>
              </a:rPr>
              <a:t>2- </a:t>
            </a:r>
            <a:r>
              <a:rPr lang="en-US" i="1" u="sng" dirty="0" err="1" smtClean="0">
                <a:latin typeface="Arial" pitchFamily="34" charset="0"/>
                <a:cs typeface="Arial" pitchFamily="34" charset="0"/>
              </a:rPr>
              <a:t>Patolojik</a:t>
            </a:r>
            <a:r>
              <a:rPr lang="en-US" i="1" u="sng" dirty="0" smtClean="0">
                <a:latin typeface="Arial" pitchFamily="34" charset="0"/>
                <a:cs typeface="Arial" pitchFamily="34" charset="0"/>
              </a:rPr>
              <a:t> </a:t>
            </a:r>
            <a:r>
              <a:rPr lang="en-US" i="1" u="sng" dirty="0" err="1" smtClean="0">
                <a:latin typeface="Arial" pitchFamily="34" charset="0"/>
                <a:cs typeface="Arial" pitchFamily="34" charset="0"/>
              </a:rPr>
              <a:t>olarak</a:t>
            </a:r>
            <a:r>
              <a:rPr lang="en-US" i="1" u="sng" dirty="0" smtClean="0">
                <a:latin typeface="Arial" pitchFamily="34" charset="0"/>
                <a:cs typeface="Arial" pitchFamily="34" charset="0"/>
              </a:rPr>
              <a:t> </a:t>
            </a:r>
            <a:r>
              <a:rPr lang="en-US" i="1" u="sng" dirty="0" err="1" smtClean="0">
                <a:latin typeface="Arial" pitchFamily="34" charset="0"/>
                <a:cs typeface="Arial" pitchFamily="34" charset="0"/>
              </a:rPr>
              <a:t>derinleşmiş</a:t>
            </a:r>
            <a:r>
              <a:rPr lang="en-US" i="1" u="sng" dirty="0" smtClean="0">
                <a:latin typeface="Arial" pitchFamily="34" charset="0"/>
                <a:cs typeface="Arial" pitchFamily="34" charset="0"/>
              </a:rPr>
              <a:t> </a:t>
            </a:r>
            <a:r>
              <a:rPr lang="en-US" i="1" u="sng" dirty="0" err="1" smtClean="0">
                <a:latin typeface="Arial" pitchFamily="34" charset="0"/>
                <a:cs typeface="Arial" pitchFamily="34" charset="0"/>
              </a:rPr>
              <a:t>cepleri</a:t>
            </a:r>
            <a:r>
              <a:rPr lang="en-US" i="1" u="sng" dirty="0" smtClean="0">
                <a:latin typeface="Arial" pitchFamily="34" charset="0"/>
                <a:cs typeface="Arial" pitchFamily="34" charset="0"/>
              </a:rPr>
              <a:t> </a:t>
            </a:r>
            <a:r>
              <a:rPr lang="en-US" i="1" u="sng" dirty="0" err="1" smtClean="0">
                <a:latin typeface="Arial" pitchFamily="34" charset="0"/>
                <a:cs typeface="Arial" pitchFamily="34" charset="0"/>
              </a:rPr>
              <a:t>ortadan</a:t>
            </a:r>
            <a:r>
              <a:rPr lang="en-US" i="1" u="sng" dirty="0" smtClean="0">
                <a:latin typeface="Arial" pitchFamily="34" charset="0"/>
                <a:cs typeface="Arial" pitchFamily="34" charset="0"/>
              </a:rPr>
              <a:t> </a:t>
            </a:r>
            <a:r>
              <a:rPr lang="en-US" i="1" u="sng" dirty="0" err="1" smtClean="0">
                <a:latin typeface="Arial" pitchFamily="34" charset="0"/>
                <a:cs typeface="Arial" pitchFamily="34" charset="0"/>
              </a:rPr>
              <a:t>kaldırmak</a:t>
            </a:r>
            <a:r>
              <a:rPr lang="tr-TR" i="1" u="sng" dirty="0" smtClean="0">
                <a:latin typeface="Arial" pitchFamily="34" charset="0"/>
                <a:cs typeface="Arial" pitchFamily="34" charset="0"/>
              </a:rPr>
              <a:t> (Ana hedef)</a:t>
            </a:r>
            <a:r>
              <a:rPr lang="tr-TR" dirty="0" smtClean="0">
                <a:latin typeface="Arial" pitchFamily="34" charset="0"/>
                <a:cs typeface="Arial" pitchFamily="34" charset="0"/>
              </a:rPr>
              <a:t>.</a:t>
            </a:r>
          </a:p>
          <a:p>
            <a:pPr algn="just">
              <a:tabLst>
                <a:tab pos="228600" algn="l"/>
              </a:tabLst>
            </a:pPr>
            <a:endParaRPr lang="en-US" dirty="0" smtClean="0">
              <a:latin typeface="Arial" pitchFamily="34" charset="0"/>
              <a:cs typeface="Arial" pitchFamily="34" charset="0"/>
            </a:endParaRPr>
          </a:p>
          <a:p>
            <a:pPr algn="just">
              <a:tabLst>
                <a:tab pos="228600" algn="l"/>
              </a:tabLst>
            </a:pPr>
            <a:r>
              <a:rPr lang="tr-TR" dirty="0" smtClean="0">
                <a:solidFill>
                  <a:srgbClr val="FFFF00"/>
                </a:solidFill>
                <a:latin typeface="Arial" pitchFamily="34" charset="0"/>
                <a:cs typeface="Arial" pitchFamily="34" charset="0"/>
              </a:rPr>
              <a:t>3-</a:t>
            </a:r>
            <a:r>
              <a:rPr lang="tr-TR" dirty="0" smtClean="0">
                <a:latin typeface="Arial" pitchFamily="34" charset="0"/>
                <a:cs typeface="Arial" pitchFamily="34" charset="0"/>
              </a:rPr>
              <a:t> </a:t>
            </a:r>
            <a:r>
              <a:rPr lang="en-US" dirty="0" err="1" smtClean="0">
                <a:latin typeface="Arial" pitchFamily="34" charset="0"/>
                <a:cs typeface="Arial" pitchFamily="34" charset="0"/>
              </a:rPr>
              <a:t>Dentogingival</a:t>
            </a:r>
            <a:r>
              <a:rPr lang="en-US" dirty="0" smtClean="0">
                <a:latin typeface="Arial" pitchFamily="34" charset="0"/>
                <a:cs typeface="Arial" pitchFamily="34" charset="0"/>
              </a:rPr>
              <a:t> </a:t>
            </a:r>
            <a:r>
              <a:rPr lang="en-US" dirty="0" err="1" smtClean="0">
                <a:latin typeface="Arial" pitchFamily="34" charset="0"/>
                <a:cs typeface="Arial" pitchFamily="34" charset="0"/>
              </a:rPr>
              <a:t>bölgede</a:t>
            </a:r>
            <a:r>
              <a:rPr lang="en-US" dirty="0" smtClean="0">
                <a:latin typeface="Arial" pitchFamily="34" charset="0"/>
                <a:cs typeface="Arial" pitchFamily="34" charset="0"/>
              </a:rPr>
              <a:t> </a:t>
            </a:r>
            <a:r>
              <a:rPr lang="en-US" dirty="0" err="1" smtClean="0">
                <a:latin typeface="Arial" pitchFamily="34" charset="0"/>
                <a:cs typeface="Arial" pitchFamily="34" charset="0"/>
              </a:rPr>
              <a:t>yeterli</a:t>
            </a:r>
            <a:r>
              <a:rPr lang="en-US" dirty="0" smtClean="0">
                <a:latin typeface="Arial" pitchFamily="34" charset="0"/>
                <a:cs typeface="Arial" pitchFamily="34" charset="0"/>
              </a:rPr>
              <a:t> </a:t>
            </a:r>
            <a:r>
              <a:rPr lang="en-US" dirty="0" err="1" smtClean="0">
                <a:latin typeface="Arial" pitchFamily="34" charset="0"/>
                <a:cs typeface="Arial" pitchFamily="34" charset="0"/>
              </a:rPr>
              <a:t>bir</a:t>
            </a:r>
            <a:r>
              <a:rPr lang="en-US" dirty="0" smtClean="0">
                <a:latin typeface="Arial" pitchFamily="34" charset="0"/>
                <a:cs typeface="Arial" pitchFamily="34" charset="0"/>
              </a:rPr>
              <a:t> </a:t>
            </a:r>
            <a:r>
              <a:rPr lang="en-US" dirty="0" err="1" smtClean="0">
                <a:latin typeface="Arial" pitchFamily="34" charset="0"/>
                <a:cs typeface="Arial" pitchFamily="34" charset="0"/>
              </a:rPr>
              <a:t>diş</a:t>
            </a:r>
            <a:r>
              <a:rPr lang="en-US" dirty="0" smtClean="0">
                <a:latin typeface="Arial" pitchFamily="34" charset="0"/>
                <a:cs typeface="Arial" pitchFamily="34" charset="0"/>
              </a:rPr>
              <a:t> </a:t>
            </a:r>
            <a:r>
              <a:rPr lang="en-US" dirty="0" err="1" smtClean="0">
                <a:latin typeface="Arial" pitchFamily="34" charset="0"/>
                <a:cs typeface="Arial" pitchFamily="34" charset="0"/>
              </a:rPr>
              <a:t>temizliği</a:t>
            </a:r>
            <a:r>
              <a:rPr lang="en-US" dirty="0" smtClean="0">
                <a:latin typeface="Arial" pitchFamily="34" charset="0"/>
                <a:cs typeface="Arial" pitchFamily="34" charset="0"/>
              </a:rPr>
              <a:t> </a:t>
            </a:r>
            <a:r>
              <a:rPr lang="en-US" dirty="0" err="1" smtClean="0">
                <a:latin typeface="Arial" pitchFamily="34" charset="0"/>
                <a:cs typeface="Arial" pitchFamily="34" charset="0"/>
              </a:rPr>
              <a:t>yapmayı</a:t>
            </a:r>
            <a:r>
              <a:rPr lang="en-US" dirty="0" smtClean="0">
                <a:latin typeface="Arial" pitchFamily="34" charset="0"/>
                <a:cs typeface="Arial" pitchFamily="34" charset="0"/>
              </a:rPr>
              <a:t> </a:t>
            </a:r>
            <a:r>
              <a:rPr lang="en-US" dirty="0" err="1" smtClean="0">
                <a:latin typeface="Arial" pitchFamily="34" charset="0"/>
                <a:cs typeface="Arial" pitchFamily="34" charset="0"/>
              </a:rPr>
              <a:t>sağlayacak</a:t>
            </a:r>
            <a:r>
              <a:rPr lang="en-US" dirty="0" smtClean="0">
                <a:latin typeface="Arial" pitchFamily="34" charset="0"/>
                <a:cs typeface="Arial" pitchFamily="34" charset="0"/>
              </a:rPr>
              <a:t> </a:t>
            </a:r>
            <a:r>
              <a:rPr lang="en-US" dirty="0" err="1" smtClean="0">
                <a:latin typeface="Arial" pitchFamily="34" charset="0"/>
                <a:cs typeface="Arial" pitchFamily="34" charset="0"/>
              </a:rPr>
              <a:t>morfolojiyi</a:t>
            </a:r>
            <a:r>
              <a:rPr lang="en-US" dirty="0" smtClean="0">
                <a:latin typeface="Arial" pitchFamily="34" charset="0"/>
                <a:cs typeface="Arial" pitchFamily="34" charset="0"/>
              </a:rPr>
              <a:t> </a:t>
            </a:r>
            <a:r>
              <a:rPr lang="en-US" dirty="0" err="1" smtClean="0">
                <a:latin typeface="Arial" pitchFamily="34" charset="0"/>
                <a:cs typeface="Arial" pitchFamily="34" charset="0"/>
              </a:rPr>
              <a:t>elde</a:t>
            </a:r>
            <a:r>
              <a:rPr lang="en-US" dirty="0" smtClean="0">
                <a:latin typeface="Arial" pitchFamily="34" charset="0"/>
                <a:cs typeface="Arial" pitchFamily="34" charset="0"/>
              </a:rPr>
              <a:t> </a:t>
            </a:r>
            <a:r>
              <a:rPr lang="en-US" dirty="0" err="1" smtClean="0">
                <a:latin typeface="Arial" pitchFamily="34" charset="0"/>
                <a:cs typeface="Arial" pitchFamily="34" charset="0"/>
              </a:rPr>
              <a:t>etmek</a:t>
            </a:r>
            <a:r>
              <a:rPr lang="tr-TR" dirty="0" smtClean="0">
                <a:latin typeface="Arial" pitchFamily="34" charset="0"/>
                <a:cs typeface="Arial" pitchFamily="34" charset="0"/>
              </a:rPr>
              <a:t>.</a:t>
            </a:r>
          </a:p>
          <a:p>
            <a:pPr algn="just">
              <a:tabLst>
                <a:tab pos="228600" algn="l"/>
              </a:tabLst>
            </a:pPr>
            <a:endParaRPr lang="tr-TR" dirty="0" smtClean="0">
              <a:latin typeface="Arial" pitchFamily="34" charset="0"/>
              <a:cs typeface="Arial" pitchFamily="34" charset="0"/>
            </a:endParaRPr>
          </a:p>
          <a:p>
            <a:pPr>
              <a:tabLst>
                <a:tab pos="228600" algn="l"/>
              </a:tabLst>
            </a:pPr>
            <a:r>
              <a:rPr lang="tr-TR" dirty="0" smtClean="0">
                <a:solidFill>
                  <a:srgbClr val="FFFF00"/>
                </a:solidFill>
                <a:latin typeface="Arial" pitchFamily="34" charset="0"/>
                <a:cs typeface="Arial" pitchFamily="34" charset="0"/>
              </a:rPr>
              <a:t>4-  </a:t>
            </a:r>
            <a:r>
              <a:rPr lang="tr-TR" dirty="0" smtClean="0">
                <a:latin typeface="Arial" pitchFamily="34" charset="0"/>
                <a:cs typeface="Arial" pitchFamily="34" charset="0"/>
              </a:rPr>
              <a:t>K</a:t>
            </a:r>
            <a:r>
              <a:rPr lang="en-US" dirty="0" err="1" smtClean="0">
                <a:latin typeface="Arial" pitchFamily="34" charset="0"/>
                <a:cs typeface="Arial" pitchFamily="34" charset="0"/>
              </a:rPr>
              <a:t>aybedilen</a:t>
            </a:r>
            <a:r>
              <a:rPr lang="en-US" dirty="0" smtClean="0">
                <a:latin typeface="Arial" pitchFamily="34" charset="0"/>
                <a:cs typeface="Arial" pitchFamily="34" charset="0"/>
              </a:rPr>
              <a:t> </a:t>
            </a:r>
            <a:r>
              <a:rPr lang="en-US" dirty="0" err="1" smtClean="0">
                <a:latin typeface="Arial" pitchFamily="34" charset="0"/>
                <a:cs typeface="Arial" pitchFamily="34" charset="0"/>
              </a:rPr>
              <a:t>dokuları</a:t>
            </a:r>
            <a:r>
              <a:rPr lang="en-US" dirty="0" smtClean="0">
                <a:latin typeface="Arial" pitchFamily="34" charset="0"/>
                <a:cs typeface="Arial" pitchFamily="34" charset="0"/>
              </a:rPr>
              <a:t> </a:t>
            </a:r>
            <a:r>
              <a:rPr lang="en-US" dirty="0" err="1" smtClean="0">
                <a:latin typeface="Arial" pitchFamily="34" charset="0"/>
                <a:cs typeface="Arial" pitchFamily="34" charset="0"/>
              </a:rPr>
              <a:t>geri</a:t>
            </a:r>
            <a:r>
              <a:rPr lang="en-US" dirty="0" smtClean="0">
                <a:latin typeface="Arial" pitchFamily="34" charset="0"/>
                <a:cs typeface="Arial" pitchFamily="34" charset="0"/>
              </a:rPr>
              <a:t> </a:t>
            </a:r>
            <a:r>
              <a:rPr lang="en-US" dirty="0" err="1" smtClean="0">
                <a:latin typeface="Arial" pitchFamily="34" charset="0"/>
                <a:cs typeface="Arial" pitchFamily="34" charset="0"/>
              </a:rPr>
              <a:t>kazanmaya</a:t>
            </a:r>
            <a:r>
              <a:rPr lang="en-US" dirty="0" smtClean="0">
                <a:latin typeface="Arial" pitchFamily="34" charset="0"/>
                <a:cs typeface="Arial" pitchFamily="34" charset="0"/>
              </a:rPr>
              <a:t> </a:t>
            </a:r>
            <a:r>
              <a:rPr lang="en-US" dirty="0" err="1" smtClean="0">
                <a:latin typeface="Arial" pitchFamily="34" charset="0"/>
                <a:cs typeface="Arial" pitchFamily="34" charset="0"/>
              </a:rPr>
              <a:t>yönelik</a:t>
            </a:r>
            <a:r>
              <a:rPr lang="en-US" dirty="0" smtClean="0">
                <a:latin typeface="Arial" pitchFamily="34" charset="0"/>
                <a:cs typeface="Arial" pitchFamily="34" charset="0"/>
              </a:rPr>
              <a:t> </a:t>
            </a:r>
            <a:r>
              <a:rPr lang="en-US" dirty="0" err="1" smtClean="0">
                <a:latin typeface="Arial" pitchFamily="34" charset="0"/>
                <a:cs typeface="Arial" pitchFamily="34" charset="0"/>
              </a:rPr>
              <a:t>teknikleri</a:t>
            </a:r>
            <a:r>
              <a:rPr lang="en-US" dirty="0" smtClean="0">
                <a:latin typeface="Arial" pitchFamily="34" charset="0"/>
                <a:cs typeface="Arial" pitchFamily="34" charset="0"/>
              </a:rPr>
              <a:t> </a:t>
            </a:r>
            <a:r>
              <a:rPr lang="en-US" dirty="0" err="1" smtClean="0">
                <a:latin typeface="Arial" pitchFamily="34" charset="0"/>
                <a:cs typeface="Arial" pitchFamily="34" charset="0"/>
              </a:rPr>
              <a:t>uygulayabilmek</a:t>
            </a:r>
            <a:r>
              <a:rPr lang="en-US" dirty="0" smtClean="0">
                <a:latin typeface="Arial" pitchFamily="34" charset="0"/>
                <a:cs typeface="Arial" pitchFamily="34" charset="0"/>
              </a:rPr>
              <a:t>.</a:t>
            </a:r>
          </a:p>
          <a:p>
            <a:pPr algn="just">
              <a:tabLst>
                <a:tab pos="228600" algn="l"/>
              </a:tabLst>
            </a:pPr>
            <a:endParaRPr lang="tr-TR" dirty="0">
              <a:latin typeface="Arial" pitchFamily="34" charset="0"/>
              <a:cs typeface="Arial"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1" name="Picture 3"/>
          <p:cNvPicPr>
            <a:picLocks noChangeAspect="1" noChangeArrowheads="1"/>
          </p:cNvPicPr>
          <p:nvPr/>
        </p:nvPicPr>
        <p:blipFill>
          <a:blip r:embed="rId2"/>
          <a:srcRect/>
          <a:stretch>
            <a:fillRect/>
          </a:stretch>
        </p:blipFill>
        <p:spPr bwMode="auto">
          <a:xfrm>
            <a:off x="857224" y="785794"/>
            <a:ext cx="4143404" cy="425589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4 Dikdörtgen"/>
          <p:cNvSpPr/>
          <p:nvPr/>
        </p:nvSpPr>
        <p:spPr>
          <a:xfrm>
            <a:off x="4286248" y="4714884"/>
            <a:ext cx="428628" cy="28575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5 Dikdörtgen"/>
          <p:cNvSpPr/>
          <p:nvPr/>
        </p:nvSpPr>
        <p:spPr>
          <a:xfrm>
            <a:off x="1142976" y="4643446"/>
            <a:ext cx="785818" cy="28575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7" name="Picture 2"/>
          <p:cNvPicPr>
            <a:picLocks noChangeAspect="1" noChangeArrowheads="1"/>
          </p:cNvPicPr>
          <p:nvPr/>
        </p:nvPicPr>
        <p:blipFill>
          <a:blip r:embed="rId3">
            <a:lum bright="40000"/>
          </a:blip>
          <a:srcRect/>
          <a:stretch>
            <a:fillRect/>
          </a:stretch>
        </p:blipFill>
        <p:spPr bwMode="auto">
          <a:xfrm>
            <a:off x="5357818" y="1142984"/>
            <a:ext cx="2933700" cy="2190750"/>
          </a:xfrm>
          <a:prstGeom prst="rect">
            <a:avLst/>
          </a:prstGeom>
          <a:noFill/>
          <a:ln w="9525">
            <a:noFill/>
            <a:miter lim="800000"/>
            <a:headEnd/>
            <a:tailEnd/>
          </a:ln>
          <a:effectLst/>
        </p:spPr>
      </p:pic>
      <p:sp>
        <p:nvSpPr>
          <p:cNvPr id="68613" name="AutoShape 5" descr="dental sütur malzemeleri ile ilgili görsel sonucu"/>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3"/>
          <p:cNvPicPr>
            <a:picLocks noChangeAspect="1" noChangeArrowheads="1"/>
          </p:cNvPicPr>
          <p:nvPr/>
        </p:nvPicPr>
        <p:blipFill>
          <a:blip r:embed="rId2"/>
          <a:srcRect l="3087" t="13721" r="1194" b="8163"/>
          <a:stretch>
            <a:fillRect/>
          </a:stretch>
        </p:blipFill>
        <p:spPr bwMode="auto">
          <a:xfrm>
            <a:off x="571470" y="285729"/>
            <a:ext cx="3777006" cy="2357454"/>
          </a:xfrm>
          <a:prstGeom prst="rect">
            <a:avLst/>
          </a:prstGeom>
          <a:ln w="38100" cap="sq">
            <a:solidFill>
              <a:schemeClr val="tx1"/>
            </a:solidFill>
            <a:prstDash val="solid"/>
            <a:miter lim="800000"/>
          </a:ln>
          <a:effectLst>
            <a:outerShdw blurRad="50800" dist="38100" dir="2700000" algn="tl" rotWithShape="0">
              <a:srgbClr val="000000">
                <a:alpha val="43000"/>
              </a:srgbClr>
            </a:outerShdw>
          </a:effectLst>
        </p:spPr>
      </p:pic>
      <p:pic>
        <p:nvPicPr>
          <p:cNvPr id="11" name="Picture 5"/>
          <p:cNvPicPr>
            <a:picLocks noChangeAspect="1" noChangeArrowheads="1"/>
          </p:cNvPicPr>
          <p:nvPr/>
        </p:nvPicPr>
        <p:blipFill>
          <a:blip r:embed="rId3"/>
          <a:srcRect/>
          <a:stretch>
            <a:fillRect/>
          </a:stretch>
        </p:blipFill>
        <p:spPr bwMode="auto">
          <a:xfrm>
            <a:off x="4000496" y="2532442"/>
            <a:ext cx="3143271" cy="2172918"/>
          </a:xfrm>
          <a:prstGeom prst="rect">
            <a:avLst/>
          </a:prstGeom>
          <a:noFill/>
          <a:ln w="9525">
            <a:noFill/>
            <a:miter lim="800000"/>
            <a:headEnd/>
            <a:tailEnd/>
          </a:ln>
          <a:effectLst/>
        </p:spPr>
      </p:pic>
      <p:pic>
        <p:nvPicPr>
          <p:cNvPr id="12" name="Picture 6"/>
          <p:cNvPicPr>
            <a:picLocks noChangeAspect="1" noChangeArrowheads="1"/>
          </p:cNvPicPr>
          <p:nvPr/>
        </p:nvPicPr>
        <p:blipFill>
          <a:blip r:embed="rId4"/>
          <a:srcRect/>
          <a:stretch>
            <a:fillRect/>
          </a:stretch>
        </p:blipFill>
        <p:spPr bwMode="auto">
          <a:xfrm>
            <a:off x="500034" y="2714620"/>
            <a:ext cx="3500462" cy="2113098"/>
          </a:xfrm>
          <a:prstGeom prst="rect">
            <a:avLst/>
          </a:prstGeom>
          <a:noFill/>
          <a:ln w="9525">
            <a:noFill/>
            <a:miter lim="800000"/>
            <a:headEnd/>
            <a:tailEnd/>
          </a:ln>
          <a:effectLst/>
        </p:spPr>
      </p:pic>
      <p:pic>
        <p:nvPicPr>
          <p:cNvPr id="13" name="Picture 8" descr="İlgili resim"/>
          <p:cNvPicPr>
            <a:picLocks noChangeAspect="1" noChangeArrowheads="1"/>
          </p:cNvPicPr>
          <p:nvPr/>
        </p:nvPicPr>
        <p:blipFill>
          <a:blip r:embed="rId5"/>
          <a:srcRect t="16280" b="19533"/>
          <a:stretch>
            <a:fillRect/>
          </a:stretch>
        </p:blipFill>
        <p:spPr bwMode="auto">
          <a:xfrm>
            <a:off x="500034" y="4749317"/>
            <a:ext cx="3500462" cy="1894393"/>
          </a:xfrm>
          <a:prstGeom prst="rect">
            <a:avLst/>
          </a:prstGeom>
          <a:noFill/>
        </p:spPr>
      </p:pic>
      <p:pic>
        <p:nvPicPr>
          <p:cNvPr id="14" name="Picture 9"/>
          <p:cNvPicPr>
            <a:picLocks noChangeAspect="1" noChangeArrowheads="1"/>
          </p:cNvPicPr>
          <p:nvPr/>
        </p:nvPicPr>
        <p:blipFill>
          <a:blip r:embed="rId6"/>
          <a:srcRect t="12448"/>
          <a:stretch>
            <a:fillRect/>
          </a:stretch>
        </p:blipFill>
        <p:spPr bwMode="auto">
          <a:xfrm>
            <a:off x="4000496" y="4643446"/>
            <a:ext cx="3143272" cy="2009897"/>
          </a:xfrm>
          <a:prstGeom prst="rect">
            <a:avLst/>
          </a:prstGeom>
          <a:noFill/>
          <a:ln w="9525">
            <a:noFill/>
            <a:miter lim="800000"/>
            <a:headEnd/>
            <a:tailEnd/>
          </a:ln>
          <a:effectLst/>
        </p:spPr>
      </p:pic>
      <p:pic>
        <p:nvPicPr>
          <p:cNvPr id="15" name="Picture 2"/>
          <p:cNvPicPr>
            <a:picLocks noChangeAspect="1" noChangeArrowheads="1"/>
          </p:cNvPicPr>
          <p:nvPr/>
        </p:nvPicPr>
        <p:blipFill>
          <a:blip r:embed="rId7"/>
          <a:srcRect/>
          <a:stretch>
            <a:fillRect/>
          </a:stretch>
        </p:blipFill>
        <p:spPr bwMode="auto">
          <a:xfrm>
            <a:off x="4000496" y="285728"/>
            <a:ext cx="3143272" cy="2461107"/>
          </a:xfrm>
          <a:prstGeom prst="rect">
            <a:avLst/>
          </a:prstGeom>
          <a:noFill/>
          <a:ln w="9525">
            <a:noFill/>
            <a:miter lim="800000"/>
            <a:headEnd/>
            <a:tailEnd/>
          </a:ln>
          <a:effectLst/>
        </p:spPr>
      </p:pic>
      <p:sp>
        <p:nvSpPr>
          <p:cNvPr id="8" name="7 Dikdörtgen"/>
          <p:cNvSpPr/>
          <p:nvPr/>
        </p:nvSpPr>
        <p:spPr>
          <a:xfrm>
            <a:off x="500034" y="2571744"/>
            <a:ext cx="3643338" cy="142876"/>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8 Dikdörtgen"/>
          <p:cNvSpPr/>
          <p:nvPr/>
        </p:nvSpPr>
        <p:spPr>
          <a:xfrm>
            <a:off x="642910" y="285728"/>
            <a:ext cx="3643338" cy="142876"/>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1357290" y="357166"/>
            <a:ext cx="5913991" cy="400110"/>
          </a:xfrm>
          <a:prstGeom prst="rect">
            <a:avLst/>
          </a:prstGeom>
        </p:spPr>
        <p:txBody>
          <a:bodyPr wrap="none">
            <a:spAutoFit/>
          </a:bodyPr>
          <a:lstStyle/>
          <a:p>
            <a:pPr marL="292100" lvl="0" indent="-292100">
              <a:buClr>
                <a:schemeClr val="accent1"/>
              </a:buClr>
              <a:buSzPct val="70000"/>
            </a:pPr>
            <a:r>
              <a:rPr lang="tr-TR" sz="2000" b="1" dirty="0" smtClean="0">
                <a:solidFill>
                  <a:srgbClr val="FFFF00"/>
                </a:solidFill>
                <a:latin typeface="Arial" pitchFamily="34" charset="0"/>
                <a:cs typeface="Arial" pitchFamily="34" charset="0"/>
              </a:rPr>
              <a:t>Temel </a:t>
            </a:r>
            <a:r>
              <a:rPr lang="tr-TR" sz="2000" b="1" dirty="0" err="1" smtClean="0">
                <a:solidFill>
                  <a:srgbClr val="FFFF00"/>
                </a:solidFill>
                <a:latin typeface="Arial" pitchFamily="34" charset="0"/>
                <a:cs typeface="Arial" pitchFamily="34" charset="0"/>
              </a:rPr>
              <a:t>flep</a:t>
            </a:r>
            <a:r>
              <a:rPr lang="tr-TR" sz="2000" b="1" dirty="0" smtClean="0">
                <a:solidFill>
                  <a:srgbClr val="FFFF00"/>
                </a:solidFill>
                <a:latin typeface="Arial" pitchFamily="34" charset="0"/>
                <a:cs typeface="Arial" pitchFamily="34" charset="0"/>
              </a:rPr>
              <a:t> ve Kemik cerrahisi (</a:t>
            </a:r>
            <a:r>
              <a:rPr lang="tr-TR" sz="2000" b="1" dirty="0" err="1" smtClean="0">
                <a:solidFill>
                  <a:srgbClr val="FFFF00"/>
                </a:solidFill>
                <a:latin typeface="Arial" pitchFamily="34" charset="0"/>
                <a:cs typeface="Arial" pitchFamily="34" charset="0"/>
              </a:rPr>
              <a:t>Rezektif</a:t>
            </a:r>
            <a:r>
              <a:rPr lang="tr-TR" sz="2000" b="1" dirty="0" smtClean="0">
                <a:solidFill>
                  <a:srgbClr val="FFFF00"/>
                </a:solidFill>
                <a:latin typeface="Arial" pitchFamily="34" charset="0"/>
                <a:cs typeface="Arial" pitchFamily="34" charset="0"/>
              </a:rPr>
              <a:t> cerrahi)</a:t>
            </a:r>
          </a:p>
        </p:txBody>
      </p:sp>
      <p:pic>
        <p:nvPicPr>
          <p:cNvPr id="65540" name="Picture 4"/>
          <p:cNvPicPr>
            <a:picLocks noChangeAspect="1" noChangeArrowheads="1"/>
          </p:cNvPicPr>
          <p:nvPr/>
        </p:nvPicPr>
        <p:blipFill>
          <a:blip r:embed="rId2"/>
          <a:srcRect/>
          <a:stretch>
            <a:fillRect/>
          </a:stretch>
        </p:blipFill>
        <p:spPr bwMode="auto">
          <a:xfrm>
            <a:off x="1214414" y="1000108"/>
            <a:ext cx="6305550" cy="54387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571472" y="428604"/>
            <a:ext cx="4572000" cy="954107"/>
          </a:xfrm>
          <a:prstGeom prst="rect">
            <a:avLst/>
          </a:prstGeom>
        </p:spPr>
        <p:txBody>
          <a:bodyPr>
            <a:spAutoFit/>
          </a:bodyPr>
          <a:lstStyle/>
          <a:p>
            <a:pPr marL="292100" lvl="0" indent="-292100">
              <a:buClr>
                <a:schemeClr val="accent1"/>
              </a:buClr>
              <a:buSzPct val="70000"/>
              <a:buFont typeface="Wingdings 2"/>
              <a:buChar char=""/>
              <a:defRPr/>
            </a:pPr>
            <a:r>
              <a:rPr lang="tr-TR" sz="2000" b="1" dirty="0" err="1" smtClean="0">
                <a:solidFill>
                  <a:srgbClr val="FFFF00"/>
                </a:solidFill>
                <a:latin typeface="Arial" pitchFamily="34" charset="0"/>
                <a:cs typeface="Arial" pitchFamily="34" charset="0"/>
              </a:rPr>
              <a:t>Gingivektomi</a:t>
            </a:r>
            <a:r>
              <a:rPr lang="tr-TR" sz="2000" b="1" dirty="0" smtClean="0">
                <a:solidFill>
                  <a:srgbClr val="FFFF00"/>
                </a:solidFill>
                <a:latin typeface="Arial" pitchFamily="34" charset="0"/>
                <a:cs typeface="Arial" pitchFamily="34" charset="0"/>
              </a:rPr>
              <a:t>/ </a:t>
            </a:r>
            <a:r>
              <a:rPr lang="tr-TR" sz="2000" b="1" dirty="0" err="1" smtClean="0">
                <a:solidFill>
                  <a:srgbClr val="FFFF00"/>
                </a:solidFill>
                <a:latin typeface="Arial" pitchFamily="34" charset="0"/>
                <a:cs typeface="Arial" pitchFamily="34" charset="0"/>
              </a:rPr>
              <a:t>Gingivoplasti</a:t>
            </a:r>
            <a:endParaRPr lang="tr-TR" sz="2000" b="1" dirty="0" smtClean="0">
              <a:solidFill>
                <a:srgbClr val="FFFF00"/>
              </a:solidFill>
              <a:latin typeface="Arial" pitchFamily="34" charset="0"/>
              <a:cs typeface="Arial" pitchFamily="34" charset="0"/>
            </a:endParaRPr>
          </a:p>
          <a:p>
            <a:pPr marL="292100" lvl="0" indent="-292100">
              <a:buClr>
                <a:schemeClr val="accent1"/>
              </a:buClr>
              <a:buSzPct val="70000"/>
              <a:defRPr/>
            </a:pPr>
            <a:endParaRPr lang="tr-TR" b="1" dirty="0" smtClean="0">
              <a:latin typeface="Arial" pitchFamily="34" charset="0"/>
              <a:cs typeface="Arial" pitchFamily="34" charset="0"/>
            </a:endParaRPr>
          </a:p>
          <a:p>
            <a:pPr marL="292100" lvl="0" indent="-292100">
              <a:buClr>
                <a:schemeClr val="accent1"/>
              </a:buClr>
              <a:buSzPct val="70000"/>
              <a:defRPr/>
            </a:pPr>
            <a:endParaRPr lang="tr-TR" b="1" dirty="0">
              <a:latin typeface="Arial" pitchFamily="34" charset="0"/>
              <a:cs typeface="Arial" pitchFamily="34" charset="0"/>
            </a:endParaRPr>
          </a:p>
        </p:txBody>
      </p:sp>
      <p:sp>
        <p:nvSpPr>
          <p:cNvPr id="3" name="2 Dikdörtgen"/>
          <p:cNvSpPr/>
          <p:nvPr/>
        </p:nvSpPr>
        <p:spPr>
          <a:xfrm>
            <a:off x="642910" y="1428736"/>
            <a:ext cx="3357586" cy="2400657"/>
          </a:xfrm>
          <a:prstGeom prst="rect">
            <a:avLst/>
          </a:prstGeom>
        </p:spPr>
        <p:txBody>
          <a:bodyPr wrap="square">
            <a:spAutoFit/>
          </a:bodyPr>
          <a:lstStyle/>
          <a:p>
            <a:pPr>
              <a:spcBef>
                <a:spcPct val="50000"/>
              </a:spcBef>
            </a:pPr>
            <a:r>
              <a:rPr lang="tr-TR" sz="2000" b="1" dirty="0" err="1" smtClean="0">
                <a:solidFill>
                  <a:srgbClr val="FFFF00"/>
                </a:solidFill>
                <a:latin typeface="Arial" pitchFamily="34" charset="0"/>
                <a:cs typeface="Arial" pitchFamily="34" charset="0"/>
              </a:rPr>
              <a:t>Gingiv</a:t>
            </a:r>
            <a:r>
              <a:rPr lang="tr-TR" sz="2000" b="1" u="sng" dirty="0" err="1" smtClean="0">
                <a:solidFill>
                  <a:srgbClr val="FFFF00"/>
                </a:solidFill>
                <a:latin typeface="Arial" pitchFamily="34" charset="0"/>
                <a:cs typeface="Arial" pitchFamily="34" charset="0"/>
              </a:rPr>
              <a:t>ektomi</a:t>
            </a:r>
            <a:r>
              <a:rPr lang="tr-TR" sz="2000" b="1" dirty="0" smtClean="0">
                <a:solidFill>
                  <a:srgbClr val="FFFF00"/>
                </a:solidFill>
                <a:latin typeface="Arial" pitchFamily="34" charset="0"/>
                <a:cs typeface="Arial" pitchFamily="34" charset="0"/>
              </a:rPr>
              <a:t>: </a:t>
            </a:r>
            <a:r>
              <a:rPr lang="tr-TR" sz="2000" b="1" dirty="0" err="1" smtClean="0">
                <a:latin typeface="Arial" pitchFamily="34" charset="0"/>
                <a:cs typeface="Arial" pitchFamily="34" charset="0"/>
              </a:rPr>
              <a:t>Periodontal</a:t>
            </a:r>
            <a:r>
              <a:rPr lang="tr-TR" sz="2000" b="1" dirty="0" smtClean="0">
                <a:latin typeface="Arial" pitchFamily="34" charset="0"/>
                <a:cs typeface="Arial" pitchFamily="34" charset="0"/>
              </a:rPr>
              <a:t> cebin yumuşak doku duvarının kesilerek uzaklaştırılması işlemi.</a:t>
            </a:r>
          </a:p>
          <a:p>
            <a:pPr>
              <a:spcBef>
                <a:spcPct val="50000"/>
              </a:spcBef>
            </a:pPr>
            <a:r>
              <a:rPr lang="tr-TR" sz="2000" b="1" dirty="0" err="1" smtClean="0">
                <a:solidFill>
                  <a:srgbClr val="FFFF00"/>
                </a:solidFill>
                <a:latin typeface="Arial" pitchFamily="34" charset="0"/>
                <a:cs typeface="Arial" pitchFamily="34" charset="0"/>
              </a:rPr>
              <a:t>Gingivo</a:t>
            </a:r>
            <a:r>
              <a:rPr lang="tr-TR" sz="2000" b="1" u="sng" dirty="0" err="1" smtClean="0">
                <a:solidFill>
                  <a:srgbClr val="FFFF00"/>
                </a:solidFill>
                <a:latin typeface="Arial" pitchFamily="34" charset="0"/>
                <a:cs typeface="Arial" pitchFamily="34" charset="0"/>
              </a:rPr>
              <a:t>plasti</a:t>
            </a:r>
            <a:r>
              <a:rPr lang="tr-TR" sz="2000" b="1" dirty="0" smtClean="0">
                <a:solidFill>
                  <a:srgbClr val="FFFF00"/>
                </a:solidFill>
                <a:latin typeface="Arial" pitchFamily="34" charset="0"/>
                <a:cs typeface="Arial" pitchFamily="34" charset="0"/>
              </a:rPr>
              <a:t>: </a:t>
            </a:r>
            <a:r>
              <a:rPr lang="tr-TR" sz="2000" b="1" dirty="0" smtClean="0">
                <a:latin typeface="Arial" pitchFamily="34" charset="0"/>
                <a:cs typeface="Arial" pitchFamily="34" charset="0"/>
              </a:rPr>
              <a:t>Dişeti konturunun düzeltilmesi işlemi.</a:t>
            </a:r>
            <a:endParaRPr lang="en-US" sz="2000" b="1" dirty="0">
              <a:latin typeface="Arial" pitchFamily="34" charset="0"/>
              <a:cs typeface="Arial" pitchFamily="34" charset="0"/>
            </a:endParaRPr>
          </a:p>
        </p:txBody>
      </p:sp>
      <p:pic>
        <p:nvPicPr>
          <p:cNvPr id="5" name="Picture 6" descr="gingivektomi1"/>
          <p:cNvPicPr>
            <a:picLocks noChangeAspect="1" noChangeArrowheads="1"/>
          </p:cNvPicPr>
          <p:nvPr/>
        </p:nvPicPr>
        <p:blipFill>
          <a:blip r:embed="rId2"/>
          <a:srcRect/>
          <a:stretch>
            <a:fillRect/>
          </a:stretch>
        </p:blipFill>
        <p:spPr bwMode="auto">
          <a:xfrm>
            <a:off x="4143372" y="857232"/>
            <a:ext cx="4321175" cy="1455737"/>
          </a:xfrm>
          <a:prstGeom prst="rect">
            <a:avLst/>
          </a:prstGeom>
          <a:noFill/>
        </p:spPr>
      </p:pic>
      <p:pic>
        <p:nvPicPr>
          <p:cNvPr id="6" name="Picture 7" descr="gingivektomi2"/>
          <p:cNvPicPr>
            <a:picLocks noChangeAspect="1" noChangeArrowheads="1"/>
          </p:cNvPicPr>
          <p:nvPr/>
        </p:nvPicPr>
        <p:blipFill>
          <a:blip r:embed="rId3"/>
          <a:srcRect/>
          <a:stretch>
            <a:fillRect/>
          </a:stretch>
        </p:blipFill>
        <p:spPr bwMode="auto">
          <a:xfrm>
            <a:off x="4071934" y="2643182"/>
            <a:ext cx="4321175" cy="1490662"/>
          </a:xfrm>
          <a:prstGeom prst="rect">
            <a:avLst/>
          </a:prstGeom>
          <a:noFill/>
        </p:spPr>
      </p:pic>
      <p:pic>
        <p:nvPicPr>
          <p:cNvPr id="7" name="Picture 4" descr="gingivektomi3"/>
          <p:cNvPicPr>
            <a:picLocks noChangeAspect="1" noChangeArrowheads="1"/>
          </p:cNvPicPr>
          <p:nvPr/>
        </p:nvPicPr>
        <p:blipFill>
          <a:blip r:embed="rId4"/>
          <a:srcRect b="70946"/>
          <a:stretch>
            <a:fillRect/>
          </a:stretch>
        </p:blipFill>
        <p:spPr bwMode="auto">
          <a:xfrm>
            <a:off x="3929058" y="4214818"/>
            <a:ext cx="4625978" cy="1454182"/>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12"/>
          <p:cNvPicPr>
            <a:picLocks noChangeAspect="1" noChangeArrowheads="1"/>
          </p:cNvPicPr>
          <p:nvPr/>
        </p:nvPicPr>
        <p:blipFill>
          <a:blip r:embed="rId2"/>
          <a:srcRect/>
          <a:stretch>
            <a:fillRect/>
          </a:stretch>
        </p:blipFill>
        <p:spPr bwMode="auto">
          <a:xfrm>
            <a:off x="500034" y="500041"/>
            <a:ext cx="5357850" cy="4900815"/>
          </a:xfrm>
          <a:prstGeom prst="rect">
            <a:avLst/>
          </a:prstGeom>
          <a:noFill/>
        </p:spPr>
      </p:pic>
      <p:pic>
        <p:nvPicPr>
          <p:cNvPr id="3" name="Picture 6" descr="13"/>
          <p:cNvPicPr>
            <a:picLocks noChangeAspect="1" noChangeArrowheads="1"/>
          </p:cNvPicPr>
          <p:nvPr/>
        </p:nvPicPr>
        <p:blipFill>
          <a:blip r:embed="rId3"/>
          <a:srcRect/>
          <a:stretch>
            <a:fillRect/>
          </a:stretch>
        </p:blipFill>
        <p:spPr bwMode="auto">
          <a:xfrm>
            <a:off x="6000760" y="571480"/>
            <a:ext cx="2758050" cy="2286016"/>
          </a:xfrm>
          <a:prstGeom prst="rect">
            <a:avLst/>
          </a:prstGeom>
          <a:noFill/>
        </p:spPr>
      </p:pic>
      <p:sp>
        <p:nvSpPr>
          <p:cNvPr id="5" name="Text Box 10"/>
          <p:cNvSpPr txBox="1">
            <a:spLocks noChangeArrowheads="1"/>
          </p:cNvSpPr>
          <p:nvPr/>
        </p:nvSpPr>
        <p:spPr bwMode="auto">
          <a:xfrm>
            <a:off x="6000760" y="2214554"/>
            <a:ext cx="2447925" cy="646331"/>
          </a:xfrm>
          <a:prstGeom prst="rect">
            <a:avLst/>
          </a:prstGeom>
          <a:noFill/>
          <a:ln w="9525">
            <a:noFill/>
            <a:miter lim="800000"/>
            <a:headEnd/>
            <a:tailEnd/>
          </a:ln>
          <a:effectLst/>
        </p:spPr>
        <p:txBody>
          <a:bodyPr>
            <a:spAutoFit/>
          </a:bodyPr>
          <a:lstStyle/>
          <a:p>
            <a:pPr>
              <a:spcBef>
                <a:spcPct val="50000"/>
              </a:spcBef>
            </a:pPr>
            <a:r>
              <a:rPr lang="tr-TR" b="1" dirty="0">
                <a:solidFill>
                  <a:schemeClr val="bg1"/>
                </a:solidFill>
                <a:latin typeface="Arial" pitchFamily="34" charset="0"/>
                <a:cs typeface="Arial" pitchFamily="34" charset="0"/>
              </a:rPr>
              <a:t>Cep tabanının işaretlenmesi</a:t>
            </a:r>
            <a:endParaRPr lang="en-US" b="1" dirty="0">
              <a:solidFill>
                <a:schemeClr val="bg1"/>
              </a:solidFill>
              <a:latin typeface="Arial" pitchFamily="34" charset="0"/>
              <a:cs typeface="Arial" pitchFamily="34" charset="0"/>
            </a:endParaRPr>
          </a:p>
        </p:txBody>
      </p:sp>
      <p:sp>
        <p:nvSpPr>
          <p:cNvPr id="6" name="Text Box 8"/>
          <p:cNvSpPr txBox="1">
            <a:spLocks noChangeArrowheads="1"/>
          </p:cNvSpPr>
          <p:nvPr/>
        </p:nvSpPr>
        <p:spPr bwMode="auto">
          <a:xfrm>
            <a:off x="3357554" y="642918"/>
            <a:ext cx="1857388" cy="369332"/>
          </a:xfrm>
          <a:prstGeom prst="rect">
            <a:avLst/>
          </a:prstGeom>
          <a:noFill/>
          <a:ln w="9525">
            <a:noFill/>
            <a:miter lim="800000"/>
            <a:headEnd/>
            <a:tailEnd/>
          </a:ln>
          <a:effectLst/>
        </p:spPr>
        <p:txBody>
          <a:bodyPr wrap="square">
            <a:spAutoFit/>
          </a:bodyPr>
          <a:lstStyle/>
          <a:p>
            <a:pPr>
              <a:spcBef>
                <a:spcPct val="50000"/>
              </a:spcBef>
            </a:pPr>
            <a:r>
              <a:rPr lang="tr-TR" b="1" dirty="0">
                <a:solidFill>
                  <a:schemeClr val="bg1"/>
                </a:solidFill>
                <a:latin typeface="Arial" pitchFamily="34" charset="0"/>
                <a:cs typeface="Arial" pitchFamily="34" charset="0"/>
              </a:rPr>
              <a:t>İşaretleyiciler</a:t>
            </a:r>
          </a:p>
        </p:txBody>
      </p:sp>
      <p:sp>
        <p:nvSpPr>
          <p:cNvPr id="7" name="Text Box 9"/>
          <p:cNvSpPr txBox="1">
            <a:spLocks noChangeArrowheads="1"/>
          </p:cNvSpPr>
          <p:nvPr/>
        </p:nvSpPr>
        <p:spPr bwMode="auto">
          <a:xfrm>
            <a:off x="3143240" y="3000372"/>
            <a:ext cx="2143140" cy="646331"/>
          </a:xfrm>
          <a:prstGeom prst="rect">
            <a:avLst/>
          </a:prstGeom>
          <a:noFill/>
          <a:ln w="9525">
            <a:noFill/>
            <a:miter lim="800000"/>
            <a:headEnd/>
            <a:tailEnd/>
          </a:ln>
          <a:effectLst/>
        </p:spPr>
        <p:txBody>
          <a:bodyPr wrap="square">
            <a:spAutoFit/>
          </a:bodyPr>
          <a:lstStyle/>
          <a:p>
            <a:pPr>
              <a:spcBef>
                <a:spcPct val="50000"/>
              </a:spcBef>
            </a:pPr>
            <a:r>
              <a:rPr lang="tr-TR" b="1" dirty="0" err="1">
                <a:solidFill>
                  <a:schemeClr val="bg1"/>
                </a:solidFill>
                <a:latin typeface="Arial" pitchFamily="34" charset="0"/>
                <a:cs typeface="Arial" pitchFamily="34" charset="0"/>
              </a:rPr>
              <a:t>Gingivektomi</a:t>
            </a:r>
            <a:r>
              <a:rPr lang="tr-TR" b="1" dirty="0">
                <a:solidFill>
                  <a:schemeClr val="bg1"/>
                </a:solidFill>
                <a:latin typeface="Arial" pitchFamily="34" charset="0"/>
                <a:cs typeface="Arial" pitchFamily="34" charset="0"/>
              </a:rPr>
              <a:t> bıçakları</a:t>
            </a:r>
          </a:p>
        </p:txBody>
      </p:sp>
      <p:sp>
        <p:nvSpPr>
          <p:cNvPr id="9" name="Text Box 5"/>
          <p:cNvSpPr txBox="1">
            <a:spLocks noChangeArrowheads="1"/>
          </p:cNvSpPr>
          <p:nvPr/>
        </p:nvSpPr>
        <p:spPr bwMode="auto">
          <a:xfrm>
            <a:off x="323850" y="5805488"/>
            <a:ext cx="8064500" cy="579437"/>
          </a:xfrm>
          <a:prstGeom prst="rect">
            <a:avLst/>
          </a:prstGeom>
          <a:noFill/>
          <a:ln w="9525">
            <a:noFill/>
            <a:miter lim="800000"/>
            <a:headEnd/>
            <a:tailEnd/>
          </a:ln>
          <a:effectLst/>
        </p:spPr>
        <p:txBody>
          <a:bodyPr>
            <a:spAutoFit/>
          </a:bodyPr>
          <a:lstStyle/>
          <a:p>
            <a:pPr>
              <a:spcBef>
                <a:spcPct val="50000"/>
              </a:spcBef>
            </a:pPr>
            <a:r>
              <a:rPr lang="tr-TR" sz="3200" b="1" dirty="0" err="1">
                <a:latin typeface="Arial" pitchFamily="34" charset="0"/>
                <a:cs typeface="Arial" pitchFamily="34" charset="0"/>
              </a:rPr>
              <a:t>Gingivektomi’de</a:t>
            </a:r>
            <a:r>
              <a:rPr lang="tr-TR" sz="3200" b="1" dirty="0">
                <a:latin typeface="Arial" pitchFamily="34" charset="0"/>
                <a:cs typeface="Arial" pitchFamily="34" charset="0"/>
              </a:rPr>
              <a:t> kullanılan el aletleri</a:t>
            </a:r>
          </a:p>
        </p:txBody>
      </p:sp>
      <p:pic>
        <p:nvPicPr>
          <p:cNvPr id="10" name="Picture 7" descr="ginigivektomi 3"/>
          <p:cNvPicPr>
            <a:picLocks noChangeAspect="1" noChangeArrowheads="1"/>
          </p:cNvPicPr>
          <p:nvPr/>
        </p:nvPicPr>
        <p:blipFill>
          <a:blip r:embed="rId4"/>
          <a:srcRect/>
          <a:stretch>
            <a:fillRect/>
          </a:stretch>
        </p:blipFill>
        <p:spPr bwMode="auto">
          <a:xfrm>
            <a:off x="6000760" y="3214686"/>
            <a:ext cx="2793470" cy="2143140"/>
          </a:xfrm>
          <a:prstGeom prst="rect">
            <a:avLst/>
          </a:prstGeom>
          <a:noFill/>
        </p:spPr>
      </p:pic>
      <p:sp>
        <p:nvSpPr>
          <p:cNvPr id="17" name="Text Box 8"/>
          <p:cNvSpPr txBox="1">
            <a:spLocks noChangeArrowheads="1"/>
          </p:cNvSpPr>
          <p:nvPr/>
        </p:nvSpPr>
        <p:spPr bwMode="auto">
          <a:xfrm>
            <a:off x="2786050" y="5000636"/>
            <a:ext cx="1143008" cy="369332"/>
          </a:xfrm>
          <a:prstGeom prst="rect">
            <a:avLst/>
          </a:prstGeom>
          <a:noFill/>
          <a:ln w="9525">
            <a:noFill/>
            <a:miter lim="800000"/>
            <a:headEnd/>
            <a:tailEnd/>
          </a:ln>
          <a:effectLst/>
        </p:spPr>
        <p:txBody>
          <a:bodyPr wrap="square">
            <a:spAutoFit/>
          </a:bodyPr>
          <a:lstStyle/>
          <a:p>
            <a:pPr>
              <a:spcBef>
                <a:spcPct val="50000"/>
              </a:spcBef>
            </a:pPr>
            <a:r>
              <a:rPr lang="tr-TR" b="1" dirty="0" err="1" smtClean="0">
                <a:solidFill>
                  <a:schemeClr val="bg1"/>
                </a:solidFill>
                <a:latin typeface="Arial" pitchFamily="34" charset="0"/>
                <a:cs typeface="Arial" pitchFamily="34" charset="0"/>
              </a:rPr>
              <a:t>Kirkland</a:t>
            </a:r>
            <a:endParaRPr lang="tr-TR" b="1" dirty="0">
              <a:solidFill>
                <a:schemeClr val="bg1"/>
              </a:solidFill>
              <a:latin typeface="Arial" pitchFamily="34" charset="0"/>
              <a:cs typeface="Arial" pitchFamily="34" charset="0"/>
            </a:endParaRPr>
          </a:p>
        </p:txBody>
      </p:sp>
      <p:sp>
        <p:nvSpPr>
          <p:cNvPr id="18" name="Text Box 8"/>
          <p:cNvSpPr txBox="1">
            <a:spLocks noChangeArrowheads="1"/>
          </p:cNvSpPr>
          <p:nvPr/>
        </p:nvSpPr>
        <p:spPr bwMode="auto">
          <a:xfrm>
            <a:off x="4714876" y="5000636"/>
            <a:ext cx="1143008" cy="369332"/>
          </a:xfrm>
          <a:prstGeom prst="rect">
            <a:avLst/>
          </a:prstGeom>
          <a:noFill/>
          <a:ln w="9525">
            <a:noFill/>
            <a:miter lim="800000"/>
            <a:headEnd/>
            <a:tailEnd/>
          </a:ln>
          <a:effectLst/>
        </p:spPr>
        <p:txBody>
          <a:bodyPr wrap="square">
            <a:spAutoFit/>
          </a:bodyPr>
          <a:lstStyle/>
          <a:p>
            <a:pPr>
              <a:spcBef>
                <a:spcPct val="50000"/>
              </a:spcBef>
            </a:pPr>
            <a:r>
              <a:rPr lang="tr-TR" b="1" dirty="0" err="1" smtClean="0">
                <a:solidFill>
                  <a:schemeClr val="bg1"/>
                </a:solidFill>
                <a:latin typeface="Arial" pitchFamily="34" charset="0"/>
                <a:cs typeface="Arial" pitchFamily="34" charset="0"/>
              </a:rPr>
              <a:t>Orban</a:t>
            </a:r>
            <a:endParaRPr lang="tr-TR" b="1" dirty="0">
              <a:solidFill>
                <a:schemeClr val="bg1"/>
              </a:solidFill>
              <a:latin typeface="Arial" pitchFamily="34" charset="0"/>
              <a:cs typeface="Arial"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2"/>
          <p:cNvPicPr>
            <a:picLocks noChangeAspect="1" noChangeArrowheads="1"/>
          </p:cNvPicPr>
          <p:nvPr/>
        </p:nvPicPr>
        <p:blipFill>
          <a:blip r:embed="rId2"/>
          <a:srcRect/>
          <a:stretch>
            <a:fillRect/>
          </a:stretch>
        </p:blipFill>
        <p:spPr bwMode="auto">
          <a:xfrm>
            <a:off x="2143108" y="571480"/>
            <a:ext cx="4638692" cy="5764789"/>
          </a:xfrm>
          <a:prstGeom prst="rect">
            <a:avLst/>
          </a:prstGeom>
          <a:noFill/>
          <a:ln w="9525">
            <a:noFill/>
            <a:miter lim="800000"/>
            <a:headEnd/>
            <a:tailEnd/>
          </a:ln>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714348" y="-142900"/>
            <a:ext cx="4572000" cy="954107"/>
          </a:xfrm>
          <a:prstGeom prst="rect">
            <a:avLst/>
          </a:prstGeom>
        </p:spPr>
        <p:txBody>
          <a:bodyPr>
            <a:spAutoFit/>
          </a:bodyPr>
          <a:lstStyle/>
          <a:p>
            <a:pPr marL="292100" lvl="0" indent="-292100">
              <a:buClr>
                <a:schemeClr val="accent1"/>
              </a:buClr>
              <a:buSzPct val="70000"/>
              <a:defRPr/>
            </a:pPr>
            <a:endParaRPr lang="tr-TR" b="1" dirty="0" smtClean="0">
              <a:latin typeface="Arial" pitchFamily="34" charset="0"/>
              <a:cs typeface="Arial" pitchFamily="34" charset="0"/>
            </a:endParaRPr>
          </a:p>
          <a:p>
            <a:pPr marL="292100" lvl="0" indent="-292100">
              <a:buClr>
                <a:schemeClr val="accent1"/>
              </a:buClr>
              <a:buSzPct val="70000"/>
              <a:buFont typeface="Wingdings 2"/>
              <a:buChar char=""/>
              <a:defRPr/>
            </a:pPr>
            <a:endParaRPr lang="tr-TR" b="1" dirty="0" smtClean="0">
              <a:latin typeface="Arial" pitchFamily="34" charset="0"/>
              <a:cs typeface="Arial" pitchFamily="34" charset="0"/>
            </a:endParaRPr>
          </a:p>
          <a:p>
            <a:pPr marL="292100" lvl="0" indent="-292100">
              <a:buClr>
                <a:schemeClr val="accent1"/>
              </a:buClr>
              <a:buSzPct val="70000"/>
              <a:buFont typeface="Wingdings 2"/>
              <a:buChar char=""/>
              <a:defRPr/>
            </a:pPr>
            <a:r>
              <a:rPr lang="tr-TR" sz="2000" b="1" dirty="0" err="1" smtClean="0">
                <a:solidFill>
                  <a:srgbClr val="FFFF00"/>
                </a:solidFill>
                <a:latin typeface="Arial" pitchFamily="34" charset="0"/>
                <a:cs typeface="Arial" pitchFamily="34" charset="0"/>
              </a:rPr>
              <a:t>Mukogingival</a:t>
            </a:r>
            <a:r>
              <a:rPr lang="tr-TR" sz="2000" b="1" dirty="0" smtClean="0">
                <a:solidFill>
                  <a:srgbClr val="FFFF00"/>
                </a:solidFill>
                <a:latin typeface="Arial" pitchFamily="34" charset="0"/>
                <a:cs typeface="Arial" pitchFamily="34" charset="0"/>
              </a:rPr>
              <a:t> cerrahi</a:t>
            </a:r>
            <a:endParaRPr lang="tr-TR" sz="2000" b="1" dirty="0">
              <a:solidFill>
                <a:srgbClr val="FFFF00"/>
              </a:solidFill>
              <a:latin typeface="Arial" pitchFamily="34" charset="0"/>
              <a:cs typeface="Arial" pitchFamily="34" charset="0"/>
            </a:endParaRPr>
          </a:p>
        </p:txBody>
      </p:sp>
      <p:pic>
        <p:nvPicPr>
          <p:cNvPr id="67586" name="Picture 2"/>
          <p:cNvPicPr>
            <a:picLocks noChangeAspect="1" noChangeArrowheads="1"/>
          </p:cNvPicPr>
          <p:nvPr/>
        </p:nvPicPr>
        <p:blipFill>
          <a:blip r:embed="rId2"/>
          <a:srcRect/>
          <a:stretch>
            <a:fillRect/>
          </a:stretch>
        </p:blipFill>
        <p:spPr bwMode="auto">
          <a:xfrm>
            <a:off x="2357422" y="952748"/>
            <a:ext cx="4214842" cy="1420582"/>
          </a:xfrm>
          <a:prstGeom prst="rect">
            <a:avLst/>
          </a:prstGeom>
          <a:noFill/>
          <a:ln w="9525">
            <a:noFill/>
            <a:miter lim="800000"/>
            <a:headEnd/>
            <a:tailEnd/>
          </a:ln>
          <a:effectLst/>
        </p:spPr>
      </p:pic>
      <p:pic>
        <p:nvPicPr>
          <p:cNvPr id="67587" name="Picture 3"/>
          <p:cNvPicPr>
            <a:picLocks noChangeAspect="1" noChangeArrowheads="1"/>
          </p:cNvPicPr>
          <p:nvPr/>
        </p:nvPicPr>
        <p:blipFill>
          <a:blip r:embed="rId3"/>
          <a:srcRect/>
          <a:stretch>
            <a:fillRect/>
          </a:stretch>
        </p:blipFill>
        <p:spPr bwMode="auto">
          <a:xfrm>
            <a:off x="2357422" y="2357430"/>
            <a:ext cx="4222406" cy="2857520"/>
          </a:xfrm>
          <a:prstGeom prst="rect">
            <a:avLst/>
          </a:prstGeom>
          <a:noFill/>
          <a:ln w="9525">
            <a:noFill/>
            <a:miter lim="800000"/>
            <a:headEnd/>
            <a:tailEnd/>
          </a:ln>
          <a:effectLst/>
        </p:spPr>
      </p:pic>
      <p:pic>
        <p:nvPicPr>
          <p:cNvPr id="67588" name="Picture 4"/>
          <p:cNvPicPr>
            <a:picLocks noChangeAspect="1" noChangeArrowheads="1"/>
          </p:cNvPicPr>
          <p:nvPr/>
        </p:nvPicPr>
        <p:blipFill>
          <a:blip r:embed="rId4"/>
          <a:srcRect/>
          <a:stretch>
            <a:fillRect/>
          </a:stretch>
        </p:blipFill>
        <p:spPr bwMode="auto">
          <a:xfrm>
            <a:off x="3571869" y="5214950"/>
            <a:ext cx="2156726" cy="1428746"/>
          </a:xfrm>
          <a:prstGeom prst="rect">
            <a:avLst/>
          </a:prstGeom>
          <a:noFill/>
          <a:ln w="9525">
            <a:noFill/>
            <a:miter lim="800000"/>
            <a:headEnd/>
            <a:tailEnd/>
          </a:ln>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p:cNvPicPr>
            <a:picLocks noChangeAspect="1" noChangeArrowheads="1"/>
          </p:cNvPicPr>
          <p:nvPr/>
        </p:nvPicPr>
        <p:blipFill>
          <a:blip r:embed="rId2"/>
          <a:srcRect/>
          <a:stretch>
            <a:fillRect/>
          </a:stretch>
        </p:blipFill>
        <p:spPr bwMode="auto">
          <a:xfrm>
            <a:off x="1495425" y="953441"/>
            <a:ext cx="5862657" cy="5209234"/>
          </a:xfrm>
          <a:prstGeom prst="rect">
            <a:avLst/>
          </a:prstGeom>
          <a:noFill/>
          <a:ln w="9525">
            <a:noFill/>
            <a:miter lim="800000"/>
            <a:headEnd/>
            <a:tailEnd/>
          </a:ln>
          <a:effectLst/>
        </p:spPr>
      </p:pic>
      <p:sp>
        <p:nvSpPr>
          <p:cNvPr id="3" name="2 Dikdörtgen"/>
          <p:cNvSpPr/>
          <p:nvPr/>
        </p:nvSpPr>
        <p:spPr>
          <a:xfrm>
            <a:off x="714348" y="-142900"/>
            <a:ext cx="4572000" cy="954107"/>
          </a:xfrm>
          <a:prstGeom prst="rect">
            <a:avLst/>
          </a:prstGeom>
        </p:spPr>
        <p:txBody>
          <a:bodyPr>
            <a:spAutoFit/>
          </a:bodyPr>
          <a:lstStyle/>
          <a:p>
            <a:pPr marL="292100" lvl="0" indent="-292100">
              <a:buClr>
                <a:schemeClr val="accent1"/>
              </a:buClr>
              <a:buSzPct val="70000"/>
              <a:defRPr/>
            </a:pPr>
            <a:endParaRPr lang="tr-TR" b="1" dirty="0" smtClean="0">
              <a:latin typeface="Arial" pitchFamily="34" charset="0"/>
              <a:cs typeface="Arial" pitchFamily="34" charset="0"/>
            </a:endParaRPr>
          </a:p>
          <a:p>
            <a:pPr marL="292100" lvl="0" indent="-292100">
              <a:buClr>
                <a:schemeClr val="accent1"/>
              </a:buClr>
              <a:buSzPct val="70000"/>
              <a:buFont typeface="Wingdings 2"/>
              <a:buChar char=""/>
              <a:defRPr/>
            </a:pPr>
            <a:endParaRPr lang="tr-TR" b="1" dirty="0" smtClean="0">
              <a:latin typeface="Arial" pitchFamily="34" charset="0"/>
              <a:cs typeface="Arial" pitchFamily="34" charset="0"/>
            </a:endParaRPr>
          </a:p>
          <a:p>
            <a:pPr marL="292100" lvl="0" indent="-292100">
              <a:buClr>
                <a:schemeClr val="accent1"/>
              </a:buClr>
              <a:buSzPct val="70000"/>
              <a:buFont typeface="Wingdings 2"/>
              <a:buChar char=""/>
              <a:defRPr/>
            </a:pPr>
            <a:r>
              <a:rPr lang="tr-TR" sz="2000" b="1" dirty="0" err="1" smtClean="0">
                <a:solidFill>
                  <a:srgbClr val="FFFF00"/>
                </a:solidFill>
                <a:latin typeface="Arial" pitchFamily="34" charset="0"/>
                <a:cs typeface="Arial" pitchFamily="34" charset="0"/>
              </a:rPr>
              <a:t>Mukogingival</a:t>
            </a:r>
            <a:r>
              <a:rPr lang="tr-TR" sz="2000" b="1" dirty="0" smtClean="0">
                <a:solidFill>
                  <a:srgbClr val="FFFF00"/>
                </a:solidFill>
                <a:latin typeface="Arial" pitchFamily="34" charset="0"/>
                <a:cs typeface="Arial" pitchFamily="34" charset="0"/>
              </a:rPr>
              <a:t> cerrahi</a:t>
            </a:r>
            <a:endParaRPr lang="tr-TR" sz="2000" b="1" dirty="0">
              <a:solidFill>
                <a:srgbClr val="FFFF00"/>
              </a:solidFill>
              <a:latin typeface="Arial" pitchFamily="34" charset="0"/>
              <a:cs typeface="Arial"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crownlengthening"/>
          <p:cNvPicPr>
            <a:picLocks noChangeAspect="1" noChangeArrowheads="1"/>
          </p:cNvPicPr>
          <p:nvPr/>
        </p:nvPicPr>
        <p:blipFill>
          <a:blip r:embed="rId2"/>
          <a:srcRect/>
          <a:stretch>
            <a:fillRect/>
          </a:stretch>
        </p:blipFill>
        <p:spPr bwMode="auto">
          <a:xfrm>
            <a:off x="642910" y="1000108"/>
            <a:ext cx="8066113" cy="5079209"/>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642910" y="214290"/>
            <a:ext cx="4572000" cy="954107"/>
          </a:xfrm>
          <a:prstGeom prst="rect">
            <a:avLst/>
          </a:prstGeom>
        </p:spPr>
        <p:txBody>
          <a:bodyPr>
            <a:spAutoFit/>
          </a:bodyPr>
          <a:lstStyle/>
          <a:p>
            <a:pPr marL="292100" lvl="0" indent="-292100">
              <a:buClr>
                <a:schemeClr val="accent1"/>
              </a:buClr>
              <a:buSzPct val="70000"/>
              <a:defRPr/>
            </a:pPr>
            <a:r>
              <a:rPr lang="tr-TR" sz="2000" b="1" dirty="0" err="1" smtClean="0">
                <a:solidFill>
                  <a:srgbClr val="FFFF00"/>
                </a:solidFill>
                <a:latin typeface="Arial" pitchFamily="34" charset="0"/>
                <a:cs typeface="Arial" pitchFamily="34" charset="0"/>
              </a:rPr>
              <a:t>Rejeneratif</a:t>
            </a:r>
            <a:r>
              <a:rPr lang="tr-TR" sz="2000" b="1" dirty="0" smtClean="0">
                <a:solidFill>
                  <a:srgbClr val="FFFF00"/>
                </a:solidFill>
                <a:latin typeface="Arial" pitchFamily="34" charset="0"/>
                <a:cs typeface="Arial" pitchFamily="34" charset="0"/>
              </a:rPr>
              <a:t> cerrahi</a:t>
            </a:r>
          </a:p>
          <a:p>
            <a:pPr marL="292100" lvl="0" indent="-292100">
              <a:buClr>
                <a:schemeClr val="accent1"/>
              </a:buClr>
              <a:buSzPct val="70000"/>
              <a:defRPr/>
            </a:pPr>
            <a:endParaRPr lang="tr-TR" b="1" dirty="0" smtClean="0">
              <a:latin typeface="Arial" pitchFamily="34" charset="0"/>
              <a:cs typeface="Arial" pitchFamily="34" charset="0"/>
            </a:endParaRPr>
          </a:p>
          <a:p>
            <a:pPr marL="292100" lvl="0" indent="-292100">
              <a:buClr>
                <a:schemeClr val="accent1"/>
              </a:buClr>
              <a:buSzPct val="70000"/>
              <a:buFont typeface="Wingdings 2"/>
              <a:buChar char=""/>
              <a:defRPr/>
            </a:pPr>
            <a:endParaRPr lang="tr-TR" b="1" dirty="0" smtClean="0">
              <a:latin typeface="Arial" pitchFamily="34" charset="0"/>
              <a:cs typeface="Arial" pitchFamily="34" charset="0"/>
            </a:endParaRPr>
          </a:p>
        </p:txBody>
      </p:sp>
      <p:pic>
        <p:nvPicPr>
          <p:cNvPr id="66562" name="Picture 2"/>
          <p:cNvPicPr>
            <a:picLocks noChangeAspect="1" noChangeArrowheads="1"/>
          </p:cNvPicPr>
          <p:nvPr/>
        </p:nvPicPr>
        <p:blipFill>
          <a:blip r:embed="rId2"/>
          <a:srcRect/>
          <a:stretch>
            <a:fillRect/>
          </a:stretch>
        </p:blipFill>
        <p:spPr bwMode="auto">
          <a:xfrm>
            <a:off x="571472" y="1142984"/>
            <a:ext cx="2562225" cy="2362200"/>
          </a:xfrm>
          <a:prstGeom prst="rect">
            <a:avLst/>
          </a:prstGeom>
          <a:noFill/>
          <a:ln w="9525">
            <a:noFill/>
            <a:miter lim="800000"/>
            <a:headEnd/>
            <a:tailEnd/>
          </a:ln>
          <a:effectLst/>
        </p:spPr>
      </p:pic>
      <p:pic>
        <p:nvPicPr>
          <p:cNvPr id="66564" name="Picture 4"/>
          <p:cNvPicPr>
            <a:picLocks noChangeAspect="1" noChangeArrowheads="1"/>
          </p:cNvPicPr>
          <p:nvPr/>
        </p:nvPicPr>
        <p:blipFill>
          <a:blip r:embed="rId3"/>
          <a:srcRect/>
          <a:stretch>
            <a:fillRect/>
          </a:stretch>
        </p:blipFill>
        <p:spPr bwMode="auto">
          <a:xfrm>
            <a:off x="3286116" y="1142984"/>
            <a:ext cx="2657475" cy="2400300"/>
          </a:xfrm>
          <a:prstGeom prst="rect">
            <a:avLst/>
          </a:prstGeom>
          <a:noFill/>
          <a:ln w="9525">
            <a:noFill/>
            <a:miter lim="800000"/>
            <a:headEnd/>
            <a:tailEnd/>
          </a:ln>
          <a:effectLst/>
        </p:spPr>
      </p:pic>
      <p:pic>
        <p:nvPicPr>
          <p:cNvPr id="66565" name="Picture 5"/>
          <p:cNvPicPr>
            <a:picLocks noChangeAspect="1" noChangeArrowheads="1"/>
          </p:cNvPicPr>
          <p:nvPr/>
        </p:nvPicPr>
        <p:blipFill>
          <a:blip r:embed="rId4"/>
          <a:srcRect/>
          <a:stretch>
            <a:fillRect/>
          </a:stretch>
        </p:blipFill>
        <p:spPr bwMode="auto">
          <a:xfrm>
            <a:off x="6072198" y="1142984"/>
            <a:ext cx="2786082" cy="2368170"/>
          </a:xfrm>
          <a:prstGeom prst="rect">
            <a:avLst/>
          </a:prstGeom>
          <a:noFill/>
          <a:ln w="9525">
            <a:noFill/>
            <a:miter lim="800000"/>
            <a:headEnd/>
            <a:tailEnd/>
          </a:ln>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685800" y="609600"/>
            <a:ext cx="7772400" cy="1143000"/>
          </a:xfrm>
          <a:prstGeom prst="rect">
            <a:avLst/>
          </a:prstGeom>
        </p:spPr>
        <p:txBody>
          <a:bodyPr/>
          <a:lstStyle/>
          <a:p>
            <a:pPr marL="54864" marR="0" lvl="0" indent="0" algn="l" defTabSz="914400" rtl="0" eaLnBrk="1" fontAlgn="auto" latinLnBrk="0" hangingPunct="1">
              <a:lnSpc>
                <a:spcPct val="100000"/>
              </a:lnSpc>
              <a:spcBef>
                <a:spcPct val="0"/>
              </a:spcBef>
              <a:spcAft>
                <a:spcPts val="0"/>
              </a:spcAft>
              <a:buClrTx/>
              <a:buSzTx/>
              <a:buFontTx/>
              <a:buNone/>
              <a:tabLst/>
              <a:defRPr/>
            </a:pPr>
            <a:r>
              <a:rPr kumimoji="0" lang="tr-TR" sz="2000" b="1" i="0" u="none" strike="noStrike" kern="1200" cap="none" spc="0" normalizeH="0" baseline="0" noProof="0" dirty="0" err="1" smtClean="0">
                <a:ln>
                  <a:noFill/>
                </a:ln>
                <a:solidFill>
                  <a:srgbClr val="FFFF00"/>
                </a:solidFill>
                <a:effectLst>
                  <a:outerShdw blurRad="38100" dist="25500" dir="5400000" algn="tl" rotWithShape="0">
                    <a:srgbClr val="000000">
                      <a:satMod val="180000"/>
                      <a:alpha val="75000"/>
                    </a:srgbClr>
                  </a:outerShdw>
                </a:effectLst>
                <a:uLnTx/>
                <a:uFillTx/>
                <a:latin typeface="Arial" pitchFamily="34" charset="0"/>
                <a:ea typeface="+mj-ea"/>
                <a:cs typeface="Arial" pitchFamily="34" charset="0"/>
              </a:rPr>
              <a:t>Periodontal</a:t>
            </a:r>
            <a:r>
              <a:rPr kumimoji="0" lang="tr-TR" sz="2000" b="1" i="0" u="none" strike="noStrike" kern="1200" cap="none" spc="0" normalizeH="0" baseline="0" noProof="0" dirty="0" smtClean="0">
                <a:ln>
                  <a:noFill/>
                </a:ln>
                <a:solidFill>
                  <a:srgbClr val="FFFF00"/>
                </a:solidFill>
                <a:effectLst>
                  <a:outerShdw blurRad="38100" dist="25500" dir="5400000" algn="tl" rotWithShape="0">
                    <a:srgbClr val="000000">
                      <a:satMod val="180000"/>
                      <a:alpha val="75000"/>
                    </a:srgbClr>
                  </a:outerShdw>
                </a:effectLst>
                <a:uLnTx/>
                <a:uFillTx/>
                <a:latin typeface="Arial" pitchFamily="34" charset="0"/>
                <a:ea typeface="+mj-ea"/>
                <a:cs typeface="Arial" pitchFamily="34" charset="0"/>
              </a:rPr>
              <a:t> cerrahi: </a:t>
            </a:r>
            <a:r>
              <a:rPr kumimoji="0" lang="tr-TR" sz="2000" b="1" i="0" u="none" strike="noStrike" kern="1200" cap="none" spc="0" normalizeH="0" baseline="0" noProof="0" dirty="0" err="1" smtClean="0">
                <a:ln>
                  <a:noFill/>
                </a:ln>
                <a:effectLst>
                  <a:outerShdw blurRad="38100" dist="25500" dir="5400000" algn="tl" rotWithShape="0">
                    <a:srgbClr val="000000">
                      <a:satMod val="180000"/>
                      <a:alpha val="75000"/>
                    </a:srgbClr>
                  </a:outerShdw>
                </a:effectLst>
                <a:uLnTx/>
                <a:uFillTx/>
                <a:latin typeface="Arial" pitchFamily="34" charset="0"/>
                <a:ea typeface="+mj-ea"/>
                <a:cs typeface="Arial" pitchFamily="34" charset="0"/>
              </a:rPr>
              <a:t>Periodontal</a:t>
            </a:r>
            <a:r>
              <a:rPr kumimoji="0" lang="tr-TR" sz="2000" b="1" i="0" u="none" strike="noStrike" kern="1200" cap="none" spc="0" normalizeH="0" baseline="0" noProof="0" dirty="0" smtClean="0">
                <a:ln>
                  <a:noFill/>
                </a:ln>
                <a:effectLst>
                  <a:outerShdw blurRad="38100" dist="25500" dir="5400000" algn="tl" rotWithShape="0">
                    <a:srgbClr val="000000">
                      <a:satMod val="180000"/>
                      <a:alpha val="75000"/>
                    </a:srgbClr>
                  </a:outerShdw>
                </a:effectLst>
                <a:uLnTx/>
                <a:uFillTx/>
                <a:latin typeface="Arial" pitchFamily="34" charset="0"/>
                <a:ea typeface="+mj-ea"/>
                <a:cs typeface="Arial" pitchFamily="34" charset="0"/>
              </a:rPr>
              <a:t> </a:t>
            </a:r>
            <a:r>
              <a:rPr kumimoji="0" lang="tr-TR" sz="2000" b="1" i="0" u="sng" strike="noStrike" kern="1200" cap="none" spc="0" normalizeH="0" baseline="0" noProof="0" dirty="0" smtClean="0">
                <a:ln>
                  <a:noFill/>
                </a:ln>
                <a:effectLst>
                  <a:outerShdw blurRad="38100" dist="25500" dir="5400000" algn="tl" rotWithShape="0">
                    <a:srgbClr val="000000">
                      <a:satMod val="180000"/>
                      <a:alpha val="75000"/>
                    </a:srgbClr>
                  </a:outerShdw>
                </a:effectLst>
                <a:uLnTx/>
                <a:uFillTx/>
                <a:latin typeface="Arial" pitchFamily="34" charset="0"/>
                <a:ea typeface="+mj-ea"/>
                <a:cs typeface="Arial" pitchFamily="34" charset="0"/>
              </a:rPr>
              <a:t>hastalığı tedavi etmek</a:t>
            </a:r>
            <a:r>
              <a:rPr kumimoji="0" lang="tr-TR" sz="2000" b="1" i="0" u="none" strike="noStrike" kern="1200" cap="none" spc="0" normalizeH="0" baseline="0" noProof="0" dirty="0" smtClean="0">
                <a:ln>
                  <a:noFill/>
                </a:ln>
                <a:effectLst>
                  <a:outerShdw blurRad="38100" dist="25500" dir="5400000" algn="tl" rotWithShape="0">
                    <a:srgbClr val="000000">
                      <a:satMod val="180000"/>
                      <a:alpha val="75000"/>
                    </a:srgbClr>
                  </a:outerShdw>
                </a:effectLst>
                <a:uLnTx/>
                <a:uFillTx/>
                <a:latin typeface="Arial" pitchFamily="34" charset="0"/>
                <a:ea typeface="+mj-ea"/>
                <a:cs typeface="Arial" pitchFamily="34" charset="0"/>
              </a:rPr>
              <a:t> için veya </a:t>
            </a:r>
            <a:r>
              <a:rPr kumimoji="0" lang="tr-TR" sz="2000" b="1" i="0" u="none" strike="noStrike" kern="1200" cap="none" spc="0" normalizeH="0" baseline="0" noProof="0" dirty="0" err="1" smtClean="0">
                <a:ln>
                  <a:noFill/>
                </a:ln>
                <a:effectLst>
                  <a:outerShdw blurRad="38100" dist="25500" dir="5400000" algn="tl" rotWithShape="0">
                    <a:srgbClr val="000000">
                      <a:satMod val="180000"/>
                      <a:alpha val="75000"/>
                    </a:srgbClr>
                  </a:outerShdw>
                </a:effectLst>
                <a:uLnTx/>
                <a:uFillTx/>
                <a:latin typeface="Arial" pitchFamily="34" charset="0"/>
                <a:ea typeface="+mj-ea"/>
                <a:cs typeface="Arial" pitchFamily="34" charset="0"/>
              </a:rPr>
              <a:t>periodonsiyum</a:t>
            </a:r>
            <a:r>
              <a:rPr kumimoji="0" lang="tr-TR" sz="2000" b="1" i="0" u="none" strike="noStrike" kern="1200" cap="none" spc="0" normalizeH="0" baseline="0" noProof="0" dirty="0" smtClean="0">
                <a:ln>
                  <a:noFill/>
                </a:ln>
                <a:effectLst>
                  <a:outerShdw blurRad="38100" dist="25500" dir="5400000" algn="tl" rotWithShape="0">
                    <a:srgbClr val="000000">
                      <a:satMod val="180000"/>
                      <a:alpha val="75000"/>
                    </a:srgbClr>
                  </a:outerShdw>
                </a:effectLst>
                <a:uLnTx/>
                <a:uFillTx/>
                <a:latin typeface="Arial" pitchFamily="34" charset="0"/>
                <a:ea typeface="+mj-ea"/>
                <a:cs typeface="Arial" pitchFamily="34" charset="0"/>
              </a:rPr>
              <a:t> </a:t>
            </a:r>
            <a:r>
              <a:rPr kumimoji="0" lang="tr-TR" sz="2000" b="1" i="0" u="sng" strike="noStrike" kern="1200" cap="none" spc="0" normalizeH="0" baseline="0" noProof="0" dirty="0" smtClean="0">
                <a:ln>
                  <a:noFill/>
                </a:ln>
                <a:effectLst>
                  <a:outerShdw blurRad="38100" dist="25500" dir="5400000" algn="tl" rotWithShape="0">
                    <a:srgbClr val="000000">
                      <a:satMod val="180000"/>
                      <a:alpha val="75000"/>
                    </a:srgbClr>
                  </a:outerShdw>
                </a:effectLst>
                <a:uLnTx/>
                <a:uFillTx/>
                <a:latin typeface="Arial" pitchFamily="34" charset="0"/>
                <a:ea typeface="+mj-ea"/>
                <a:cs typeface="Arial" pitchFamily="34" charset="0"/>
              </a:rPr>
              <a:t>morfolojisini düzeltmek</a:t>
            </a:r>
            <a:r>
              <a:rPr kumimoji="0" lang="tr-TR" sz="2000" b="1" i="0" u="none" strike="noStrike" kern="1200" cap="none" spc="0" normalizeH="0" baseline="0" noProof="0" dirty="0" smtClean="0">
                <a:ln>
                  <a:noFill/>
                </a:ln>
                <a:effectLst>
                  <a:outerShdw blurRad="38100" dist="25500" dir="5400000" algn="tl" rotWithShape="0">
                    <a:srgbClr val="000000">
                      <a:satMod val="180000"/>
                      <a:alpha val="75000"/>
                    </a:srgbClr>
                  </a:outerShdw>
                </a:effectLst>
                <a:uLnTx/>
                <a:uFillTx/>
                <a:latin typeface="Arial" pitchFamily="34" charset="0"/>
                <a:ea typeface="+mj-ea"/>
                <a:cs typeface="Arial" pitchFamily="34" charset="0"/>
              </a:rPr>
              <a:t> için yapılan cerrahi işlemlerdir.</a:t>
            </a:r>
            <a:endParaRPr kumimoji="0" lang="tr-TR" sz="2000" b="1" i="0" u="none" strike="noStrike" kern="1200" cap="none" spc="0" normalizeH="0" baseline="0" noProof="0" dirty="0">
              <a:ln>
                <a:noFill/>
              </a:ln>
              <a:effectLst>
                <a:outerShdw blurRad="38100" dist="25500" dir="5400000" algn="tl" rotWithShape="0">
                  <a:srgbClr val="000000">
                    <a:satMod val="180000"/>
                    <a:alpha val="75000"/>
                  </a:srgbClr>
                </a:outerShdw>
              </a:effectLst>
              <a:uLnTx/>
              <a:uFillTx/>
              <a:latin typeface="Arial" pitchFamily="34" charset="0"/>
              <a:ea typeface="+mj-ea"/>
              <a:cs typeface="Arial" pitchFamily="34" charset="0"/>
            </a:endParaRPr>
          </a:p>
        </p:txBody>
      </p:sp>
      <p:sp>
        <p:nvSpPr>
          <p:cNvPr id="3" name="Rectangle 3"/>
          <p:cNvSpPr txBox="1">
            <a:spLocks noChangeArrowheads="1"/>
          </p:cNvSpPr>
          <p:nvPr/>
        </p:nvSpPr>
        <p:spPr>
          <a:xfrm>
            <a:off x="2000232" y="2143116"/>
            <a:ext cx="6500858" cy="4019562"/>
          </a:xfrm>
          <a:prstGeom prst="rect">
            <a:avLst/>
          </a:prstGeom>
        </p:spPr>
        <p:txBody>
          <a:bodyPr/>
          <a:lstStyle/>
          <a:p>
            <a:pPr marL="292100" lvl="0" indent="-292100">
              <a:buClr>
                <a:schemeClr val="accent1"/>
              </a:buClr>
              <a:buSzPct val="70000"/>
              <a:buFont typeface="Wingdings 2"/>
              <a:buChar char=""/>
            </a:pPr>
            <a:r>
              <a:rPr kumimoji="0" lang="tr-TR" sz="2000" b="1" i="0" u="none" strike="noStrike" kern="1200" cap="none" spc="0" normalizeH="0" baseline="0" noProof="0" dirty="0" smtClean="0">
                <a:ln>
                  <a:noFill/>
                </a:ln>
                <a:effectLst/>
                <a:uLnTx/>
                <a:uFillTx/>
                <a:latin typeface="Arial" pitchFamily="34" charset="0"/>
                <a:cs typeface="Arial" pitchFamily="34" charset="0"/>
              </a:rPr>
              <a:t>Temel </a:t>
            </a:r>
            <a:r>
              <a:rPr kumimoji="0" lang="tr-TR" sz="2000" b="1" i="0" u="none" strike="noStrike" kern="1200" cap="none" spc="0" normalizeH="0" baseline="0" noProof="0" dirty="0" err="1" smtClean="0">
                <a:ln>
                  <a:noFill/>
                </a:ln>
                <a:effectLst/>
                <a:uLnTx/>
                <a:uFillTx/>
                <a:latin typeface="Arial" pitchFamily="34" charset="0"/>
                <a:cs typeface="Arial" pitchFamily="34" charset="0"/>
              </a:rPr>
              <a:t>flep</a:t>
            </a:r>
            <a:r>
              <a:rPr kumimoji="0" lang="tr-TR" sz="2000" b="1" i="0" u="none" strike="noStrike" kern="1200" cap="none" spc="0" normalizeH="0" baseline="0" noProof="0" dirty="0" smtClean="0">
                <a:ln>
                  <a:noFill/>
                </a:ln>
                <a:effectLst/>
                <a:uLnTx/>
                <a:uFillTx/>
                <a:latin typeface="Arial" pitchFamily="34" charset="0"/>
                <a:cs typeface="Arial" pitchFamily="34" charset="0"/>
              </a:rPr>
              <a:t> ve</a:t>
            </a:r>
            <a:r>
              <a:rPr lang="tr-TR" sz="2000" b="1" dirty="0" smtClean="0">
                <a:latin typeface="Arial" pitchFamily="34" charset="0"/>
                <a:cs typeface="Arial" pitchFamily="34" charset="0"/>
              </a:rPr>
              <a:t> Kemik cerrahisi (</a:t>
            </a:r>
            <a:r>
              <a:rPr lang="tr-TR" sz="2000" b="1" dirty="0" err="1" smtClean="0">
                <a:latin typeface="Arial" pitchFamily="34" charset="0"/>
                <a:cs typeface="Arial" pitchFamily="34" charset="0"/>
              </a:rPr>
              <a:t>Rezektif</a:t>
            </a:r>
            <a:r>
              <a:rPr lang="tr-TR" sz="2000" b="1" dirty="0" smtClean="0">
                <a:latin typeface="Arial" pitchFamily="34" charset="0"/>
                <a:cs typeface="Arial" pitchFamily="34" charset="0"/>
              </a:rPr>
              <a:t> cerrahi)</a:t>
            </a:r>
            <a:endParaRPr kumimoji="0" lang="tr-TR" sz="2000" b="1" i="0" u="none" strike="noStrike" kern="1200" cap="none" spc="0" normalizeH="0" baseline="0" noProof="0" dirty="0" smtClean="0">
              <a:ln>
                <a:noFill/>
              </a:ln>
              <a:effectLst/>
              <a:uLnTx/>
              <a:uFillTx/>
              <a:latin typeface="Arial" pitchFamily="34" charset="0"/>
              <a:cs typeface="Arial" pitchFamily="34" charset="0"/>
            </a:endParaRPr>
          </a:p>
          <a:p>
            <a:pPr marL="292100" marR="0" lvl="0" indent="-292100" algn="l" defTabSz="914400" rtl="0" eaLnBrk="1" fontAlgn="auto" latinLnBrk="0" hangingPunct="1">
              <a:lnSpc>
                <a:spcPct val="100000"/>
              </a:lnSpc>
              <a:spcBef>
                <a:spcPts val="0"/>
              </a:spcBef>
              <a:spcAft>
                <a:spcPts val="0"/>
              </a:spcAft>
              <a:buClr>
                <a:schemeClr val="accent1"/>
              </a:buClr>
              <a:buSzPct val="70000"/>
              <a:tabLst/>
              <a:defRPr/>
            </a:pPr>
            <a:endParaRPr kumimoji="0" lang="tr-TR" sz="2000" b="1" i="0" u="none" strike="noStrike" kern="1200" cap="none" spc="0" normalizeH="0" baseline="0" noProof="0" dirty="0" smtClean="0">
              <a:ln>
                <a:noFill/>
              </a:ln>
              <a:effectLst/>
              <a:uLnTx/>
              <a:uFillTx/>
              <a:latin typeface="Arial" pitchFamily="34" charset="0"/>
              <a:cs typeface="Arial" pitchFamily="34" charset="0"/>
            </a:endParaRPr>
          </a:p>
          <a:p>
            <a:pPr marL="292100" marR="0" lvl="0" indent="-292100" algn="l" defTabSz="914400" rtl="0" eaLnBrk="1" fontAlgn="auto" latinLnBrk="0" hangingPunct="1">
              <a:lnSpc>
                <a:spcPct val="100000"/>
              </a:lnSpc>
              <a:spcBef>
                <a:spcPts val="0"/>
              </a:spcBef>
              <a:spcAft>
                <a:spcPts val="0"/>
              </a:spcAft>
              <a:buClr>
                <a:schemeClr val="accent1"/>
              </a:buClr>
              <a:buSzPct val="70000"/>
              <a:buFont typeface="Wingdings 2"/>
              <a:buChar char=""/>
              <a:tabLst/>
              <a:defRPr/>
            </a:pPr>
            <a:endParaRPr kumimoji="0" lang="tr-TR" sz="2000" b="1" i="0" u="none" strike="noStrike" kern="1200" cap="none" spc="0" normalizeH="0" baseline="0" noProof="0" dirty="0" smtClean="0">
              <a:ln>
                <a:noFill/>
              </a:ln>
              <a:effectLst/>
              <a:uLnTx/>
              <a:uFillTx/>
              <a:latin typeface="Arial" pitchFamily="34" charset="0"/>
              <a:cs typeface="Arial" pitchFamily="34" charset="0"/>
            </a:endParaRPr>
          </a:p>
          <a:p>
            <a:pPr marL="292100" lvl="0" indent="-292100">
              <a:buClr>
                <a:schemeClr val="accent1"/>
              </a:buClr>
              <a:buSzPct val="70000"/>
              <a:buFont typeface="Wingdings 2"/>
              <a:buChar char=""/>
            </a:pPr>
            <a:r>
              <a:rPr lang="tr-TR" sz="2000" b="1" dirty="0" err="1" smtClean="0">
                <a:latin typeface="Arial" pitchFamily="34" charset="0"/>
                <a:cs typeface="Arial" pitchFamily="34" charset="0"/>
              </a:rPr>
              <a:t>Gingivektomi</a:t>
            </a:r>
            <a:r>
              <a:rPr lang="tr-TR" sz="2000" b="1" dirty="0" smtClean="0">
                <a:latin typeface="Arial" pitchFamily="34" charset="0"/>
                <a:cs typeface="Arial" pitchFamily="34" charset="0"/>
              </a:rPr>
              <a:t>/ </a:t>
            </a:r>
            <a:r>
              <a:rPr lang="tr-TR" sz="2000" b="1" dirty="0" err="1" smtClean="0">
                <a:latin typeface="Arial" pitchFamily="34" charset="0"/>
                <a:cs typeface="Arial" pitchFamily="34" charset="0"/>
              </a:rPr>
              <a:t>Gingivoplasti</a:t>
            </a:r>
            <a:endParaRPr kumimoji="0" lang="tr-TR" sz="2000" b="1" i="0" u="none" strike="noStrike" kern="1200" cap="none" spc="0" normalizeH="0" baseline="0" noProof="0" dirty="0" smtClean="0">
              <a:ln>
                <a:noFill/>
              </a:ln>
              <a:effectLst/>
              <a:uLnTx/>
              <a:uFillTx/>
              <a:latin typeface="Arial" pitchFamily="34" charset="0"/>
              <a:cs typeface="Arial" pitchFamily="34" charset="0"/>
            </a:endParaRPr>
          </a:p>
          <a:p>
            <a:pPr marL="292100" marR="0" lvl="0" indent="-292100" algn="l" defTabSz="914400" rtl="0" eaLnBrk="1" fontAlgn="auto" latinLnBrk="0" hangingPunct="1">
              <a:lnSpc>
                <a:spcPct val="100000"/>
              </a:lnSpc>
              <a:spcBef>
                <a:spcPts val="0"/>
              </a:spcBef>
              <a:spcAft>
                <a:spcPts val="0"/>
              </a:spcAft>
              <a:buClr>
                <a:schemeClr val="accent1"/>
              </a:buClr>
              <a:buSzPct val="70000"/>
              <a:tabLst/>
              <a:defRPr/>
            </a:pPr>
            <a:endParaRPr kumimoji="0" lang="tr-TR" sz="2000" b="1" i="0" u="none" strike="noStrike" kern="1200" cap="none" spc="0" normalizeH="0" baseline="0" noProof="0" dirty="0" smtClean="0">
              <a:ln>
                <a:noFill/>
              </a:ln>
              <a:effectLst/>
              <a:uLnTx/>
              <a:uFillTx/>
              <a:latin typeface="Arial" pitchFamily="34" charset="0"/>
              <a:cs typeface="Arial" pitchFamily="34" charset="0"/>
            </a:endParaRPr>
          </a:p>
          <a:p>
            <a:pPr marL="292100" marR="0" lvl="0" indent="-292100" algn="l" defTabSz="914400" rtl="0" eaLnBrk="1" fontAlgn="auto" latinLnBrk="0" hangingPunct="1">
              <a:lnSpc>
                <a:spcPct val="100000"/>
              </a:lnSpc>
              <a:spcBef>
                <a:spcPts val="0"/>
              </a:spcBef>
              <a:spcAft>
                <a:spcPts val="0"/>
              </a:spcAft>
              <a:buClr>
                <a:schemeClr val="accent1"/>
              </a:buClr>
              <a:buSzPct val="70000"/>
              <a:buFont typeface="Wingdings 2"/>
              <a:buChar char=""/>
              <a:tabLst/>
              <a:defRPr/>
            </a:pPr>
            <a:endParaRPr kumimoji="0" lang="tr-TR" sz="2000" b="1" i="0" u="none" strike="noStrike" kern="1200" cap="none" spc="0" normalizeH="0" baseline="0" noProof="0" dirty="0" smtClean="0">
              <a:ln>
                <a:noFill/>
              </a:ln>
              <a:effectLst/>
              <a:uLnTx/>
              <a:uFillTx/>
              <a:latin typeface="Arial" pitchFamily="34" charset="0"/>
              <a:cs typeface="Arial" pitchFamily="34" charset="0"/>
            </a:endParaRPr>
          </a:p>
          <a:p>
            <a:pPr marL="292100" marR="0" lvl="0" indent="-292100" algn="l" defTabSz="914400" rtl="0" eaLnBrk="1" fontAlgn="auto" latinLnBrk="0" hangingPunct="1">
              <a:lnSpc>
                <a:spcPct val="100000"/>
              </a:lnSpc>
              <a:spcBef>
                <a:spcPts val="0"/>
              </a:spcBef>
              <a:spcAft>
                <a:spcPts val="0"/>
              </a:spcAft>
              <a:buClr>
                <a:schemeClr val="accent1"/>
              </a:buClr>
              <a:buSzPct val="70000"/>
              <a:buFont typeface="Wingdings 2"/>
              <a:buChar char=""/>
              <a:tabLst/>
              <a:defRPr/>
            </a:pPr>
            <a:r>
              <a:rPr kumimoji="0" lang="tr-TR" sz="2000" b="1" i="0" u="none" strike="noStrike" kern="1200" cap="none" spc="0" normalizeH="0" baseline="0" noProof="0" dirty="0" err="1" smtClean="0">
                <a:ln>
                  <a:noFill/>
                </a:ln>
                <a:effectLst/>
                <a:uLnTx/>
                <a:uFillTx/>
                <a:latin typeface="Arial" pitchFamily="34" charset="0"/>
                <a:cs typeface="Arial" pitchFamily="34" charset="0"/>
              </a:rPr>
              <a:t>Rejeneratif</a:t>
            </a:r>
            <a:r>
              <a:rPr kumimoji="0" lang="tr-TR" sz="2000" b="1" i="0" u="none" strike="noStrike" kern="1200" cap="none" spc="0" normalizeH="0" baseline="0" noProof="0" dirty="0" smtClean="0">
                <a:ln>
                  <a:noFill/>
                </a:ln>
                <a:effectLst/>
                <a:uLnTx/>
                <a:uFillTx/>
                <a:latin typeface="Arial" pitchFamily="34" charset="0"/>
                <a:cs typeface="Arial" pitchFamily="34" charset="0"/>
              </a:rPr>
              <a:t> cerrahi</a:t>
            </a:r>
          </a:p>
          <a:p>
            <a:pPr marL="292100" marR="0" lvl="0" indent="-292100" algn="l" defTabSz="914400" rtl="0" eaLnBrk="1" fontAlgn="auto" latinLnBrk="0" hangingPunct="1">
              <a:lnSpc>
                <a:spcPct val="100000"/>
              </a:lnSpc>
              <a:spcBef>
                <a:spcPts val="0"/>
              </a:spcBef>
              <a:spcAft>
                <a:spcPts val="0"/>
              </a:spcAft>
              <a:buClr>
                <a:schemeClr val="accent1"/>
              </a:buClr>
              <a:buSzPct val="70000"/>
              <a:tabLst/>
              <a:defRPr/>
            </a:pPr>
            <a:endParaRPr kumimoji="0" lang="tr-TR" sz="2000" b="1" i="0" u="none" strike="noStrike" kern="1200" cap="none" spc="0" normalizeH="0" baseline="0" noProof="0" dirty="0" smtClean="0">
              <a:ln>
                <a:noFill/>
              </a:ln>
              <a:effectLst/>
              <a:uLnTx/>
              <a:uFillTx/>
              <a:latin typeface="Arial" pitchFamily="34" charset="0"/>
              <a:cs typeface="Arial" pitchFamily="34" charset="0"/>
            </a:endParaRPr>
          </a:p>
          <a:p>
            <a:pPr marL="292100" marR="0" lvl="0" indent="-292100" algn="l" defTabSz="914400" rtl="0" eaLnBrk="1" fontAlgn="auto" latinLnBrk="0" hangingPunct="1">
              <a:lnSpc>
                <a:spcPct val="100000"/>
              </a:lnSpc>
              <a:spcBef>
                <a:spcPts val="0"/>
              </a:spcBef>
              <a:spcAft>
                <a:spcPts val="0"/>
              </a:spcAft>
              <a:buClr>
                <a:schemeClr val="accent1"/>
              </a:buClr>
              <a:buSzPct val="70000"/>
              <a:buFont typeface="Wingdings 2"/>
              <a:buChar char=""/>
              <a:tabLst/>
              <a:defRPr/>
            </a:pPr>
            <a:endParaRPr kumimoji="0" lang="tr-TR" sz="2000" b="1" i="0" u="none" strike="noStrike" kern="1200" cap="none" spc="0" normalizeH="0" baseline="0" noProof="0" dirty="0" smtClean="0">
              <a:ln>
                <a:noFill/>
              </a:ln>
              <a:effectLst/>
              <a:uLnTx/>
              <a:uFillTx/>
              <a:latin typeface="Arial" pitchFamily="34" charset="0"/>
              <a:cs typeface="Arial" pitchFamily="34" charset="0"/>
            </a:endParaRPr>
          </a:p>
          <a:p>
            <a:pPr marL="292100" marR="0" lvl="0" indent="-292100" algn="l" defTabSz="914400" rtl="0" eaLnBrk="1" fontAlgn="auto" latinLnBrk="0" hangingPunct="1">
              <a:lnSpc>
                <a:spcPct val="100000"/>
              </a:lnSpc>
              <a:spcBef>
                <a:spcPts val="0"/>
              </a:spcBef>
              <a:spcAft>
                <a:spcPts val="0"/>
              </a:spcAft>
              <a:buClr>
                <a:schemeClr val="accent1"/>
              </a:buClr>
              <a:buSzPct val="70000"/>
              <a:buFont typeface="Wingdings 2"/>
              <a:buChar char=""/>
              <a:tabLst/>
              <a:defRPr/>
            </a:pPr>
            <a:r>
              <a:rPr kumimoji="0" lang="tr-TR" sz="2000" b="1" i="0" u="none" strike="noStrike" kern="1200" cap="none" spc="0" normalizeH="0" baseline="0" noProof="0" dirty="0" err="1" smtClean="0">
                <a:ln>
                  <a:noFill/>
                </a:ln>
                <a:effectLst/>
                <a:uLnTx/>
                <a:uFillTx/>
                <a:latin typeface="Arial" pitchFamily="34" charset="0"/>
                <a:cs typeface="Arial" pitchFamily="34" charset="0"/>
              </a:rPr>
              <a:t>Mukogingival</a:t>
            </a:r>
            <a:r>
              <a:rPr kumimoji="0" lang="tr-TR" sz="2000" b="1" i="0" u="none" strike="noStrike" kern="1200" cap="none" spc="0" normalizeH="0" baseline="0" noProof="0" dirty="0" smtClean="0">
                <a:ln>
                  <a:noFill/>
                </a:ln>
                <a:effectLst/>
                <a:uLnTx/>
                <a:uFillTx/>
                <a:latin typeface="Arial" pitchFamily="34" charset="0"/>
                <a:cs typeface="Arial" pitchFamily="34" charset="0"/>
              </a:rPr>
              <a:t> cerrahi</a:t>
            </a:r>
            <a:endParaRPr kumimoji="0" lang="tr-TR" sz="2000" b="1" i="0" u="none" strike="noStrike" kern="1200" cap="none" spc="0" normalizeH="0" baseline="0" noProof="0" dirty="0">
              <a:ln>
                <a:noFill/>
              </a:ln>
              <a:effectLst/>
              <a:uLnTx/>
              <a:uFillTx/>
              <a:latin typeface="Arial" pitchFamily="34" charset="0"/>
              <a:cs typeface="Arial"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357158" y="500042"/>
            <a:ext cx="8501122" cy="5632311"/>
          </a:xfrm>
          <a:prstGeom prst="rect">
            <a:avLst/>
          </a:prstGeom>
        </p:spPr>
        <p:txBody>
          <a:bodyPr wrap="square">
            <a:spAutoFit/>
          </a:bodyPr>
          <a:lstStyle/>
          <a:p>
            <a:r>
              <a:rPr lang="tr-TR" dirty="0" smtClean="0">
                <a:solidFill>
                  <a:srgbClr val="FFFF00"/>
                </a:solidFill>
                <a:latin typeface="Arial" pitchFamily="34" charset="0"/>
                <a:cs typeface="Arial" pitchFamily="34" charset="0"/>
              </a:rPr>
              <a:t>Hastaya yapılacak öneriler;</a:t>
            </a:r>
          </a:p>
          <a:p>
            <a:endParaRPr lang="tr-TR" dirty="0" smtClean="0">
              <a:latin typeface="Arial" pitchFamily="34" charset="0"/>
              <a:cs typeface="Arial" pitchFamily="34" charset="0"/>
            </a:endParaRPr>
          </a:p>
          <a:p>
            <a:pPr algn="just">
              <a:buClr>
                <a:srgbClr val="FFFF00"/>
              </a:buClr>
              <a:buFont typeface="Wingdings" pitchFamily="2" charset="2"/>
              <a:buChar char="ü"/>
            </a:pPr>
            <a:r>
              <a:rPr lang="tr-TR" dirty="0" smtClean="0">
                <a:latin typeface="Arial" pitchFamily="34" charset="0"/>
                <a:cs typeface="Arial" pitchFamily="34" charset="0"/>
              </a:rPr>
              <a:t>Cerrahi işlem sonrası 2 saat hiçbir şey yiyip içmeyiniz.</a:t>
            </a:r>
          </a:p>
          <a:p>
            <a:pPr algn="just">
              <a:buClr>
                <a:srgbClr val="FFFF00"/>
              </a:buClr>
              <a:buFont typeface="Wingdings" pitchFamily="2" charset="2"/>
              <a:buChar char="ü"/>
            </a:pPr>
            <a:endParaRPr lang="tr-TR" dirty="0" smtClean="0">
              <a:latin typeface="Arial" pitchFamily="34" charset="0"/>
              <a:cs typeface="Arial" pitchFamily="34" charset="0"/>
            </a:endParaRPr>
          </a:p>
          <a:p>
            <a:pPr algn="just">
              <a:buClr>
                <a:srgbClr val="FFFF00"/>
              </a:buClr>
              <a:buFont typeface="Wingdings" pitchFamily="2" charset="2"/>
              <a:buChar char="ü"/>
            </a:pPr>
            <a:r>
              <a:rPr lang="tr-TR" dirty="0" smtClean="0">
                <a:latin typeface="Arial" pitchFamily="34" charset="0"/>
                <a:cs typeface="Arial" pitchFamily="34" charset="0"/>
              </a:rPr>
              <a:t>Ameliyat sonrası ilk 24 saat içerisinde sıcak yiyecek ve içeceklerden uzak durmanız gerekmektedir. </a:t>
            </a:r>
          </a:p>
          <a:p>
            <a:pPr algn="just">
              <a:buClr>
                <a:srgbClr val="FFFF00"/>
              </a:buClr>
              <a:buFont typeface="Wingdings" pitchFamily="2" charset="2"/>
              <a:buChar char="ü"/>
            </a:pPr>
            <a:endParaRPr lang="tr-TR" dirty="0" smtClean="0">
              <a:latin typeface="Arial" pitchFamily="34" charset="0"/>
              <a:cs typeface="Arial" pitchFamily="34" charset="0"/>
            </a:endParaRPr>
          </a:p>
          <a:p>
            <a:pPr algn="just">
              <a:buClr>
                <a:srgbClr val="FFFF00"/>
              </a:buClr>
              <a:buFont typeface="Wingdings" pitchFamily="2" charset="2"/>
              <a:buChar char="ü"/>
            </a:pPr>
            <a:r>
              <a:rPr lang="tr-TR" dirty="0" smtClean="0">
                <a:latin typeface="Arial" pitchFamily="34" charset="0"/>
                <a:cs typeface="Arial" pitchFamily="34" charset="0"/>
              </a:rPr>
              <a:t>Çiğneme operasyona dahil edilmeyen bölge ile yapılmalıdır.</a:t>
            </a:r>
          </a:p>
          <a:p>
            <a:pPr algn="just">
              <a:buClr>
                <a:srgbClr val="FFFF00"/>
              </a:buClr>
              <a:buFont typeface="Wingdings" pitchFamily="2" charset="2"/>
              <a:buChar char="ü"/>
            </a:pPr>
            <a:r>
              <a:rPr lang="tr-TR" dirty="0" smtClean="0">
                <a:latin typeface="Arial" pitchFamily="34" charset="0"/>
                <a:cs typeface="Arial" pitchFamily="34" charset="0"/>
              </a:rPr>
              <a:t> </a:t>
            </a:r>
          </a:p>
          <a:p>
            <a:pPr algn="just">
              <a:buClr>
                <a:srgbClr val="FFFF00"/>
              </a:buClr>
              <a:buFont typeface="Wingdings" pitchFamily="2" charset="2"/>
              <a:buChar char="ü"/>
            </a:pPr>
            <a:r>
              <a:rPr lang="tr-TR" dirty="0" smtClean="0">
                <a:latin typeface="Arial" pitchFamily="34" charset="0"/>
                <a:cs typeface="Arial" pitchFamily="34" charset="0"/>
              </a:rPr>
              <a:t>Yumuşak ve ılık yiyecekler uygundur. </a:t>
            </a:r>
          </a:p>
          <a:p>
            <a:pPr algn="just">
              <a:buClr>
                <a:srgbClr val="FFFF00"/>
              </a:buClr>
              <a:buFont typeface="Wingdings" pitchFamily="2" charset="2"/>
              <a:buChar char="ü"/>
            </a:pPr>
            <a:endParaRPr lang="tr-TR" dirty="0" smtClean="0">
              <a:latin typeface="Arial" pitchFamily="34" charset="0"/>
              <a:cs typeface="Arial" pitchFamily="34" charset="0"/>
            </a:endParaRPr>
          </a:p>
          <a:p>
            <a:pPr algn="just">
              <a:buClr>
                <a:srgbClr val="FFFF00"/>
              </a:buClr>
              <a:buFont typeface="Wingdings" pitchFamily="2" charset="2"/>
              <a:buChar char="ü"/>
            </a:pPr>
            <a:r>
              <a:rPr lang="tr-TR" dirty="0" smtClean="0">
                <a:latin typeface="Arial" pitchFamily="34" charset="0"/>
                <a:cs typeface="Arial" pitchFamily="34" charset="0"/>
              </a:rPr>
              <a:t>Asitli </a:t>
            </a:r>
            <a:r>
              <a:rPr lang="tr-TR" dirty="0" err="1" smtClean="0">
                <a:latin typeface="Arial" pitchFamily="34" charset="0"/>
                <a:cs typeface="Arial" pitchFamily="34" charset="0"/>
              </a:rPr>
              <a:t>meyva</a:t>
            </a:r>
            <a:r>
              <a:rPr lang="tr-TR" dirty="0" smtClean="0">
                <a:latin typeface="Arial" pitchFamily="34" charset="0"/>
                <a:cs typeface="Arial" pitchFamily="34" charset="0"/>
              </a:rPr>
              <a:t> suları, alkollü içecekler ve baharatlı yiyeceklerden uzak durulması gerekmektedir. Aksi taktirde ağrıya neden olurlar.</a:t>
            </a:r>
          </a:p>
          <a:p>
            <a:pPr algn="just">
              <a:buClr>
                <a:srgbClr val="FFFF00"/>
              </a:buClr>
              <a:buFont typeface="Wingdings" pitchFamily="2" charset="2"/>
              <a:buChar char="ü"/>
            </a:pPr>
            <a:endParaRPr lang="tr-TR" dirty="0" smtClean="0">
              <a:latin typeface="Arial" pitchFamily="34" charset="0"/>
              <a:cs typeface="Arial" pitchFamily="34" charset="0"/>
            </a:endParaRPr>
          </a:p>
          <a:p>
            <a:pPr algn="just">
              <a:buClr>
                <a:srgbClr val="FFFF00"/>
              </a:buClr>
              <a:buFont typeface="Wingdings" pitchFamily="2" charset="2"/>
              <a:buChar char="ü"/>
            </a:pPr>
            <a:r>
              <a:rPr lang="tr-TR" dirty="0" smtClean="0">
                <a:latin typeface="Arial" pitchFamily="34" charset="0"/>
                <a:cs typeface="Arial" pitchFamily="34" charset="0"/>
              </a:rPr>
              <a:t>Ameliyatı takip eden günlerde sigara içilmemelidir. Dişetini irrite ederek iyileşmeyi tehlikeye atacağından ve ağız içi sıcaklığını arttıracağından cerrahi işlem sonrası sigara içilmemesi gerekir.</a:t>
            </a:r>
          </a:p>
          <a:p>
            <a:pPr algn="just">
              <a:buClr>
                <a:srgbClr val="FFFF00"/>
              </a:buClr>
              <a:buFont typeface="Wingdings" pitchFamily="2" charset="2"/>
              <a:buChar char="ü"/>
            </a:pPr>
            <a:endParaRPr lang="tr-TR" dirty="0" smtClean="0">
              <a:latin typeface="Arial" pitchFamily="34" charset="0"/>
              <a:cs typeface="Arial" pitchFamily="34" charset="0"/>
            </a:endParaRPr>
          </a:p>
          <a:p>
            <a:pPr algn="just">
              <a:buClr>
                <a:srgbClr val="FFFF00"/>
              </a:buClr>
              <a:buFont typeface="Wingdings" pitchFamily="2" charset="2"/>
              <a:buChar char="ü"/>
            </a:pPr>
            <a:r>
              <a:rPr lang="tr-TR" dirty="0" smtClean="0">
                <a:latin typeface="Arial" pitchFamily="34" charset="0"/>
                <a:cs typeface="Arial" pitchFamily="34" charset="0"/>
              </a:rPr>
              <a:t>Ameliyatı takiben 2 hafta süresince, eğer varsa, protezlerin mümkün olduğunca az kullanılması gerekmektedir.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357158" y="857232"/>
            <a:ext cx="8143932" cy="4801314"/>
          </a:xfrm>
          <a:prstGeom prst="rect">
            <a:avLst/>
          </a:prstGeom>
        </p:spPr>
        <p:txBody>
          <a:bodyPr wrap="square">
            <a:spAutoFit/>
          </a:bodyPr>
          <a:lstStyle/>
          <a:p>
            <a:pPr algn="just">
              <a:buClr>
                <a:srgbClr val="FFFF00"/>
              </a:buClr>
              <a:buFont typeface="Wingdings" pitchFamily="2" charset="2"/>
              <a:buChar char="ü"/>
            </a:pPr>
            <a:r>
              <a:rPr lang="tr-TR" dirty="0" smtClean="0">
                <a:latin typeface="Arial" pitchFamily="34" charset="0"/>
                <a:cs typeface="Arial" pitchFamily="34" charset="0"/>
              </a:rPr>
              <a:t>Ameliyat yapılan bölgede pat yoksa veya düştüğünde </a:t>
            </a:r>
            <a:r>
              <a:rPr lang="tr-TR" dirty="0" err="1" smtClean="0">
                <a:latin typeface="Arial" pitchFamily="34" charset="0"/>
                <a:cs typeface="Arial" pitchFamily="34" charset="0"/>
              </a:rPr>
              <a:t>süturlara</a:t>
            </a:r>
            <a:r>
              <a:rPr lang="tr-TR" dirty="0" smtClean="0">
                <a:latin typeface="Arial" pitchFamily="34" charset="0"/>
                <a:cs typeface="Arial" pitchFamily="34" charset="0"/>
              </a:rPr>
              <a:t> bakmak için dudak ve yanağın kaldırılmaması gerekmektedir.</a:t>
            </a:r>
          </a:p>
          <a:p>
            <a:pPr algn="just">
              <a:buClr>
                <a:srgbClr val="FFFF00"/>
              </a:buClr>
              <a:buFont typeface="Wingdings" pitchFamily="2" charset="2"/>
              <a:buChar char="ü"/>
            </a:pPr>
            <a:endParaRPr lang="tr-TR" dirty="0" smtClean="0">
              <a:latin typeface="Arial" pitchFamily="34" charset="0"/>
              <a:cs typeface="Arial" pitchFamily="34" charset="0"/>
            </a:endParaRPr>
          </a:p>
          <a:p>
            <a:pPr algn="just">
              <a:buClr>
                <a:srgbClr val="FFFF00"/>
              </a:buClr>
              <a:buFont typeface="Wingdings" pitchFamily="2" charset="2"/>
              <a:buChar char="ü"/>
            </a:pPr>
            <a:r>
              <a:rPr lang="tr-TR" dirty="0" smtClean="0">
                <a:latin typeface="Arial" pitchFamily="34" charset="0"/>
                <a:cs typeface="Arial" pitchFamily="34" charset="0"/>
              </a:rPr>
              <a:t>Hafif şişlikler olabilir. Operasyon bölgesinin üzerine ilk gün buz uygulayabilirsiniz. </a:t>
            </a:r>
          </a:p>
          <a:p>
            <a:pPr algn="just">
              <a:buClr>
                <a:srgbClr val="FFFF00"/>
              </a:buClr>
              <a:buFont typeface="Wingdings" pitchFamily="2" charset="2"/>
              <a:buChar char="ü"/>
            </a:pPr>
            <a:endParaRPr lang="tr-TR" dirty="0" smtClean="0">
              <a:latin typeface="Arial" pitchFamily="34" charset="0"/>
              <a:cs typeface="Arial" pitchFamily="34" charset="0"/>
            </a:endParaRPr>
          </a:p>
          <a:p>
            <a:pPr algn="just">
              <a:buClr>
                <a:srgbClr val="FFFF00"/>
              </a:buClr>
              <a:buFont typeface="Wingdings" pitchFamily="2" charset="2"/>
              <a:buChar char="ü"/>
            </a:pPr>
            <a:r>
              <a:rPr lang="tr-TR" dirty="0" smtClean="0">
                <a:latin typeface="Arial" pitchFamily="34" charset="0"/>
                <a:cs typeface="Arial" pitchFamily="34" charset="0"/>
              </a:rPr>
              <a:t>Operasyon sonrası ilk 4-5 saat içerisinde cerrahi bölgesinden bir miktar sızıntı olabilir. Bu da tükürüğünüze kırmızı renk verecektir. Bu durumda panik yapmayınız ve sızıntı devam ederse temiz bir gazlı bezi rulo haline getirip 20 dakika kadar kanama bölgesine bası yapacak şekilde uygulayabilirsiniz. Daha uzun süreli kanamalar doktorunuz tarafından kontrol altına alınmalıdır.</a:t>
            </a:r>
          </a:p>
          <a:p>
            <a:pPr algn="just">
              <a:buClr>
                <a:srgbClr val="FFFF00"/>
              </a:buClr>
              <a:buFont typeface="Wingdings" pitchFamily="2" charset="2"/>
              <a:buChar char="ü"/>
            </a:pPr>
            <a:endParaRPr lang="tr-TR" dirty="0" smtClean="0">
              <a:latin typeface="Arial" pitchFamily="34" charset="0"/>
              <a:cs typeface="Arial" pitchFamily="34" charset="0"/>
            </a:endParaRPr>
          </a:p>
          <a:p>
            <a:pPr algn="just">
              <a:buClr>
                <a:srgbClr val="FFFF00"/>
              </a:buClr>
              <a:buFont typeface="Wingdings" pitchFamily="2" charset="2"/>
              <a:buChar char="ü"/>
            </a:pPr>
            <a:r>
              <a:rPr lang="tr-TR" dirty="0" smtClean="0">
                <a:latin typeface="Arial" pitchFamily="34" charset="0"/>
                <a:cs typeface="Arial" pitchFamily="34" charset="0"/>
              </a:rPr>
              <a:t>Operasyon sonrası ilk 24 saat içerisinde ürperti ve halsizlik hissi oluşabilir. Bu durum normaldir ve endişeye gerek yoktur. Günlük aktivitelerinize devam edebilirsiniz, ancak aşırı çaba gerektiren sporlar yapılmamalıdır.</a:t>
            </a:r>
          </a:p>
          <a:p>
            <a:endParaRPr lang="tr-TR" dirty="0" smtClean="0">
              <a:latin typeface="Arial" pitchFamily="34" charset="0"/>
              <a:cs typeface="Arial" pitchFamily="34" charset="0"/>
            </a:endParaRPr>
          </a:p>
          <a:p>
            <a:endParaRPr lang="tr-TR" dirty="0" smtClean="0">
              <a:latin typeface="Arial" pitchFamily="34" charset="0"/>
              <a:cs typeface="Arial"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571472" y="1071546"/>
            <a:ext cx="8143932" cy="3693319"/>
          </a:xfrm>
          <a:prstGeom prst="rect">
            <a:avLst/>
          </a:prstGeom>
        </p:spPr>
        <p:txBody>
          <a:bodyPr wrap="square">
            <a:spAutoFit/>
          </a:bodyPr>
          <a:lstStyle/>
          <a:p>
            <a:pPr>
              <a:buClr>
                <a:srgbClr val="FFFF00"/>
              </a:buClr>
              <a:buFont typeface="Wingdings" pitchFamily="2" charset="2"/>
              <a:buChar char="ü"/>
            </a:pPr>
            <a:r>
              <a:rPr lang="tr-TR" dirty="0" smtClean="0">
                <a:latin typeface="Arial" pitchFamily="34" charset="0"/>
                <a:cs typeface="Arial" pitchFamily="34" charset="0"/>
              </a:rPr>
              <a:t>Ameliyat sonrası iyileşme için doktorunuzun yazdığı reçeteyi uygulayınız. Eğer doktorunuz önermişse antibiyotikleri tarif edilen şekilde kullanınız. Ameliyat sonrası ağrınız olursa ağrı kesici alabilirsiniz. Bu durumda aspirin veya benzeri salisilik asit türevi ilaçlar alınmamalıdır.</a:t>
            </a:r>
          </a:p>
          <a:p>
            <a:pPr>
              <a:buClr>
                <a:srgbClr val="FFFF00"/>
              </a:buClr>
              <a:buFont typeface="Wingdings" pitchFamily="2" charset="2"/>
              <a:buChar char="ü"/>
            </a:pPr>
            <a:endParaRPr lang="tr-TR" dirty="0" smtClean="0">
              <a:latin typeface="Arial" pitchFamily="34" charset="0"/>
              <a:cs typeface="Arial" pitchFamily="34" charset="0"/>
            </a:endParaRPr>
          </a:p>
          <a:p>
            <a:pPr>
              <a:buClr>
                <a:srgbClr val="FFFF00"/>
              </a:buClr>
              <a:buFont typeface="Wingdings" pitchFamily="2" charset="2"/>
              <a:buChar char="ü"/>
            </a:pPr>
            <a:r>
              <a:rPr lang="tr-TR" dirty="0" smtClean="0">
                <a:latin typeface="Arial" pitchFamily="34" charset="0"/>
                <a:cs typeface="Arial" pitchFamily="34" charset="0"/>
              </a:rPr>
              <a:t>Ameliyat edilmeyen bölgelere normal fırçalama işlemlerini uygulayabilirsiniz. </a:t>
            </a:r>
          </a:p>
          <a:p>
            <a:pPr>
              <a:buClr>
                <a:srgbClr val="FFFF00"/>
              </a:buClr>
              <a:buFont typeface="Wingdings" pitchFamily="2" charset="2"/>
              <a:buChar char="ü"/>
            </a:pPr>
            <a:r>
              <a:rPr lang="tr-TR" dirty="0" smtClean="0">
                <a:latin typeface="Arial" pitchFamily="34" charset="0"/>
                <a:cs typeface="Arial" pitchFamily="34" charset="0"/>
              </a:rPr>
              <a:t>Ameliyat bölgesindeki dişlerin ise çiğneme yüzeylerini fırçalayınız. </a:t>
            </a:r>
          </a:p>
          <a:p>
            <a:pPr>
              <a:buClr>
                <a:srgbClr val="FFFF00"/>
              </a:buClr>
              <a:buFont typeface="Wingdings" pitchFamily="2" charset="2"/>
              <a:buChar char="ü"/>
            </a:pPr>
            <a:endParaRPr lang="tr-TR" dirty="0" smtClean="0">
              <a:latin typeface="Arial" pitchFamily="34" charset="0"/>
              <a:cs typeface="Arial" pitchFamily="34" charset="0"/>
            </a:endParaRPr>
          </a:p>
          <a:p>
            <a:pPr>
              <a:buClr>
                <a:srgbClr val="FFFF00"/>
              </a:buClr>
              <a:buFont typeface="Wingdings" pitchFamily="2" charset="2"/>
              <a:buChar char="ü"/>
            </a:pPr>
            <a:r>
              <a:rPr lang="tr-TR" dirty="0" smtClean="0">
                <a:latin typeface="Arial" pitchFamily="34" charset="0"/>
                <a:cs typeface="Arial" pitchFamily="34" charset="0"/>
              </a:rPr>
              <a:t>Doktorunuz önermişse fırçalama işlemleri sonrası önerilen ağız gargarasını kullanabilirsiniz.</a:t>
            </a:r>
          </a:p>
          <a:p>
            <a:pPr>
              <a:buClr>
                <a:srgbClr val="FFFF00"/>
              </a:buClr>
              <a:buFont typeface="Wingdings" pitchFamily="2" charset="2"/>
              <a:buChar char="ü"/>
            </a:pPr>
            <a:endParaRPr lang="tr-TR" dirty="0" smtClean="0">
              <a:latin typeface="Arial" pitchFamily="34" charset="0"/>
              <a:cs typeface="Arial" pitchFamily="34" charset="0"/>
            </a:endParaRPr>
          </a:p>
          <a:p>
            <a:pPr>
              <a:buClr>
                <a:srgbClr val="FFFF00"/>
              </a:buClr>
              <a:buFont typeface="Wingdings" pitchFamily="2" charset="2"/>
              <a:buChar char="ü"/>
            </a:pPr>
            <a:r>
              <a:rPr lang="tr-TR" dirty="0" smtClean="0">
                <a:latin typeface="Arial" pitchFamily="34" charset="0"/>
                <a:cs typeface="Arial" pitchFamily="34" charset="0"/>
              </a:rPr>
              <a:t>Doktorunuzun önerdiği süre (1 hafta veya 10 gün) sonunda dikişlerinizi aldırmak ve kontrol için doktorunuzu arayınız.</a:t>
            </a:r>
            <a:endParaRPr lang="tr-TR" dirty="0">
              <a:latin typeface="Arial" pitchFamily="34" charset="0"/>
              <a:cs typeface="Arial"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857224" y="1214422"/>
            <a:ext cx="7143800" cy="4401205"/>
          </a:xfrm>
          <a:prstGeom prst="rect">
            <a:avLst/>
          </a:prstGeom>
        </p:spPr>
        <p:txBody>
          <a:bodyPr wrap="square">
            <a:spAutoFit/>
          </a:bodyPr>
          <a:lstStyle/>
          <a:p>
            <a:pPr algn="ctr">
              <a:tabLst>
                <a:tab pos="228600" algn="l"/>
              </a:tabLst>
            </a:pPr>
            <a:r>
              <a:rPr lang="tr-TR" sz="2000" b="1" dirty="0" smtClean="0">
                <a:solidFill>
                  <a:srgbClr val="FFFF00"/>
                </a:solidFill>
                <a:latin typeface="Arial" pitchFamily="34" charset="0"/>
                <a:cs typeface="Arial" pitchFamily="34" charset="0"/>
              </a:rPr>
              <a:t>PERİODONTAL </a:t>
            </a:r>
            <a:r>
              <a:rPr lang="en-US" sz="2000" b="1" dirty="0" smtClean="0">
                <a:solidFill>
                  <a:srgbClr val="FFFF00"/>
                </a:solidFill>
                <a:latin typeface="Arial" pitchFamily="34" charset="0"/>
                <a:cs typeface="Arial" pitchFamily="34" charset="0"/>
              </a:rPr>
              <a:t>CERRAHİ İŞLEM</a:t>
            </a:r>
            <a:r>
              <a:rPr lang="tr-TR" sz="2000" b="1" dirty="0" smtClean="0">
                <a:solidFill>
                  <a:srgbClr val="FFFF00"/>
                </a:solidFill>
                <a:latin typeface="Arial" pitchFamily="34" charset="0"/>
                <a:cs typeface="Arial" pitchFamily="34" charset="0"/>
              </a:rPr>
              <a:t>İNİN SAFHALARI</a:t>
            </a:r>
          </a:p>
          <a:p>
            <a:pPr algn="ctr">
              <a:tabLst>
                <a:tab pos="228600" algn="l"/>
              </a:tabLst>
            </a:pPr>
            <a:endParaRPr lang="en-US" sz="2000" dirty="0" smtClean="0">
              <a:solidFill>
                <a:srgbClr val="FFFF00"/>
              </a:solidFill>
              <a:latin typeface="Arial" pitchFamily="34" charset="0"/>
              <a:cs typeface="Arial" pitchFamily="34" charset="0"/>
            </a:endParaRPr>
          </a:p>
          <a:p>
            <a:pPr>
              <a:tabLst>
                <a:tab pos="228600" algn="l"/>
              </a:tabLst>
            </a:pPr>
            <a:r>
              <a:rPr lang="en-US" sz="2000" dirty="0" smtClean="0">
                <a:latin typeface="Arial" pitchFamily="34" charset="0"/>
                <a:cs typeface="Arial" pitchFamily="34" charset="0"/>
              </a:rPr>
              <a:t>1- </a:t>
            </a:r>
            <a:r>
              <a:rPr lang="en-US" sz="2000" dirty="0" err="1" smtClean="0">
                <a:latin typeface="Arial" pitchFamily="34" charset="0"/>
                <a:cs typeface="Arial" pitchFamily="34" charset="0"/>
              </a:rPr>
              <a:t>İnsizyon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ve</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eksizyon</a:t>
            </a:r>
            <a:endParaRPr lang="tr-TR" sz="2000" dirty="0" smtClean="0">
              <a:latin typeface="Arial" pitchFamily="34" charset="0"/>
              <a:cs typeface="Arial" pitchFamily="34" charset="0"/>
            </a:endParaRPr>
          </a:p>
          <a:p>
            <a:pPr>
              <a:tabLst>
                <a:tab pos="228600" algn="l"/>
              </a:tabLst>
            </a:pPr>
            <a:endParaRPr lang="en-US" sz="2000" dirty="0" smtClean="0">
              <a:latin typeface="Arial" pitchFamily="34" charset="0"/>
              <a:cs typeface="Arial" pitchFamily="34" charset="0"/>
            </a:endParaRPr>
          </a:p>
          <a:p>
            <a:pPr>
              <a:tabLst>
                <a:tab pos="228600" algn="l"/>
              </a:tabLst>
            </a:pPr>
            <a:r>
              <a:rPr lang="en-US" sz="2000" dirty="0" smtClean="0">
                <a:latin typeface="Arial" pitchFamily="34" charset="0"/>
                <a:cs typeface="Arial" pitchFamily="34" charset="0"/>
              </a:rPr>
              <a:t>2- </a:t>
            </a:r>
            <a:r>
              <a:rPr lang="en-US" sz="2000" dirty="0" err="1" smtClean="0">
                <a:latin typeface="Arial" pitchFamily="34" charset="0"/>
                <a:cs typeface="Arial" pitchFamily="34" charset="0"/>
              </a:rPr>
              <a:t>Dişetinin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elevasyonu</a:t>
            </a:r>
            <a:endParaRPr lang="tr-TR" sz="2000" dirty="0" smtClean="0">
              <a:latin typeface="Arial" pitchFamily="34" charset="0"/>
              <a:cs typeface="Arial" pitchFamily="34" charset="0"/>
            </a:endParaRPr>
          </a:p>
          <a:p>
            <a:pPr>
              <a:tabLst>
                <a:tab pos="228600" algn="l"/>
              </a:tabLst>
            </a:pPr>
            <a:endParaRPr lang="en-US" sz="2000" dirty="0" smtClean="0">
              <a:latin typeface="Arial" pitchFamily="34" charset="0"/>
              <a:cs typeface="Arial" pitchFamily="34" charset="0"/>
            </a:endParaRPr>
          </a:p>
          <a:p>
            <a:pPr>
              <a:tabLst>
                <a:tab pos="228600" algn="l"/>
              </a:tabLst>
            </a:pPr>
            <a:r>
              <a:rPr lang="en-US" sz="2000" dirty="0" smtClean="0">
                <a:latin typeface="Arial" pitchFamily="34" charset="0"/>
                <a:cs typeface="Arial" pitchFamily="34" charset="0"/>
              </a:rPr>
              <a:t>3- </a:t>
            </a:r>
            <a:r>
              <a:rPr lang="en-US" sz="2000" dirty="0" err="1" smtClean="0">
                <a:latin typeface="Arial" pitchFamily="34" charset="0"/>
                <a:cs typeface="Arial" pitchFamily="34" charset="0"/>
              </a:rPr>
              <a:t>Granülasyon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dokularının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uzaklaştırılması</a:t>
            </a:r>
            <a:endParaRPr lang="tr-TR" sz="2000" dirty="0" smtClean="0">
              <a:latin typeface="Arial" pitchFamily="34" charset="0"/>
              <a:cs typeface="Arial" pitchFamily="34" charset="0"/>
            </a:endParaRPr>
          </a:p>
          <a:p>
            <a:pPr>
              <a:tabLst>
                <a:tab pos="228600" algn="l"/>
              </a:tabLst>
            </a:pPr>
            <a:endParaRPr lang="en-US" sz="2000" dirty="0" smtClean="0">
              <a:latin typeface="Arial" pitchFamily="34" charset="0"/>
              <a:cs typeface="Arial" pitchFamily="34" charset="0"/>
            </a:endParaRPr>
          </a:p>
          <a:p>
            <a:pPr>
              <a:tabLst>
                <a:tab pos="228600" algn="l"/>
              </a:tabLst>
            </a:pPr>
            <a:r>
              <a:rPr lang="en-US" sz="2000" dirty="0" smtClean="0">
                <a:latin typeface="Arial" pitchFamily="34" charset="0"/>
                <a:cs typeface="Arial" pitchFamily="34" charset="0"/>
              </a:rPr>
              <a:t>4- </a:t>
            </a:r>
            <a:r>
              <a:rPr lang="en-US" sz="2000" dirty="0" err="1" smtClean="0">
                <a:latin typeface="Arial" pitchFamily="34" charset="0"/>
                <a:cs typeface="Arial" pitchFamily="34" charset="0"/>
              </a:rPr>
              <a:t>Kök</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yüzeyine</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yapılacak</a:t>
            </a:r>
            <a:r>
              <a:rPr lang="en-US" sz="2000" dirty="0" smtClean="0">
                <a:latin typeface="Arial" pitchFamily="34" charset="0"/>
                <a:cs typeface="Arial" pitchFamily="34" charset="0"/>
              </a:rPr>
              <a:t> </a:t>
            </a:r>
            <a:r>
              <a:rPr lang="tr-TR" sz="2000" dirty="0" smtClean="0">
                <a:latin typeface="Arial" pitchFamily="34" charset="0"/>
                <a:cs typeface="Arial" pitchFamily="34" charset="0"/>
              </a:rPr>
              <a:t>işlem</a:t>
            </a:r>
          </a:p>
          <a:p>
            <a:pPr>
              <a:tabLst>
                <a:tab pos="228600" algn="l"/>
              </a:tabLst>
            </a:pPr>
            <a:endParaRPr lang="en-US" sz="2000" dirty="0" smtClean="0">
              <a:latin typeface="Arial" pitchFamily="34" charset="0"/>
              <a:cs typeface="Arial" pitchFamily="34" charset="0"/>
            </a:endParaRPr>
          </a:p>
          <a:p>
            <a:pPr>
              <a:tabLst>
                <a:tab pos="228600" algn="l"/>
              </a:tabLst>
            </a:pPr>
            <a:r>
              <a:rPr lang="en-US" sz="2000" dirty="0" smtClean="0">
                <a:latin typeface="Arial" pitchFamily="34" charset="0"/>
                <a:cs typeface="Arial" pitchFamily="34" charset="0"/>
              </a:rPr>
              <a:t>5- </a:t>
            </a:r>
            <a:r>
              <a:rPr lang="en-US" sz="2000" dirty="0" err="1" smtClean="0">
                <a:latin typeface="Arial" pitchFamily="34" charset="0"/>
                <a:cs typeface="Arial" pitchFamily="34" charset="0"/>
              </a:rPr>
              <a:t>Kemik</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dokuya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yapılacak</a:t>
            </a:r>
            <a:r>
              <a:rPr lang="en-US" sz="2000" dirty="0" smtClean="0">
                <a:latin typeface="Arial" pitchFamily="34" charset="0"/>
                <a:cs typeface="Arial" pitchFamily="34" charset="0"/>
              </a:rPr>
              <a:t> </a:t>
            </a:r>
            <a:r>
              <a:rPr lang="tr-TR" sz="2000" dirty="0" smtClean="0">
                <a:latin typeface="Arial" pitchFamily="34" charset="0"/>
                <a:cs typeface="Arial" pitchFamily="34" charset="0"/>
              </a:rPr>
              <a:t>işlem</a:t>
            </a:r>
          </a:p>
          <a:p>
            <a:pPr>
              <a:tabLst>
                <a:tab pos="228600" algn="l"/>
              </a:tabLst>
            </a:pPr>
            <a:endParaRPr lang="en-US" sz="2000" dirty="0" smtClean="0">
              <a:latin typeface="Arial" pitchFamily="34" charset="0"/>
              <a:cs typeface="Arial" pitchFamily="34" charset="0"/>
            </a:endParaRPr>
          </a:p>
          <a:p>
            <a:pPr>
              <a:tabLst>
                <a:tab pos="228600" algn="l"/>
              </a:tabLst>
            </a:pPr>
            <a:r>
              <a:rPr lang="tr-TR" sz="2000" dirty="0" smtClean="0">
                <a:latin typeface="Arial" pitchFamily="34" charset="0"/>
                <a:cs typeface="Arial" pitchFamily="34" charset="0"/>
              </a:rPr>
              <a:t>6</a:t>
            </a:r>
            <a:r>
              <a:rPr lang="en-US" sz="2000" dirty="0" smtClean="0">
                <a:latin typeface="Arial" pitchFamily="34" charset="0"/>
                <a:cs typeface="Arial" pitchFamily="34" charset="0"/>
              </a:rPr>
              <a:t>- S</a:t>
            </a:r>
            <a:r>
              <a:rPr lang="tr-TR" sz="2000" dirty="0" smtClean="0">
                <a:latin typeface="Arial" pitchFamily="34" charset="0"/>
                <a:cs typeface="Arial" pitchFamily="34" charset="0"/>
              </a:rPr>
              <a:t>ü</a:t>
            </a:r>
            <a:r>
              <a:rPr lang="en-US" sz="2000" dirty="0" err="1" smtClean="0">
                <a:latin typeface="Arial" pitchFamily="34" charset="0"/>
                <a:cs typeface="Arial" pitchFamily="34" charset="0"/>
              </a:rPr>
              <a:t>tur</a:t>
            </a:r>
            <a:r>
              <a:rPr lang="tr-TR" sz="2000" dirty="0" smtClean="0">
                <a:latin typeface="Arial" pitchFamily="34" charset="0"/>
                <a:cs typeface="Arial" pitchFamily="34" charset="0"/>
              </a:rPr>
              <a:t> koy</a:t>
            </a:r>
            <a:r>
              <a:rPr lang="en-US" sz="2000" dirty="0" smtClean="0">
                <a:latin typeface="Arial" pitchFamily="34" charset="0"/>
                <a:cs typeface="Arial" pitchFamily="34" charset="0"/>
              </a:rPr>
              <a:t>ma</a:t>
            </a:r>
          </a:p>
          <a:p>
            <a:pPr>
              <a:tabLst>
                <a:tab pos="228600" algn="l"/>
              </a:tabLst>
            </a:pPr>
            <a:r>
              <a:rPr lang="tr-TR" sz="2000" dirty="0" smtClean="0">
                <a:latin typeface="Arial" pitchFamily="34" charset="0"/>
                <a:cs typeface="Arial" pitchFamily="34" charset="0"/>
              </a:rPr>
              <a:t>	</a:t>
            </a:r>
            <a:endParaRPr lang="tr-TR" sz="2000" dirty="0">
              <a:latin typeface="Arial" pitchFamily="34" charset="0"/>
              <a:cs typeface="Arial"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428596" y="571480"/>
            <a:ext cx="8358246" cy="4524315"/>
          </a:xfrm>
          <a:prstGeom prst="rect">
            <a:avLst/>
          </a:prstGeom>
        </p:spPr>
        <p:txBody>
          <a:bodyPr wrap="square">
            <a:spAutoFit/>
          </a:bodyPr>
          <a:lstStyle/>
          <a:p>
            <a:pPr algn="ctr">
              <a:tabLst>
                <a:tab pos="228600" algn="l"/>
              </a:tabLst>
            </a:pPr>
            <a:r>
              <a:rPr lang="en-US" b="1" dirty="0" smtClean="0">
                <a:solidFill>
                  <a:srgbClr val="FFFF00"/>
                </a:solidFill>
                <a:latin typeface="Arial" pitchFamily="34" charset="0"/>
                <a:cs typeface="Arial" pitchFamily="34" charset="0"/>
              </a:rPr>
              <a:t>PERİODONTAL CERRAHİ PRENSİPLERİ</a:t>
            </a:r>
            <a:r>
              <a:rPr lang="tr-TR" b="1" dirty="0" smtClean="0">
                <a:solidFill>
                  <a:srgbClr val="FFFF00"/>
                </a:solidFill>
                <a:latin typeface="Arial" pitchFamily="34" charset="0"/>
                <a:cs typeface="Arial" pitchFamily="34" charset="0"/>
              </a:rPr>
              <a:t>NE GÖRE KULLANILAN ALETLER:</a:t>
            </a:r>
          </a:p>
          <a:p>
            <a:pPr algn="ctr">
              <a:tabLst>
                <a:tab pos="228600" algn="l"/>
              </a:tabLst>
            </a:pPr>
            <a:endParaRPr lang="tr-TR" dirty="0" smtClean="0">
              <a:solidFill>
                <a:srgbClr val="FFFF00"/>
              </a:solidFill>
              <a:latin typeface="Tahoma" pitchFamily="34" charset="0"/>
            </a:endParaRPr>
          </a:p>
          <a:p>
            <a:pPr algn="ctr">
              <a:tabLst>
                <a:tab pos="228600" algn="l"/>
              </a:tabLst>
            </a:pPr>
            <a:endParaRPr lang="en-US" dirty="0" smtClean="0">
              <a:solidFill>
                <a:srgbClr val="FFFF00"/>
              </a:solidFill>
              <a:latin typeface="Tahoma" pitchFamily="34" charset="0"/>
            </a:endParaRPr>
          </a:p>
          <a:p>
            <a:pPr>
              <a:tabLst>
                <a:tab pos="228600" algn="l"/>
              </a:tabLst>
            </a:pPr>
            <a:r>
              <a:rPr lang="tr-TR" dirty="0" smtClean="0">
                <a:solidFill>
                  <a:srgbClr val="00FF00"/>
                </a:solidFill>
                <a:latin typeface="Arial" pitchFamily="34" charset="0"/>
                <a:cs typeface="Arial" pitchFamily="34" charset="0"/>
              </a:rPr>
              <a:t>1. </a:t>
            </a:r>
            <a:r>
              <a:rPr lang="en-US" dirty="0" err="1" smtClean="0">
                <a:solidFill>
                  <a:srgbClr val="00FF00"/>
                </a:solidFill>
                <a:latin typeface="Arial" pitchFamily="34" charset="0"/>
                <a:cs typeface="Arial" pitchFamily="34" charset="0"/>
              </a:rPr>
              <a:t>İnsizyon-eksizyon</a:t>
            </a:r>
            <a:r>
              <a:rPr lang="en-US" dirty="0" smtClean="0">
                <a:latin typeface="Arial" pitchFamily="34" charset="0"/>
                <a:cs typeface="Arial" pitchFamily="34" charset="0"/>
              </a:rPr>
              <a:t>: </a:t>
            </a:r>
            <a:r>
              <a:rPr lang="en-US" dirty="0" err="1" smtClean="0">
                <a:latin typeface="Arial" pitchFamily="34" charset="0"/>
                <a:cs typeface="Arial" pitchFamily="34" charset="0"/>
              </a:rPr>
              <a:t>Bisturi</a:t>
            </a:r>
            <a:r>
              <a:rPr lang="en-US" dirty="0" smtClean="0">
                <a:latin typeface="Arial" pitchFamily="34" charset="0"/>
                <a:cs typeface="Arial" pitchFamily="34" charset="0"/>
              </a:rPr>
              <a:t> </a:t>
            </a:r>
            <a:r>
              <a:rPr lang="en-US" dirty="0" err="1" smtClean="0">
                <a:latin typeface="Arial" pitchFamily="34" charset="0"/>
                <a:cs typeface="Arial" pitchFamily="34" charset="0"/>
              </a:rPr>
              <a:t>uçları</a:t>
            </a:r>
            <a:r>
              <a:rPr lang="en-US" dirty="0" smtClean="0">
                <a:latin typeface="Arial" pitchFamily="34" charset="0"/>
                <a:cs typeface="Arial" pitchFamily="34" charset="0"/>
              </a:rPr>
              <a:t> , </a:t>
            </a:r>
            <a:r>
              <a:rPr lang="en-US" dirty="0" err="1" smtClean="0">
                <a:latin typeface="Arial" pitchFamily="34" charset="0"/>
                <a:cs typeface="Arial" pitchFamily="34" charset="0"/>
              </a:rPr>
              <a:t>gingivektomi</a:t>
            </a:r>
            <a:r>
              <a:rPr lang="tr-TR" dirty="0" smtClean="0">
                <a:latin typeface="Arial" pitchFamily="34" charset="0"/>
                <a:cs typeface="Arial" pitchFamily="34" charset="0"/>
              </a:rPr>
              <a:t> </a:t>
            </a:r>
            <a:r>
              <a:rPr lang="en-US" dirty="0" err="1" smtClean="0">
                <a:latin typeface="Arial" pitchFamily="34" charset="0"/>
                <a:cs typeface="Arial" pitchFamily="34" charset="0"/>
              </a:rPr>
              <a:t>bıçaklar</a:t>
            </a:r>
            <a:r>
              <a:rPr lang="tr-TR" dirty="0" smtClean="0">
                <a:latin typeface="Arial" pitchFamily="34" charset="0"/>
                <a:cs typeface="Arial" pitchFamily="34" charset="0"/>
              </a:rPr>
              <a:t>ı</a:t>
            </a:r>
            <a:endParaRPr lang="en-US" dirty="0" smtClean="0">
              <a:latin typeface="Arial" pitchFamily="34" charset="0"/>
              <a:cs typeface="Arial" pitchFamily="34" charset="0"/>
            </a:endParaRPr>
          </a:p>
          <a:p>
            <a:pPr>
              <a:tabLst>
                <a:tab pos="228600" algn="l"/>
              </a:tabLst>
            </a:pPr>
            <a:endParaRPr lang="tr-TR" dirty="0" smtClean="0">
              <a:solidFill>
                <a:srgbClr val="00FF00"/>
              </a:solidFill>
              <a:latin typeface="Arial" pitchFamily="34" charset="0"/>
              <a:cs typeface="Arial" pitchFamily="34" charset="0"/>
            </a:endParaRPr>
          </a:p>
          <a:p>
            <a:pPr>
              <a:tabLst>
                <a:tab pos="228600" algn="l"/>
              </a:tabLst>
            </a:pPr>
            <a:r>
              <a:rPr lang="tr-TR" dirty="0" smtClean="0">
                <a:solidFill>
                  <a:srgbClr val="00FF00"/>
                </a:solidFill>
                <a:latin typeface="Arial" pitchFamily="34" charset="0"/>
                <a:cs typeface="Arial" pitchFamily="34" charset="0"/>
              </a:rPr>
              <a:t>2.</a:t>
            </a:r>
            <a:r>
              <a:rPr lang="en-US" dirty="0" err="1" smtClean="0">
                <a:solidFill>
                  <a:srgbClr val="00FF00"/>
                </a:solidFill>
                <a:latin typeface="Arial" pitchFamily="34" charset="0"/>
                <a:cs typeface="Arial" pitchFamily="34" charset="0"/>
              </a:rPr>
              <a:t>Mukozal</a:t>
            </a:r>
            <a:r>
              <a:rPr lang="en-US" dirty="0" smtClean="0">
                <a:solidFill>
                  <a:srgbClr val="00FF00"/>
                </a:solidFill>
                <a:latin typeface="Arial" pitchFamily="34" charset="0"/>
                <a:cs typeface="Arial" pitchFamily="34" charset="0"/>
              </a:rPr>
              <a:t> </a:t>
            </a:r>
            <a:r>
              <a:rPr lang="en-US" dirty="0" err="1" smtClean="0">
                <a:solidFill>
                  <a:srgbClr val="00FF00"/>
                </a:solidFill>
                <a:latin typeface="Arial" pitchFamily="34" charset="0"/>
                <a:cs typeface="Arial" pitchFamily="34" charset="0"/>
              </a:rPr>
              <a:t>flep</a:t>
            </a:r>
            <a:r>
              <a:rPr lang="en-US" dirty="0" smtClean="0">
                <a:solidFill>
                  <a:srgbClr val="00FF00"/>
                </a:solidFill>
                <a:latin typeface="Arial" pitchFamily="34" charset="0"/>
                <a:cs typeface="Arial" pitchFamily="34" charset="0"/>
              </a:rPr>
              <a:t> </a:t>
            </a:r>
            <a:r>
              <a:rPr lang="en-US" dirty="0" err="1" smtClean="0">
                <a:solidFill>
                  <a:srgbClr val="00FF00"/>
                </a:solidFill>
                <a:latin typeface="Arial" pitchFamily="34" charset="0"/>
                <a:cs typeface="Arial" pitchFamily="34" charset="0"/>
              </a:rPr>
              <a:t>elevasyonu</a:t>
            </a:r>
            <a:r>
              <a:rPr lang="tr-TR" dirty="0" smtClean="0">
                <a:solidFill>
                  <a:srgbClr val="00FF00"/>
                </a:solidFill>
                <a:latin typeface="Arial" pitchFamily="34" charset="0"/>
                <a:cs typeface="Arial" pitchFamily="34" charset="0"/>
              </a:rPr>
              <a:t>: </a:t>
            </a:r>
            <a:r>
              <a:rPr lang="tr-TR" dirty="0" smtClean="0">
                <a:latin typeface="Arial" pitchFamily="34" charset="0"/>
                <a:cs typeface="Arial" pitchFamily="34" charset="0"/>
              </a:rPr>
              <a:t>P</a:t>
            </a:r>
            <a:r>
              <a:rPr lang="en-US" dirty="0" err="1" smtClean="0">
                <a:latin typeface="Arial" pitchFamily="34" charset="0"/>
                <a:cs typeface="Arial" pitchFamily="34" charset="0"/>
              </a:rPr>
              <a:t>er</a:t>
            </a:r>
            <a:r>
              <a:rPr lang="tr-TR" dirty="0" smtClean="0">
                <a:latin typeface="Arial" pitchFamily="34" charset="0"/>
                <a:cs typeface="Arial" pitchFamily="34" charset="0"/>
              </a:rPr>
              <a:t>i</a:t>
            </a:r>
            <a:r>
              <a:rPr lang="en-US" dirty="0" err="1" smtClean="0">
                <a:latin typeface="Arial" pitchFamily="34" charset="0"/>
                <a:cs typeface="Arial" pitchFamily="34" charset="0"/>
              </a:rPr>
              <a:t>ost</a:t>
            </a:r>
            <a:r>
              <a:rPr lang="en-US" dirty="0" smtClean="0">
                <a:latin typeface="Arial" pitchFamily="34" charset="0"/>
                <a:cs typeface="Arial" pitchFamily="34" charset="0"/>
              </a:rPr>
              <a:t> </a:t>
            </a:r>
            <a:r>
              <a:rPr lang="en-US" dirty="0" err="1" smtClean="0">
                <a:latin typeface="Arial" pitchFamily="34" charset="0"/>
                <a:cs typeface="Arial" pitchFamily="34" charset="0"/>
              </a:rPr>
              <a:t>elevatörleri</a:t>
            </a:r>
            <a:endParaRPr lang="en-US" b="1" dirty="0" smtClean="0">
              <a:latin typeface="Arial" pitchFamily="34" charset="0"/>
              <a:cs typeface="Arial" pitchFamily="34" charset="0"/>
            </a:endParaRPr>
          </a:p>
          <a:p>
            <a:pPr>
              <a:tabLst>
                <a:tab pos="228600" algn="l"/>
              </a:tabLst>
            </a:pPr>
            <a:endParaRPr lang="tr-TR" dirty="0" smtClean="0">
              <a:solidFill>
                <a:srgbClr val="00FF00"/>
              </a:solidFill>
              <a:latin typeface="Arial" pitchFamily="34" charset="0"/>
              <a:cs typeface="Arial" pitchFamily="34" charset="0"/>
            </a:endParaRPr>
          </a:p>
          <a:p>
            <a:pPr>
              <a:tabLst>
                <a:tab pos="228600" algn="l"/>
              </a:tabLst>
            </a:pPr>
            <a:r>
              <a:rPr lang="tr-TR" dirty="0" smtClean="0">
                <a:solidFill>
                  <a:srgbClr val="00FF00"/>
                </a:solidFill>
                <a:latin typeface="Arial" pitchFamily="34" charset="0"/>
                <a:cs typeface="Arial" pitchFamily="34" charset="0"/>
              </a:rPr>
              <a:t>3.</a:t>
            </a:r>
            <a:r>
              <a:rPr lang="en-US" dirty="0" err="1" smtClean="0">
                <a:solidFill>
                  <a:srgbClr val="00FF00"/>
                </a:solidFill>
                <a:latin typeface="Arial" pitchFamily="34" charset="0"/>
                <a:cs typeface="Arial" pitchFamily="34" charset="0"/>
              </a:rPr>
              <a:t>Gra</a:t>
            </a:r>
            <a:r>
              <a:rPr lang="tr-TR" dirty="0" smtClean="0">
                <a:solidFill>
                  <a:srgbClr val="00FF00"/>
                </a:solidFill>
                <a:latin typeface="Arial" pitchFamily="34" charset="0"/>
                <a:cs typeface="Arial" pitchFamily="34" charset="0"/>
              </a:rPr>
              <a:t>n</a:t>
            </a:r>
            <a:r>
              <a:rPr lang="en-US" dirty="0" err="1" smtClean="0">
                <a:solidFill>
                  <a:srgbClr val="00FF00"/>
                </a:solidFill>
                <a:latin typeface="Arial" pitchFamily="34" charset="0"/>
                <a:cs typeface="Arial" pitchFamily="34" charset="0"/>
              </a:rPr>
              <a:t>ülasyon</a:t>
            </a:r>
            <a:r>
              <a:rPr lang="en-US" dirty="0" smtClean="0">
                <a:solidFill>
                  <a:srgbClr val="00FF00"/>
                </a:solidFill>
                <a:latin typeface="Arial" pitchFamily="34" charset="0"/>
                <a:cs typeface="Arial" pitchFamily="34" charset="0"/>
              </a:rPr>
              <a:t> </a:t>
            </a:r>
            <a:r>
              <a:rPr lang="en-US" dirty="0" err="1" smtClean="0">
                <a:solidFill>
                  <a:srgbClr val="00FF00"/>
                </a:solidFill>
                <a:latin typeface="Arial" pitchFamily="34" charset="0"/>
                <a:cs typeface="Arial" pitchFamily="34" charset="0"/>
              </a:rPr>
              <a:t>dokusunun</a:t>
            </a:r>
            <a:r>
              <a:rPr lang="en-US" dirty="0" smtClean="0">
                <a:solidFill>
                  <a:srgbClr val="00FF00"/>
                </a:solidFill>
                <a:latin typeface="Arial" pitchFamily="34" charset="0"/>
                <a:cs typeface="Arial" pitchFamily="34" charset="0"/>
              </a:rPr>
              <a:t> </a:t>
            </a:r>
            <a:r>
              <a:rPr lang="en-US" dirty="0" err="1" smtClean="0">
                <a:solidFill>
                  <a:srgbClr val="00FF00"/>
                </a:solidFill>
                <a:latin typeface="Arial" pitchFamily="34" charset="0"/>
                <a:cs typeface="Arial" pitchFamily="34" charset="0"/>
              </a:rPr>
              <a:t>uzaklaştırılması</a:t>
            </a:r>
            <a:r>
              <a:rPr lang="tr-TR" dirty="0" smtClean="0">
                <a:solidFill>
                  <a:srgbClr val="00FF00"/>
                </a:solidFill>
                <a:latin typeface="Arial" pitchFamily="34" charset="0"/>
                <a:cs typeface="Arial" pitchFamily="34" charset="0"/>
              </a:rPr>
              <a:t>: </a:t>
            </a:r>
            <a:r>
              <a:rPr lang="tr-TR" dirty="0" err="1" smtClean="0">
                <a:latin typeface="Arial" pitchFamily="34" charset="0"/>
                <a:cs typeface="Arial" pitchFamily="34" charset="0"/>
              </a:rPr>
              <a:t>Periodontal</a:t>
            </a:r>
            <a:r>
              <a:rPr lang="tr-TR" dirty="0" smtClean="0">
                <a:latin typeface="Arial" pitchFamily="34" charset="0"/>
                <a:cs typeface="Arial" pitchFamily="34" charset="0"/>
              </a:rPr>
              <a:t> </a:t>
            </a:r>
            <a:r>
              <a:rPr lang="en-US" dirty="0" err="1" smtClean="0">
                <a:latin typeface="Arial" pitchFamily="34" charset="0"/>
                <a:cs typeface="Arial" pitchFamily="34" charset="0"/>
              </a:rPr>
              <a:t>küret</a:t>
            </a:r>
            <a:r>
              <a:rPr lang="tr-TR" dirty="0" err="1" smtClean="0">
                <a:latin typeface="Arial" pitchFamily="34" charset="0"/>
                <a:cs typeface="Arial" pitchFamily="34" charset="0"/>
              </a:rPr>
              <a:t>ler</a:t>
            </a:r>
            <a:endParaRPr lang="en-US" dirty="0" smtClean="0">
              <a:latin typeface="Arial" pitchFamily="34" charset="0"/>
              <a:cs typeface="Arial" pitchFamily="34" charset="0"/>
            </a:endParaRPr>
          </a:p>
          <a:p>
            <a:pPr>
              <a:tabLst>
                <a:tab pos="228600" algn="l"/>
              </a:tabLst>
            </a:pPr>
            <a:endParaRPr lang="tr-TR" b="1" dirty="0" smtClean="0">
              <a:latin typeface="Arial" pitchFamily="34" charset="0"/>
              <a:cs typeface="Arial" pitchFamily="34" charset="0"/>
            </a:endParaRPr>
          </a:p>
          <a:p>
            <a:pPr>
              <a:tabLst>
                <a:tab pos="228600" algn="l"/>
              </a:tabLst>
            </a:pPr>
            <a:r>
              <a:rPr lang="tr-TR" dirty="0" smtClean="0">
                <a:solidFill>
                  <a:srgbClr val="00FF00"/>
                </a:solidFill>
                <a:latin typeface="Arial" pitchFamily="34" charset="0"/>
                <a:cs typeface="Arial" pitchFamily="34" charset="0"/>
              </a:rPr>
              <a:t>4.</a:t>
            </a:r>
            <a:r>
              <a:rPr lang="en-US" dirty="0" err="1" smtClean="0">
                <a:solidFill>
                  <a:srgbClr val="00FF00"/>
                </a:solidFill>
                <a:latin typeface="Arial" pitchFamily="34" charset="0"/>
                <a:cs typeface="Arial" pitchFamily="34" charset="0"/>
              </a:rPr>
              <a:t>Kök</a:t>
            </a:r>
            <a:r>
              <a:rPr lang="en-US" dirty="0" smtClean="0">
                <a:solidFill>
                  <a:srgbClr val="00FF00"/>
                </a:solidFill>
                <a:latin typeface="Arial" pitchFamily="34" charset="0"/>
                <a:cs typeface="Arial" pitchFamily="34" charset="0"/>
              </a:rPr>
              <a:t> </a:t>
            </a:r>
            <a:r>
              <a:rPr lang="en-US" dirty="0" err="1" smtClean="0">
                <a:solidFill>
                  <a:srgbClr val="00FF00"/>
                </a:solidFill>
                <a:latin typeface="Arial" pitchFamily="34" charset="0"/>
                <a:cs typeface="Arial" pitchFamily="34" charset="0"/>
              </a:rPr>
              <a:t>yüzeyi</a:t>
            </a:r>
            <a:r>
              <a:rPr lang="en-US" dirty="0" smtClean="0">
                <a:solidFill>
                  <a:srgbClr val="00FF00"/>
                </a:solidFill>
                <a:latin typeface="Arial" pitchFamily="34" charset="0"/>
                <a:cs typeface="Arial" pitchFamily="34" charset="0"/>
              </a:rPr>
              <a:t> </a:t>
            </a:r>
            <a:r>
              <a:rPr lang="en-US" dirty="0" err="1" smtClean="0">
                <a:solidFill>
                  <a:srgbClr val="00FF00"/>
                </a:solidFill>
                <a:latin typeface="Arial" pitchFamily="34" charset="0"/>
                <a:cs typeface="Arial" pitchFamily="34" charset="0"/>
              </a:rPr>
              <a:t>işlemleri</a:t>
            </a:r>
            <a:r>
              <a:rPr lang="tr-TR" dirty="0" smtClean="0">
                <a:solidFill>
                  <a:srgbClr val="00FF00"/>
                </a:solidFill>
                <a:latin typeface="Arial" pitchFamily="34" charset="0"/>
                <a:cs typeface="Arial" pitchFamily="34" charset="0"/>
              </a:rPr>
              <a:t>: </a:t>
            </a:r>
            <a:r>
              <a:rPr lang="en-US" dirty="0" smtClean="0">
                <a:latin typeface="Arial" pitchFamily="34" charset="0"/>
                <a:cs typeface="Arial" pitchFamily="34" charset="0"/>
              </a:rPr>
              <a:t> </a:t>
            </a:r>
            <a:r>
              <a:rPr lang="tr-TR" dirty="0" err="1" smtClean="0">
                <a:latin typeface="Arial" pitchFamily="34" charset="0"/>
                <a:cs typeface="Arial" pitchFamily="34" charset="0"/>
              </a:rPr>
              <a:t>Kretu</a:t>
            </a:r>
            <a:r>
              <a:rPr lang="en-US" dirty="0" err="1" smtClean="0">
                <a:latin typeface="Arial" pitchFamily="34" charset="0"/>
                <a:cs typeface="Arial" pitchFamily="34" charset="0"/>
              </a:rPr>
              <a:t>ar</a:t>
            </a:r>
            <a:r>
              <a:rPr lang="en-US" dirty="0" smtClean="0">
                <a:latin typeface="Arial" pitchFamily="34" charset="0"/>
                <a:cs typeface="Arial" pitchFamily="34" charset="0"/>
              </a:rPr>
              <a:t> </a:t>
            </a:r>
            <a:r>
              <a:rPr lang="en-US" dirty="0" err="1" smtClean="0">
                <a:latin typeface="Arial" pitchFamily="34" charset="0"/>
                <a:cs typeface="Arial" pitchFamily="34" charset="0"/>
              </a:rPr>
              <a:t>ve</a:t>
            </a:r>
            <a:r>
              <a:rPr lang="en-US" dirty="0" smtClean="0">
                <a:latin typeface="Arial" pitchFamily="34" charset="0"/>
                <a:cs typeface="Arial" pitchFamily="34" charset="0"/>
              </a:rPr>
              <a:t> </a:t>
            </a:r>
            <a:r>
              <a:rPr lang="en-US" dirty="0" err="1" smtClean="0">
                <a:latin typeface="Arial" pitchFamily="34" charset="0"/>
                <a:cs typeface="Arial" pitchFamily="34" charset="0"/>
              </a:rPr>
              <a:t>küretler</a:t>
            </a:r>
            <a:endParaRPr lang="en-US" dirty="0" smtClean="0">
              <a:latin typeface="Arial" pitchFamily="34" charset="0"/>
              <a:cs typeface="Arial" pitchFamily="34" charset="0"/>
            </a:endParaRPr>
          </a:p>
          <a:p>
            <a:pPr>
              <a:tabLst>
                <a:tab pos="228600" algn="l"/>
              </a:tabLst>
            </a:pPr>
            <a:endParaRPr lang="tr-TR" b="1" dirty="0" smtClean="0">
              <a:latin typeface="Arial" pitchFamily="34" charset="0"/>
              <a:cs typeface="Arial" pitchFamily="34" charset="0"/>
            </a:endParaRPr>
          </a:p>
          <a:p>
            <a:pPr>
              <a:tabLst>
                <a:tab pos="228600" algn="l"/>
              </a:tabLst>
            </a:pPr>
            <a:r>
              <a:rPr lang="tr-TR" dirty="0" smtClean="0">
                <a:solidFill>
                  <a:srgbClr val="00FF00"/>
                </a:solidFill>
                <a:latin typeface="Arial" pitchFamily="34" charset="0"/>
                <a:cs typeface="Arial" pitchFamily="34" charset="0"/>
              </a:rPr>
              <a:t>5.</a:t>
            </a:r>
            <a:r>
              <a:rPr lang="en-US" dirty="0" err="1" smtClean="0">
                <a:solidFill>
                  <a:srgbClr val="00FF00"/>
                </a:solidFill>
                <a:latin typeface="Arial" pitchFamily="34" charset="0"/>
                <a:cs typeface="Arial" pitchFamily="34" charset="0"/>
              </a:rPr>
              <a:t>Kemik</a:t>
            </a:r>
            <a:r>
              <a:rPr lang="en-US" dirty="0" smtClean="0">
                <a:solidFill>
                  <a:srgbClr val="00FF00"/>
                </a:solidFill>
                <a:latin typeface="Arial" pitchFamily="34" charset="0"/>
                <a:cs typeface="Arial" pitchFamily="34" charset="0"/>
              </a:rPr>
              <a:t> </a:t>
            </a:r>
            <a:r>
              <a:rPr lang="en-US" dirty="0" err="1" smtClean="0">
                <a:solidFill>
                  <a:srgbClr val="00FF00"/>
                </a:solidFill>
                <a:latin typeface="Arial" pitchFamily="34" charset="0"/>
                <a:cs typeface="Arial" pitchFamily="34" charset="0"/>
              </a:rPr>
              <a:t>dokusunun</a:t>
            </a:r>
            <a:r>
              <a:rPr lang="en-US" dirty="0" smtClean="0">
                <a:solidFill>
                  <a:srgbClr val="00FF00"/>
                </a:solidFill>
                <a:latin typeface="Arial" pitchFamily="34" charset="0"/>
                <a:cs typeface="Arial" pitchFamily="34" charset="0"/>
              </a:rPr>
              <a:t> </a:t>
            </a:r>
            <a:r>
              <a:rPr lang="en-US" dirty="0" err="1" smtClean="0">
                <a:solidFill>
                  <a:srgbClr val="00FF00"/>
                </a:solidFill>
                <a:latin typeface="Arial" pitchFamily="34" charset="0"/>
                <a:cs typeface="Arial" pitchFamily="34" charset="0"/>
              </a:rPr>
              <a:t>uzaklaştırılması</a:t>
            </a:r>
            <a:r>
              <a:rPr lang="tr-TR" b="1" dirty="0" smtClean="0">
                <a:solidFill>
                  <a:srgbClr val="00FF00"/>
                </a:solidFill>
                <a:latin typeface="Arial" pitchFamily="34" charset="0"/>
                <a:cs typeface="Arial" pitchFamily="34" charset="0"/>
              </a:rPr>
              <a:t>: </a:t>
            </a:r>
            <a:r>
              <a:rPr lang="tr-TR" dirty="0" smtClean="0">
                <a:latin typeface="Arial" pitchFamily="34" charset="0"/>
                <a:cs typeface="Arial" pitchFamily="34" charset="0"/>
              </a:rPr>
              <a:t>K</a:t>
            </a:r>
            <a:r>
              <a:rPr lang="en-US" dirty="0" err="1" smtClean="0">
                <a:latin typeface="Arial" pitchFamily="34" charset="0"/>
                <a:cs typeface="Arial" pitchFamily="34" charset="0"/>
              </a:rPr>
              <a:t>emik</a:t>
            </a:r>
            <a:r>
              <a:rPr lang="en-US" dirty="0" smtClean="0">
                <a:latin typeface="Arial" pitchFamily="34" charset="0"/>
                <a:cs typeface="Arial" pitchFamily="34" charset="0"/>
              </a:rPr>
              <a:t> </a:t>
            </a:r>
            <a:r>
              <a:rPr lang="en-US" dirty="0" err="1" smtClean="0">
                <a:latin typeface="Arial" pitchFamily="34" charset="0"/>
                <a:cs typeface="Arial" pitchFamily="34" charset="0"/>
              </a:rPr>
              <a:t>eğeleri</a:t>
            </a:r>
            <a:r>
              <a:rPr lang="tr-TR" dirty="0" smtClean="0">
                <a:latin typeface="Arial" pitchFamily="34" charset="0"/>
                <a:cs typeface="Arial" pitchFamily="34" charset="0"/>
              </a:rPr>
              <a:t>, </a:t>
            </a:r>
            <a:r>
              <a:rPr lang="tr-TR" dirty="0" err="1" smtClean="0">
                <a:latin typeface="Arial" pitchFamily="34" charset="0"/>
                <a:cs typeface="Arial" pitchFamily="34" charset="0"/>
              </a:rPr>
              <a:t>frezler</a:t>
            </a:r>
            <a:endParaRPr lang="en-US" dirty="0" smtClean="0">
              <a:latin typeface="Arial" pitchFamily="34" charset="0"/>
              <a:cs typeface="Arial" pitchFamily="34" charset="0"/>
            </a:endParaRPr>
          </a:p>
          <a:p>
            <a:pPr>
              <a:tabLst>
                <a:tab pos="228600" algn="l"/>
              </a:tabLst>
            </a:pPr>
            <a:endParaRPr lang="tr-TR" b="1" dirty="0" smtClean="0">
              <a:latin typeface="Arial" pitchFamily="34" charset="0"/>
              <a:cs typeface="Arial" pitchFamily="34" charset="0"/>
            </a:endParaRPr>
          </a:p>
          <a:p>
            <a:pPr>
              <a:tabLst>
                <a:tab pos="228600" algn="l"/>
              </a:tabLst>
            </a:pPr>
            <a:r>
              <a:rPr lang="tr-TR" dirty="0" smtClean="0">
                <a:solidFill>
                  <a:srgbClr val="00FF00"/>
                </a:solidFill>
                <a:latin typeface="Arial" pitchFamily="34" charset="0"/>
                <a:cs typeface="Arial" pitchFamily="34" charset="0"/>
              </a:rPr>
              <a:t>6.</a:t>
            </a:r>
            <a:r>
              <a:rPr lang="en-US" dirty="0" err="1" smtClean="0">
                <a:solidFill>
                  <a:srgbClr val="00FF00"/>
                </a:solidFill>
                <a:latin typeface="Arial" pitchFamily="34" charset="0"/>
                <a:cs typeface="Arial" pitchFamily="34" charset="0"/>
              </a:rPr>
              <a:t>Kök</a:t>
            </a:r>
            <a:r>
              <a:rPr lang="en-US" dirty="0" smtClean="0">
                <a:solidFill>
                  <a:srgbClr val="00FF00"/>
                </a:solidFill>
                <a:latin typeface="Arial" pitchFamily="34" charset="0"/>
                <a:cs typeface="Arial" pitchFamily="34" charset="0"/>
              </a:rPr>
              <a:t> </a:t>
            </a:r>
            <a:r>
              <a:rPr lang="en-US" dirty="0" err="1" smtClean="0">
                <a:solidFill>
                  <a:srgbClr val="00FF00"/>
                </a:solidFill>
                <a:latin typeface="Arial" pitchFamily="34" charset="0"/>
                <a:cs typeface="Arial" pitchFamily="34" charset="0"/>
              </a:rPr>
              <a:t>morfolojisi</a:t>
            </a:r>
            <a:r>
              <a:rPr lang="en-US" dirty="0" smtClean="0">
                <a:solidFill>
                  <a:srgbClr val="00FF00"/>
                </a:solidFill>
                <a:latin typeface="Arial" pitchFamily="34" charset="0"/>
                <a:cs typeface="Arial" pitchFamily="34" charset="0"/>
              </a:rPr>
              <a:t>, </a:t>
            </a:r>
            <a:r>
              <a:rPr lang="en-US" dirty="0" err="1" smtClean="0">
                <a:solidFill>
                  <a:srgbClr val="00FF00"/>
                </a:solidFill>
                <a:latin typeface="Arial" pitchFamily="34" charset="0"/>
                <a:cs typeface="Arial" pitchFamily="34" charset="0"/>
              </a:rPr>
              <a:t>düzeltilmesi</a:t>
            </a:r>
            <a:r>
              <a:rPr lang="en-US" dirty="0" smtClean="0">
                <a:solidFill>
                  <a:srgbClr val="00FF00"/>
                </a:solidFill>
                <a:latin typeface="Arial" pitchFamily="34" charset="0"/>
                <a:cs typeface="Arial" pitchFamily="34" charset="0"/>
              </a:rPr>
              <a:t> </a:t>
            </a:r>
            <a:r>
              <a:rPr lang="en-US" dirty="0" err="1" smtClean="0">
                <a:solidFill>
                  <a:srgbClr val="00FF00"/>
                </a:solidFill>
                <a:latin typeface="Arial" pitchFamily="34" charset="0"/>
                <a:cs typeface="Arial" pitchFamily="34" charset="0"/>
              </a:rPr>
              <a:t>veya</a:t>
            </a:r>
            <a:r>
              <a:rPr lang="en-US" dirty="0" smtClean="0">
                <a:solidFill>
                  <a:srgbClr val="00FF00"/>
                </a:solidFill>
                <a:latin typeface="Arial" pitchFamily="34" charset="0"/>
                <a:cs typeface="Arial" pitchFamily="34" charset="0"/>
              </a:rPr>
              <a:t> </a:t>
            </a:r>
            <a:r>
              <a:rPr lang="en-US" dirty="0" err="1" smtClean="0">
                <a:solidFill>
                  <a:srgbClr val="00FF00"/>
                </a:solidFill>
                <a:latin typeface="Arial" pitchFamily="34" charset="0"/>
                <a:cs typeface="Arial" pitchFamily="34" charset="0"/>
              </a:rPr>
              <a:t>kökün</a:t>
            </a:r>
            <a:r>
              <a:rPr lang="en-US" dirty="0" smtClean="0">
                <a:solidFill>
                  <a:srgbClr val="00FF00"/>
                </a:solidFill>
                <a:latin typeface="Arial" pitchFamily="34" charset="0"/>
                <a:cs typeface="Arial" pitchFamily="34" charset="0"/>
              </a:rPr>
              <a:t> </a:t>
            </a:r>
            <a:r>
              <a:rPr lang="en-US" dirty="0" err="1" smtClean="0">
                <a:solidFill>
                  <a:srgbClr val="00FF00"/>
                </a:solidFill>
                <a:latin typeface="Arial" pitchFamily="34" charset="0"/>
                <a:cs typeface="Arial" pitchFamily="34" charset="0"/>
              </a:rPr>
              <a:t>uzaklaştırılması</a:t>
            </a:r>
            <a:r>
              <a:rPr lang="tr-TR" dirty="0" smtClean="0">
                <a:solidFill>
                  <a:srgbClr val="00FF00"/>
                </a:solidFill>
                <a:latin typeface="Arial" pitchFamily="34" charset="0"/>
                <a:cs typeface="Arial" pitchFamily="34" charset="0"/>
              </a:rPr>
              <a:t>:</a:t>
            </a:r>
            <a:r>
              <a:rPr lang="en-US" dirty="0" smtClean="0">
                <a:solidFill>
                  <a:srgbClr val="00FF00"/>
                </a:solidFill>
                <a:latin typeface="Arial" pitchFamily="34" charset="0"/>
                <a:cs typeface="Arial" pitchFamily="34" charset="0"/>
              </a:rPr>
              <a:t> </a:t>
            </a:r>
            <a:r>
              <a:rPr lang="tr-TR" dirty="0" smtClean="0">
                <a:latin typeface="Arial" pitchFamily="34" charset="0"/>
                <a:cs typeface="Arial" pitchFamily="34" charset="0"/>
              </a:rPr>
              <a:t>F</a:t>
            </a:r>
            <a:r>
              <a:rPr lang="en-US" dirty="0" err="1" smtClean="0">
                <a:latin typeface="Arial" pitchFamily="34" charset="0"/>
                <a:cs typeface="Arial" pitchFamily="34" charset="0"/>
              </a:rPr>
              <a:t>rezler</a:t>
            </a:r>
            <a:endParaRPr lang="tr-TR" dirty="0" smtClean="0">
              <a:latin typeface="Arial" pitchFamily="34" charset="0"/>
              <a:cs typeface="Arial" pitchFamily="34" charset="0"/>
            </a:endParaRPr>
          </a:p>
          <a:p>
            <a:pPr>
              <a:tabLst>
                <a:tab pos="228600" algn="l"/>
              </a:tabLst>
            </a:pPr>
            <a:endParaRPr lang="tr-TR" b="1" dirty="0" smtClean="0">
              <a:latin typeface="Arial" pitchFamily="34" charset="0"/>
              <a:cs typeface="Arial" pitchFamily="34" charset="0"/>
            </a:endParaRPr>
          </a:p>
          <a:p>
            <a:pPr>
              <a:tabLst>
                <a:tab pos="228600" algn="l"/>
              </a:tabLst>
            </a:pPr>
            <a:r>
              <a:rPr lang="tr-TR" dirty="0" smtClean="0">
                <a:solidFill>
                  <a:srgbClr val="00FF00"/>
                </a:solidFill>
                <a:latin typeface="Arial" pitchFamily="34" charset="0"/>
                <a:cs typeface="Arial" pitchFamily="34" charset="0"/>
              </a:rPr>
              <a:t>7.</a:t>
            </a:r>
            <a:r>
              <a:rPr lang="tr-TR" dirty="0" err="1" smtClean="0">
                <a:solidFill>
                  <a:srgbClr val="00FF00"/>
                </a:solidFill>
                <a:latin typeface="Arial" pitchFamily="34" charset="0"/>
                <a:cs typeface="Arial" pitchFamily="34" charset="0"/>
              </a:rPr>
              <a:t>Süturlama</a:t>
            </a:r>
            <a:r>
              <a:rPr lang="tr-TR" b="1" dirty="0" smtClean="0">
                <a:solidFill>
                  <a:srgbClr val="00FF00"/>
                </a:solidFill>
                <a:latin typeface="Arial" pitchFamily="34" charset="0"/>
                <a:cs typeface="Arial" pitchFamily="34" charset="0"/>
              </a:rPr>
              <a:t>: </a:t>
            </a:r>
            <a:r>
              <a:rPr lang="tr-TR" dirty="0" err="1" smtClean="0">
                <a:latin typeface="Arial" pitchFamily="34" charset="0"/>
                <a:cs typeface="Arial" pitchFamily="34" charset="0"/>
              </a:rPr>
              <a:t>Sütur</a:t>
            </a:r>
            <a:r>
              <a:rPr lang="tr-TR" dirty="0" smtClean="0">
                <a:latin typeface="Arial" pitchFamily="34" charset="0"/>
                <a:cs typeface="Arial" pitchFamily="34" charset="0"/>
              </a:rPr>
              <a:t>, </a:t>
            </a:r>
            <a:r>
              <a:rPr lang="tr-TR" dirty="0" err="1" smtClean="0">
                <a:latin typeface="Arial" pitchFamily="34" charset="0"/>
                <a:cs typeface="Arial" pitchFamily="34" charset="0"/>
              </a:rPr>
              <a:t>portegü</a:t>
            </a:r>
            <a:r>
              <a:rPr lang="tr-TR" dirty="0" smtClean="0">
                <a:latin typeface="Arial" pitchFamily="34" charset="0"/>
                <a:cs typeface="Arial" pitchFamily="34" charset="0"/>
              </a:rPr>
              <a:t> ve </a:t>
            </a:r>
            <a:r>
              <a:rPr lang="tr-TR" dirty="0" err="1" smtClean="0">
                <a:latin typeface="Arial" pitchFamily="34" charset="0"/>
                <a:cs typeface="Arial" pitchFamily="34" charset="0"/>
              </a:rPr>
              <a:t>preseller</a:t>
            </a:r>
            <a:r>
              <a:rPr lang="en-US" dirty="0" smtClean="0">
                <a:latin typeface="Arial" pitchFamily="34" charset="0"/>
                <a:cs typeface="Arial" pitchFamily="34" charset="0"/>
              </a:rPr>
              <a:t> </a:t>
            </a:r>
            <a:endParaRPr lang="en-US"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DSCN1734"/>
          <p:cNvPicPr>
            <a:picLocks noChangeAspect="1" noChangeArrowheads="1"/>
          </p:cNvPicPr>
          <p:nvPr/>
        </p:nvPicPr>
        <p:blipFill>
          <a:blip r:embed="rId2" cstate="print"/>
          <a:srcRect/>
          <a:stretch>
            <a:fillRect/>
          </a:stretch>
        </p:blipFill>
        <p:spPr bwMode="auto">
          <a:xfrm>
            <a:off x="928662" y="500042"/>
            <a:ext cx="7143800" cy="5359344"/>
          </a:xfrm>
          <a:prstGeom prst="rect">
            <a:avLst/>
          </a:prstGeom>
          <a:noFill/>
        </p:spPr>
      </p:pic>
      <p:sp>
        <p:nvSpPr>
          <p:cNvPr id="6" name="Text Box 6"/>
          <p:cNvSpPr txBox="1">
            <a:spLocks noChangeArrowheads="1"/>
          </p:cNvSpPr>
          <p:nvPr/>
        </p:nvSpPr>
        <p:spPr bwMode="auto">
          <a:xfrm>
            <a:off x="1857356" y="5929330"/>
            <a:ext cx="5183187" cy="523220"/>
          </a:xfrm>
          <a:prstGeom prst="rect">
            <a:avLst/>
          </a:prstGeom>
          <a:noFill/>
          <a:ln w="9525">
            <a:noFill/>
            <a:miter lim="800000"/>
            <a:headEnd/>
            <a:tailEnd/>
          </a:ln>
          <a:effectLst/>
        </p:spPr>
        <p:txBody>
          <a:bodyPr>
            <a:spAutoFit/>
          </a:bodyPr>
          <a:lstStyle/>
          <a:p>
            <a:pPr>
              <a:spcBef>
                <a:spcPct val="50000"/>
              </a:spcBef>
            </a:pPr>
            <a:r>
              <a:rPr lang="tr-TR" sz="2800" b="1" dirty="0">
                <a:latin typeface="Arial" pitchFamily="34" charset="0"/>
                <a:cs typeface="Arial" pitchFamily="34" charset="0"/>
              </a:rPr>
              <a:t>Kullanılan el aletleri</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8"/>
          <p:cNvPicPr>
            <a:picLocks noChangeAspect="1" noChangeArrowheads="1"/>
          </p:cNvPicPr>
          <p:nvPr/>
        </p:nvPicPr>
        <p:blipFill>
          <a:blip r:embed="rId2"/>
          <a:srcRect/>
          <a:stretch>
            <a:fillRect/>
          </a:stretch>
        </p:blipFill>
        <p:spPr bwMode="auto">
          <a:xfrm>
            <a:off x="7286644" y="785794"/>
            <a:ext cx="1071570" cy="4259060"/>
          </a:xfrm>
          <a:prstGeom prst="rect">
            <a:avLst/>
          </a:prstGeom>
          <a:noFill/>
          <a:ln w="12700">
            <a:noFill/>
            <a:miter lim="800000"/>
            <a:headEnd/>
            <a:tailEnd/>
          </a:ln>
          <a:effectLst/>
        </p:spPr>
      </p:pic>
      <p:pic>
        <p:nvPicPr>
          <p:cNvPr id="3" name="Picture 9"/>
          <p:cNvPicPr>
            <a:picLocks noChangeAspect="1" noChangeArrowheads="1"/>
          </p:cNvPicPr>
          <p:nvPr/>
        </p:nvPicPr>
        <p:blipFill>
          <a:blip r:embed="rId3"/>
          <a:srcRect/>
          <a:stretch>
            <a:fillRect/>
          </a:stretch>
        </p:blipFill>
        <p:spPr bwMode="auto">
          <a:xfrm>
            <a:off x="4643438" y="785794"/>
            <a:ext cx="1064734" cy="4266581"/>
          </a:xfrm>
          <a:prstGeom prst="rect">
            <a:avLst/>
          </a:prstGeom>
          <a:noFill/>
          <a:ln w="12700">
            <a:noFill/>
            <a:miter lim="800000"/>
            <a:headEnd/>
            <a:tailEnd/>
          </a:ln>
          <a:effectLst/>
        </p:spPr>
      </p:pic>
      <p:pic>
        <p:nvPicPr>
          <p:cNvPr id="4" name="Picture 10"/>
          <p:cNvPicPr>
            <a:picLocks noChangeAspect="1" noChangeArrowheads="1"/>
          </p:cNvPicPr>
          <p:nvPr/>
        </p:nvPicPr>
        <p:blipFill>
          <a:blip r:embed="rId4"/>
          <a:srcRect/>
          <a:stretch>
            <a:fillRect/>
          </a:stretch>
        </p:blipFill>
        <p:spPr bwMode="auto">
          <a:xfrm>
            <a:off x="5643570" y="785794"/>
            <a:ext cx="1643074" cy="4265661"/>
          </a:xfrm>
          <a:prstGeom prst="rect">
            <a:avLst/>
          </a:prstGeom>
          <a:noFill/>
          <a:ln w="12700">
            <a:noFill/>
            <a:miter lim="800000"/>
            <a:headEnd/>
            <a:tailEnd/>
          </a:ln>
          <a:effectLst/>
        </p:spPr>
      </p:pic>
      <p:sp>
        <p:nvSpPr>
          <p:cNvPr id="5" name="Text Box 7"/>
          <p:cNvSpPr txBox="1">
            <a:spLocks noChangeArrowheads="1"/>
          </p:cNvSpPr>
          <p:nvPr/>
        </p:nvSpPr>
        <p:spPr bwMode="auto">
          <a:xfrm>
            <a:off x="5429256" y="5500702"/>
            <a:ext cx="2376487" cy="523220"/>
          </a:xfrm>
          <a:prstGeom prst="rect">
            <a:avLst/>
          </a:prstGeom>
          <a:noFill/>
          <a:ln w="9525">
            <a:noFill/>
            <a:miter lim="800000"/>
            <a:headEnd/>
            <a:tailEnd/>
          </a:ln>
          <a:effectLst/>
        </p:spPr>
        <p:txBody>
          <a:bodyPr>
            <a:spAutoFit/>
          </a:bodyPr>
          <a:lstStyle/>
          <a:p>
            <a:pPr>
              <a:spcBef>
                <a:spcPct val="50000"/>
              </a:spcBef>
            </a:pPr>
            <a:r>
              <a:rPr lang="tr-TR" sz="2800" b="1" dirty="0">
                <a:latin typeface="Arial" pitchFamily="34" charset="0"/>
                <a:cs typeface="Arial" pitchFamily="34" charset="0"/>
              </a:rPr>
              <a:t>Bisturi uçları</a:t>
            </a:r>
          </a:p>
        </p:txBody>
      </p:sp>
      <p:pic>
        <p:nvPicPr>
          <p:cNvPr id="65538" name="Picture 2"/>
          <p:cNvPicPr>
            <a:picLocks noChangeAspect="1" noChangeArrowheads="1"/>
          </p:cNvPicPr>
          <p:nvPr/>
        </p:nvPicPr>
        <p:blipFill>
          <a:blip r:embed="rId5"/>
          <a:srcRect/>
          <a:stretch>
            <a:fillRect/>
          </a:stretch>
        </p:blipFill>
        <p:spPr bwMode="auto">
          <a:xfrm>
            <a:off x="785786" y="571480"/>
            <a:ext cx="3143272" cy="4923333"/>
          </a:xfrm>
          <a:prstGeom prst="rect">
            <a:avLst/>
          </a:prstGeom>
          <a:noFill/>
          <a:ln w="9525">
            <a:noFill/>
            <a:miter lim="800000"/>
            <a:headEnd/>
            <a:tailEnd/>
          </a:ln>
          <a:effectLst/>
        </p:spPr>
      </p:pic>
      <p:sp>
        <p:nvSpPr>
          <p:cNvPr id="7" name="Text Box 7"/>
          <p:cNvSpPr txBox="1">
            <a:spLocks noChangeArrowheads="1"/>
          </p:cNvSpPr>
          <p:nvPr/>
        </p:nvSpPr>
        <p:spPr bwMode="auto">
          <a:xfrm>
            <a:off x="1214414" y="5715016"/>
            <a:ext cx="2376487" cy="523220"/>
          </a:xfrm>
          <a:prstGeom prst="rect">
            <a:avLst/>
          </a:prstGeom>
          <a:noFill/>
          <a:ln w="9525">
            <a:noFill/>
            <a:miter lim="800000"/>
            <a:headEnd/>
            <a:tailEnd/>
          </a:ln>
          <a:effectLst/>
        </p:spPr>
        <p:txBody>
          <a:bodyPr>
            <a:spAutoFit/>
          </a:bodyPr>
          <a:lstStyle/>
          <a:p>
            <a:pPr>
              <a:spcBef>
                <a:spcPct val="50000"/>
              </a:spcBef>
            </a:pPr>
            <a:r>
              <a:rPr lang="tr-TR" sz="2800" b="1" dirty="0">
                <a:latin typeface="Arial" pitchFamily="34" charset="0"/>
                <a:cs typeface="Arial" pitchFamily="34" charset="0"/>
              </a:rPr>
              <a:t>Bisturi </a:t>
            </a:r>
            <a:r>
              <a:rPr lang="tr-TR" sz="2800" b="1" dirty="0" smtClean="0">
                <a:latin typeface="Arial" pitchFamily="34" charset="0"/>
                <a:cs typeface="Arial" pitchFamily="34" charset="0"/>
              </a:rPr>
              <a:t>sapı</a:t>
            </a:r>
            <a:endParaRPr lang="tr-TR" sz="2800" b="1" dirty="0">
              <a:latin typeface="Arial" pitchFamily="34" charset="0"/>
              <a:cs typeface="Arial"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7" name="Picture 3"/>
          <p:cNvPicPr>
            <a:picLocks noChangeAspect="1" noChangeArrowheads="1"/>
          </p:cNvPicPr>
          <p:nvPr/>
        </p:nvPicPr>
        <p:blipFill>
          <a:blip r:embed="rId2"/>
          <a:srcRect/>
          <a:stretch>
            <a:fillRect/>
          </a:stretch>
        </p:blipFill>
        <p:spPr bwMode="auto">
          <a:xfrm>
            <a:off x="857224" y="1785925"/>
            <a:ext cx="4929222" cy="2285195"/>
          </a:xfrm>
          <a:prstGeom prst="rect">
            <a:avLst/>
          </a:prstGeom>
          <a:noFill/>
          <a:ln w="9525">
            <a:noFill/>
            <a:miter lim="800000"/>
            <a:headEnd/>
            <a:tailEnd/>
          </a:ln>
          <a:effectLst/>
        </p:spPr>
      </p:pic>
      <p:pic>
        <p:nvPicPr>
          <p:cNvPr id="67588" name="Picture 4"/>
          <p:cNvPicPr>
            <a:picLocks noChangeAspect="1" noChangeArrowheads="1"/>
          </p:cNvPicPr>
          <p:nvPr/>
        </p:nvPicPr>
        <p:blipFill>
          <a:blip r:embed="rId3"/>
          <a:srcRect/>
          <a:stretch>
            <a:fillRect/>
          </a:stretch>
        </p:blipFill>
        <p:spPr bwMode="auto">
          <a:xfrm>
            <a:off x="857224" y="4151333"/>
            <a:ext cx="4929222" cy="2327425"/>
          </a:xfrm>
          <a:prstGeom prst="rect">
            <a:avLst/>
          </a:prstGeom>
          <a:noFill/>
          <a:ln w="9525">
            <a:noFill/>
            <a:miter lim="800000"/>
            <a:headEnd/>
            <a:tailEnd/>
          </a:ln>
          <a:effectLst/>
        </p:spPr>
      </p:pic>
      <p:pic>
        <p:nvPicPr>
          <p:cNvPr id="66562" name="Picture 2"/>
          <p:cNvPicPr>
            <a:picLocks noChangeAspect="1" noChangeArrowheads="1"/>
          </p:cNvPicPr>
          <p:nvPr/>
        </p:nvPicPr>
        <p:blipFill>
          <a:blip r:embed="rId4"/>
          <a:srcRect t="22727"/>
          <a:stretch>
            <a:fillRect/>
          </a:stretch>
        </p:blipFill>
        <p:spPr bwMode="auto">
          <a:xfrm>
            <a:off x="642910" y="428604"/>
            <a:ext cx="5972175" cy="1214435"/>
          </a:xfrm>
          <a:prstGeom prst="rect">
            <a:avLst/>
          </a:prstGeom>
          <a:noFill/>
          <a:ln w="9525">
            <a:noFill/>
            <a:miter lim="800000"/>
            <a:headEnd/>
            <a:tailEnd/>
          </a:ln>
          <a:effectLst/>
        </p:spPr>
      </p:pic>
      <p:pic>
        <p:nvPicPr>
          <p:cNvPr id="66564" name="Picture 4" descr="dental cerrahi chisel ile ilgili görsel sonucu"/>
          <p:cNvPicPr>
            <a:picLocks noChangeAspect="1" noChangeArrowheads="1"/>
          </p:cNvPicPr>
          <p:nvPr/>
        </p:nvPicPr>
        <p:blipFill>
          <a:blip r:embed="rId5"/>
          <a:srcRect/>
          <a:stretch>
            <a:fillRect/>
          </a:stretch>
        </p:blipFill>
        <p:spPr bwMode="auto">
          <a:xfrm>
            <a:off x="6143636" y="4429132"/>
            <a:ext cx="2505075" cy="1828800"/>
          </a:xfrm>
          <a:prstGeom prst="rect">
            <a:avLst/>
          </a:prstGeom>
          <a:noFill/>
        </p:spPr>
      </p:pic>
      <p:sp>
        <p:nvSpPr>
          <p:cNvPr id="7" name="6 Metin kutusu"/>
          <p:cNvSpPr txBox="1"/>
          <p:nvPr/>
        </p:nvSpPr>
        <p:spPr>
          <a:xfrm>
            <a:off x="4500562" y="1285860"/>
            <a:ext cx="2071702" cy="369332"/>
          </a:xfrm>
          <a:prstGeom prst="rect">
            <a:avLst/>
          </a:prstGeom>
          <a:noFill/>
        </p:spPr>
        <p:txBody>
          <a:bodyPr wrap="square" rtlCol="0">
            <a:spAutoFit/>
          </a:bodyPr>
          <a:lstStyle/>
          <a:p>
            <a:r>
              <a:rPr lang="tr-TR" dirty="0" err="1" smtClean="0">
                <a:solidFill>
                  <a:schemeClr val="bg1"/>
                </a:solidFill>
                <a:latin typeface="Arial" pitchFamily="34" charset="0"/>
                <a:cs typeface="Arial" pitchFamily="34" charset="0"/>
              </a:rPr>
              <a:t>Periost</a:t>
            </a:r>
            <a:r>
              <a:rPr lang="tr-TR" dirty="0" smtClean="0">
                <a:solidFill>
                  <a:schemeClr val="bg1"/>
                </a:solidFill>
                <a:latin typeface="Arial" pitchFamily="34" charset="0"/>
                <a:cs typeface="Arial" pitchFamily="34" charset="0"/>
              </a:rPr>
              <a:t> </a:t>
            </a:r>
            <a:r>
              <a:rPr lang="tr-TR" dirty="0" err="1" smtClean="0">
                <a:solidFill>
                  <a:schemeClr val="bg1"/>
                </a:solidFill>
                <a:latin typeface="Arial" pitchFamily="34" charset="0"/>
                <a:cs typeface="Arial" pitchFamily="34" charset="0"/>
              </a:rPr>
              <a:t>elevatörü</a:t>
            </a:r>
            <a:endParaRPr lang="tr-TR" dirty="0">
              <a:solidFill>
                <a:schemeClr val="bg1"/>
              </a:solidFill>
              <a:latin typeface="Arial" pitchFamily="34" charset="0"/>
              <a:cs typeface="Arial" pitchFamily="34" charset="0"/>
            </a:endParaRPr>
          </a:p>
        </p:txBody>
      </p:sp>
      <p:sp>
        <p:nvSpPr>
          <p:cNvPr id="8" name="7 Metin kutusu"/>
          <p:cNvSpPr txBox="1"/>
          <p:nvPr/>
        </p:nvSpPr>
        <p:spPr>
          <a:xfrm>
            <a:off x="1214414" y="3643314"/>
            <a:ext cx="2643206" cy="369332"/>
          </a:xfrm>
          <a:prstGeom prst="rect">
            <a:avLst/>
          </a:prstGeom>
          <a:noFill/>
        </p:spPr>
        <p:txBody>
          <a:bodyPr wrap="square" rtlCol="0">
            <a:spAutoFit/>
          </a:bodyPr>
          <a:lstStyle/>
          <a:p>
            <a:r>
              <a:rPr lang="tr-TR" b="1" dirty="0" smtClean="0">
                <a:solidFill>
                  <a:schemeClr val="bg1"/>
                </a:solidFill>
                <a:latin typeface="Arial" pitchFamily="34" charset="0"/>
                <a:cs typeface="Arial" pitchFamily="34" charset="0"/>
              </a:rPr>
              <a:t>Pens kupon, </a:t>
            </a:r>
            <a:r>
              <a:rPr lang="tr-TR" b="1" dirty="0" err="1" smtClean="0">
                <a:solidFill>
                  <a:schemeClr val="bg1"/>
                </a:solidFill>
                <a:latin typeface="Arial" pitchFamily="34" charset="0"/>
                <a:cs typeface="Arial" pitchFamily="34" charset="0"/>
              </a:rPr>
              <a:t>Frezler</a:t>
            </a:r>
            <a:endParaRPr lang="tr-TR" b="1" dirty="0">
              <a:solidFill>
                <a:schemeClr val="bg1"/>
              </a:solidFill>
              <a:latin typeface="Arial" pitchFamily="34" charset="0"/>
              <a:cs typeface="Arial" pitchFamily="34" charset="0"/>
            </a:endParaRPr>
          </a:p>
        </p:txBody>
      </p:sp>
      <p:sp>
        <p:nvSpPr>
          <p:cNvPr id="9" name="8 Metin kutusu"/>
          <p:cNvSpPr txBox="1"/>
          <p:nvPr/>
        </p:nvSpPr>
        <p:spPr>
          <a:xfrm>
            <a:off x="1214414" y="6143644"/>
            <a:ext cx="4786346" cy="369332"/>
          </a:xfrm>
          <a:prstGeom prst="rect">
            <a:avLst/>
          </a:prstGeom>
          <a:noFill/>
        </p:spPr>
        <p:txBody>
          <a:bodyPr wrap="square" rtlCol="0">
            <a:spAutoFit/>
          </a:bodyPr>
          <a:lstStyle/>
          <a:p>
            <a:r>
              <a:rPr lang="tr-TR" b="1" dirty="0" smtClean="0">
                <a:solidFill>
                  <a:schemeClr val="bg1"/>
                </a:solidFill>
                <a:latin typeface="Arial" pitchFamily="34" charset="0"/>
                <a:cs typeface="Arial" pitchFamily="34" charset="0"/>
              </a:rPr>
              <a:t>Kemik eğeleri 		 </a:t>
            </a:r>
            <a:r>
              <a:rPr lang="tr-TR" b="1" dirty="0" err="1" smtClean="0">
                <a:solidFill>
                  <a:schemeClr val="bg1"/>
                </a:solidFill>
                <a:latin typeface="Arial" pitchFamily="34" charset="0"/>
                <a:cs typeface="Arial" pitchFamily="34" charset="0"/>
              </a:rPr>
              <a:t>Chisel</a:t>
            </a:r>
            <a:endParaRPr lang="tr-TR" b="1" dirty="0">
              <a:solidFill>
                <a:schemeClr val="bg1"/>
              </a:solidFill>
              <a:latin typeface="Arial" pitchFamily="34" charset="0"/>
              <a:cs typeface="Arial"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2" descr="dental cerrahi sütur preseli ile ilgili görsel sonucu"/>
          <p:cNvPicPr>
            <a:picLocks noChangeAspect="1" noChangeArrowheads="1"/>
          </p:cNvPicPr>
          <p:nvPr/>
        </p:nvPicPr>
        <p:blipFill>
          <a:blip r:embed="rId2"/>
          <a:srcRect t="11111" b="11111"/>
          <a:stretch>
            <a:fillRect/>
          </a:stretch>
        </p:blipFill>
        <p:spPr bwMode="auto">
          <a:xfrm>
            <a:off x="642910" y="2285992"/>
            <a:ext cx="3107553" cy="150019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7588" name="AutoShape 4" descr="dental cerrahi sütur preseli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65538" name="Picture 2"/>
          <p:cNvPicPr>
            <a:picLocks noChangeAspect="1" noChangeArrowheads="1"/>
          </p:cNvPicPr>
          <p:nvPr/>
        </p:nvPicPr>
        <p:blipFill>
          <a:blip r:embed="rId3"/>
          <a:srcRect/>
          <a:stretch>
            <a:fillRect/>
          </a:stretch>
        </p:blipFill>
        <p:spPr bwMode="auto">
          <a:xfrm>
            <a:off x="857224" y="4143380"/>
            <a:ext cx="2473376" cy="242886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5539" name="Picture 3"/>
          <p:cNvPicPr>
            <a:picLocks noChangeAspect="1" noChangeArrowheads="1"/>
          </p:cNvPicPr>
          <p:nvPr/>
        </p:nvPicPr>
        <p:blipFill>
          <a:blip r:embed="rId4"/>
          <a:srcRect/>
          <a:stretch>
            <a:fillRect/>
          </a:stretch>
        </p:blipFill>
        <p:spPr bwMode="auto">
          <a:xfrm>
            <a:off x="642910" y="428604"/>
            <a:ext cx="3071834" cy="143974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5540" name="Picture 4"/>
          <p:cNvPicPr>
            <a:picLocks noChangeAspect="1" noChangeArrowheads="1"/>
          </p:cNvPicPr>
          <p:nvPr/>
        </p:nvPicPr>
        <p:blipFill>
          <a:blip r:embed="rId5"/>
          <a:srcRect/>
          <a:stretch>
            <a:fillRect/>
          </a:stretch>
        </p:blipFill>
        <p:spPr bwMode="auto">
          <a:xfrm>
            <a:off x="4786314" y="500042"/>
            <a:ext cx="3166817" cy="311943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5541" name="Picture 5"/>
          <p:cNvPicPr>
            <a:picLocks noChangeAspect="1" noChangeArrowheads="1"/>
          </p:cNvPicPr>
          <p:nvPr/>
        </p:nvPicPr>
        <p:blipFill>
          <a:blip r:embed="rId6"/>
          <a:srcRect/>
          <a:stretch>
            <a:fillRect/>
          </a:stretch>
        </p:blipFill>
        <p:spPr bwMode="auto">
          <a:xfrm>
            <a:off x="4857752" y="3786190"/>
            <a:ext cx="2857520" cy="279338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7 Metin kutusu"/>
          <p:cNvSpPr txBox="1"/>
          <p:nvPr/>
        </p:nvSpPr>
        <p:spPr>
          <a:xfrm>
            <a:off x="1571604" y="1428736"/>
            <a:ext cx="2071702" cy="369332"/>
          </a:xfrm>
          <a:prstGeom prst="rect">
            <a:avLst/>
          </a:prstGeom>
          <a:noFill/>
        </p:spPr>
        <p:txBody>
          <a:bodyPr wrap="square" rtlCol="0">
            <a:spAutoFit/>
          </a:bodyPr>
          <a:lstStyle/>
          <a:p>
            <a:r>
              <a:rPr lang="tr-TR" b="1" dirty="0" err="1" smtClean="0">
                <a:solidFill>
                  <a:schemeClr val="bg1"/>
                </a:solidFill>
                <a:latin typeface="Arial" pitchFamily="34" charset="0"/>
                <a:cs typeface="Arial" pitchFamily="34" charset="0"/>
              </a:rPr>
              <a:t>Presel</a:t>
            </a:r>
            <a:endParaRPr lang="tr-TR" b="1" dirty="0">
              <a:solidFill>
                <a:schemeClr val="bg1"/>
              </a:solidFill>
              <a:latin typeface="Arial" pitchFamily="34" charset="0"/>
              <a:cs typeface="Arial" pitchFamily="34" charset="0"/>
            </a:endParaRPr>
          </a:p>
        </p:txBody>
      </p:sp>
      <p:sp>
        <p:nvSpPr>
          <p:cNvPr id="9" name="8 Metin kutusu"/>
          <p:cNvSpPr txBox="1"/>
          <p:nvPr/>
        </p:nvSpPr>
        <p:spPr>
          <a:xfrm>
            <a:off x="1714480" y="3286124"/>
            <a:ext cx="2071702" cy="369332"/>
          </a:xfrm>
          <a:prstGeom prst="rect">
            <a:avLst/>
          </a:prstGeom>
          <a:noFill/>
        </p:spPr>
        <p:txBody>
          <a:bodyPr wrap="square" rtlCol="0">
            <a:spAutoFit/>
          </a:bodyPr>
          <a:lstStyle/>
          <a:p>
            <a:r>
              <a:rPr lang="tr-TR" b="1" dirty="0" err="1" smtClean="0">
                <a:solidFill>
                  <a:schemeClr val="bg1"/>
                </a:solidFill>
                <a:latin typeface="Arial" pitchFamily="34" charset="0"/>
                <a:cs typeface="Arial" pitchFamily="34" charset="0"/>
              </a:rPr>
              <a:t>Sütur</a:t>
            </a:r>
            <a:r>
              <a:rPr lang="tr-TR" b="1" dirty="0" smtClean="0">
                <a:solidFill>
                  <a:schemeClr val="bg1"/>
                </a:solidFill>
                <a:latin typeface="Arial" pitchFamily="34" charset="0"/>
                <a:cs typeface="Arial" pitchFamily="34" charset="0"/>
              </a:rPr>
              <a:t> Preseli</a:t>
            </a:r>
            <a:endParaRPr lang="tr-TR" b="1" dirty="0">
              <a:solidFill>
                <a:schemeClr val="bg1"/>
              </a:solidFill>
              <a:latin typeface="Arial" pitchFamily="34" charset="0"/>
              <a:cs typeface="Arial" pitchFamily="34" charset="0"/>
            </a:endParaRPr>
          </a:p>
        </p:txBody>
      </p:sp>
      <p:sp>
        <p:nvSpPr>
          <p:cNvPr id="10" name="9 Metin kutusu"/>
          <p:cNvSpPr txBox="1"/>
          <p:nvPr/>
        </p:nvSpPr>
        <p:spPr>
          <a:xfrm>
            <a:off x="1857356" y="4286256"/>
            <a:ext cx="1428760" cy="369332"/>
          </a:xfrm>
          <a:prstGeom prst="rect">
            <a:avLst/>
          </a:prstGeom>
          <a:noFill/>
        </p:spPr>
        <p:txBody>
          <a:bodyPr wrap="square" rtlCol="0">
            <a:spAutoFit/>
          </a:bodyPr>
          <a:lstStyle/>
          <a:p>
            <a:r>
              <a:rPr lang="tr-TR" b="1" dirty="0" smtClean="0">
                <a:solidFill>
                  <a:schemeClr val="bg1"/>
                </a:solidFill>
                <a:latin typeface="Arial" pitchFamily="34" charset="0"/>
                <a:cs typeface="Arial" pitchFamily="34" charset="0"/>
              </a:rPr>
              <a:t>Doku Pensi</a:t>
            </a:r>
            <a:endParaRPr lang="tr-TR" b="1" dirty="0">
              <a:solidFill>
                <a:schemeClr val="bg1"/>
              </a:solidFill>
              <a:latin typeface="Arial" pitchFamily="34" charset="0"/>
              <a:cs typeface="Arial" pitchFamily="34" charset="0"/>
            </a:endParaRPr>
          </a:p>
        </p:txBody>
      </p:sp>
      <p:sp>
        <p:nvSpPr>
          <p:cNvPr id="11" name="10 Metin kutusu"/>
          <p:cNvSpPr txBox="1"/>
          <p:nvPr/>
        </p:nvSpPr>
        <p:spPr>
          <a:xfrm>
            <a:off x="6500826" y="2357430"/>
            <a:ext cx="1428760" cy="369332"/>
          </a:xfrm>
          <a:prstGeom prst="rect">
            <a:avLst/>
          </a:prstGeom>
          <a:noFill/>
        </p:spPr>
        <p:txBody>
          <a:bodyPr wrap="square" rtlCol="0">
            <a:spAutoFit/>
          </a:bodyPr>
          <a:lstStyle/>
          <a:p>
            <a:r>
              <a:rPr lang="tr-TR" b="1" dirty="0" err="1" smtClean="0">
                <a:solidFill>
                  <a:schemeClr val="bg1"/>
                </a:solidFill>
                <a:latin typeface="Arial" pitchFamily="34" charset="0"/>
                <a:cs typeface="Arial" pitchFamily="34" charset="0"/>
              </a:rPr>
              <a:t>Portegü</a:t>
            </a:r>
            <a:endParaRPr lang="tr-TR" b="1" dirty="0">
              <a:solidFill>
                <a:schemeClr val="bg1"/>
              </a:solidFill>
              <a:latin typeface="Arial" pitchFamily="34" charset="0"/>
              <a:cs typeface="Arial" pitchFamily="34" charset="0"/>
            </a:endParaRPr>
          </a:p>
        </p:txBody>
      </p:sp>
      <p:sp>
        <p:nvSpPr>
          <p:cNvPr id="12" name="11 Metin kutusu"/>
          <p:cNvSpPr txBox="1"/>
          <p:nvPr/>
        </p:nvSpPr>
        <p:spPr>
          <a:xfrm>
            <a:off x="6357950" y="4357694"/>
            <a:ext cx="1428760" cy="646331"/>
          </a:xfrm>
          <a:prstGeom prst="rect">
            <a:avLst/>
          </a:prstGeom>
          <a:noFill/>
        </p:spPr>
        <p:txBody>
          <a:bodyPr wrap="square" rtlCol="0">
            <a:spAutoFit/>
          </a:bodyPr>
          <a:lstStyle/>
          <a:p>
            <a:r>
              <a:rPr lang="tr-TR" b="1" dirty="0" smtClean="0">
                <a:solidFill>
                  <a:schemeClr val="bg1"/>
                </a:solidFill>
                <a:latin typeface="Arial" pitchFamily="34" charset="0"/>
                <a:cs typeface="Arial" pitchFamily="34" charset="0"/>
              </a:rPr>
              <a:t>Avuç içi </a:t>
            </a:r>
            <a:r>
              <a:rPr lang="tr-TR" b="1" dirty="0" err="1" smtClean="0">
                <a:solidFill>
                  <a:schemeClr val="bg1"/>
                </a:solidFill>
                <a:latin typeface="Arial" pitchFamily="34" charset="0"/>
                <a:cs typeface="Arial" pitchFamily="34" charset="0"/>
              </a:rPr>
              <a:t>Portegü</a:t>
            </a:r>
            <a:endParaRPr lang="tr-TR" b="1" dirty="0">
              <a:solidFill>
                <a:schemeClr val="bg1"/>
              </a:solidFill>
              <a:latin typeface="Arial" pitchFamily="34" charset="0"/>
              <a:cs typeface="Arial"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kutusu"/>
          <p:cNvSpPr txBox="1"/>
          <p:nvPr/>
        </p:nvSpPr>
        <p:spPr>
          <a:xfrm>
            <a:off x="1142976" y="2428868"/>
            <a:ext cx="2714644" cy="369332"/>
          </a:xfrm>
          <a:prstGeom prst="rect">
            <a:avLst/>
          </a:prstGeom>
          <a:noFill/>
        </p:spPr>
        <p:txBody>
          <a:bodyPr wrap="square" rtlCol="0">
            <a:spAutoFit/>
          </a:bodyPr>
          <a:lstStyle/>
          <a:p>
            <a:r>
              <a:rPr lang="tr-TR" dirty="0" smtClean="0">
                <a:solidFill>
                  <a:schemeClr val="bg1"/>
                </a:solidFill>
                <a:latin typeface="Arial" pitchFamily="34" charset="0"/>
                <a:cs typeface="Arial" pitchFamily="34" charset="0"/>
              </a:rPr>
              <a:t>İğne ucu tipleri</a:t>
            </a:r>
            <a:endParaRPr lang="tr-TR" dirty="0">
              <a:solidFill>
                <a:schemeClr val="bg1"/>
              </a:solidFill>
              <a:latin typeface="Arial" pitchFamily="34" charset="0"/>
              <a:cs typeface="Arial" pitchFamily="34" charset="0"/>
            </a:endParaRPr>
          </a:p>
        </p:txBody>
      </p:sp>
      <p:pic>
        <p:nvPicPr>
          <p:cNvPr id="66563" name="Picture 3"/>
          <p:cNvPicPr>
            <a:picLocks noChangeAspect="1" noChangeArrowheads="1"/>
          </p:cNvPicPr>
          <p:nvPr/>
        </p:nvPicPr>
        <p:blipFill>
          <a:blip r:embed="rId2"/>
          <a:srcRect/>
          <a:stretch>
            <a:fillRect/>
          </a:stretch>
        </p:blipFill>
        <p:spPr bwMode="auto">
          <a:xfrm>
            <a:off x="642910" y="285728"/>
            <a:ext cx="6962775" cy="4000500"/>
          </a:xfrm>
          <a:prstGeom prst="rect">
            <a:avLst/>
          </a:prstGeom>
          <a:noFill/>
          <a:ln w="9525">
            <a:noFill/>
            <a:miter lim="800000"/>
            <a:headEnd/>
            <a:tailEnd/>
          </a:ln>
          <a:effectLst/>
        </p:spPr>
      </p:pic>
      <p:pic>
        <p:nvPicPr>
          <p:cNvPr id="66564" name="Picture 4"/>
          <p:cNvPicPr>
            <a:picLocks noChangeAspect="1" noChangeArrowheads="1"/>
          </p:cNvPicPr>
          <p:nvPr/>
        </p:nvPicPr>
        <p:blipFill>
          <a:blip r:embed="rId3"/>
          <a:srcRect/>
          <a:stretch>
            <a:fillRect/>
          </a:stretch>
        </p:blipFill>
        <p:spPr bwMode="auto">
          <a:xfrm>
            <a:off x="1714480" y="4143380"/>
            <a:ext cx="2500330" cy="1860171"/>
          </a:xfrm>
          <a:prstGeom prst="rect">
            <a:avLst/>
          </a:prstGeom>
          <a:noFill/>
          <a:ln w="9525">
            <a:noFill/>
            <a:miter lim="800000"/>
            <a:headEnd/>
            <a:tailEnd/>
          </a:ln>
          <a:effectLst/>
        </p:spPr>
      </p:pic>
      <p:pic>
        <p:nvPicPr>
          <p:cNvPr id="66565" name="Picture 5"/>
          <p:cNvPicPr>
            <a:picLocks noChangeAspect="1" noChangeArrowheads="1"/>
          </p:cNvPicPr>
          <p:nvPr/>
        </p:nvPicPr>
        <p:blipFill>
          <a:blip r:embed="rId4" cstate="print"/>
          <a:srcRect/>
          <a:stretch>
            <a:fillRect/>
          </a:stretch>
        </p:blipFill>
        <p:spPr bwMode="auto">
          <a:xfrm>
            <a:off x="4143372" y="4000504"/>
            <a:ext cx="1857388" cy="375613"/>
          </a:xfrm>
          <a:prstGeom prst="rect">
            <a:avLst/>
          </a:prstGeom>
          <a:noFill/>
          <a:ln w="9525">
            <a:noFill/>
            <a:miter lim="800000"/>
            <a:headEnd/>
            <a:tailEnd/>
          </a:ln>
          <a:effectLst/>
        </p:spPr>
      </p:pic>
      <p:pic>
        <p:nvPicPr>
          <p:cNvPr id="66566" name="Picture 6"/>
          <p:cNvPicPr>
            <a:picLocks noChangeAspect="1" noChangeArrowheads="1"/>
          </p:cNvPicPr>
          <p:nvPr/>
        </p:nvPicPr>
        <p:blipFill>
          <a:blip r:embed="rId5"/>
          <a:srcRect/>
          <a:stretch>
            <a:fillRect/>
          </a:stretch>
        </p:blipFill>
        <p:spPr bwMode="auto">
          <a:xfrm>
            <a:off x="4429124" y="4357694"/>
            <a:ext cx="1071570" cy="879647"/>
          </a:xfrm>
          <a:prstGeom prst="rect">
            <a:avLst/>
          </a:prstGeom>
          <a:noFill/>
          <a:ln w="9525">
            <a:noFill/>
            <a:miter lim="800000"/>
            <a:headEnd/>
            <a:tailEnd/>
          </a:ln>
          <a:effectLst/>
        </p:spPr>
      </p:pic>
      <p:pic>
        <p:nvPicPr>
          <p:cNvPr id="66567" name="Picture 7"/>
          <p:cNvPicPr>
            <a:picLocks noChangeAspect="1" noChangeArrowheads="1"/>
          </p:cNvPicPr>
          <p:nvPr/>
        </p:nvPicPr>
        <p:blipFill>
          <a:blip r:embed="rId6" cstate="print"/>
          <a:srcRect l="7307"/>
          <a:stretch>
            <a:fillRect/>
          </a:stretch>
        </p:blipFill>
        <p:spPr bwMode="auto">
          <a:xfrm>
            <a:off x="5929322" y="4000504"/>
            <a:ext cx="2718851" cy="167431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öküm">
  <a:themeElements>
    <a:clrScheme name="Döküm">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Döküm">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öküm">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Foundry</Template>
  <TotalTime>0</TotalTime>
  <Words>534</Words>
  <Application>Microsoft Office PowerPoint</Application>
  <PresentationFormat>Ekran Gösterisi (4:3)</PresentationFormat>
  <Paragraphs>110</Paragraphs>
  <Slides>22</Slides>
  <Notes>0</Notes>
  <HiddenSlides>0</HiddenSlides>
  <MMClips>0</MMClips>
  <ScaleCrop>false</ScaleCrop>
  <HeadingPairs>
    <vt:vector size="4" baseType="variant">
      <vt:variant>
        <vt:lpstr>Tema</vt:lpstr>
      </vt:variant>
      <vt:variant>
        <vt:i4>1</vt:i4>
      </vt:variant>
      <vt:variant>
        <vt:lpstr>Slayt Başlıkları</vt:lpstr>
      </vt:variant>
      <vt:variant>
        <vt:i4>22</vt:i4>
      </vt:variant>
    </vt:vector>
  </HeadingPairs>
  <TitlesOfParts>
    <vt:vector size="23" baseType="lpstr">
      <vt:lpstr>Döküm</vt:lpstr>
      <vt:lpstr>Slayt 1</vt:lpstr>
      <vt:lpstr>Slayt 2</vt:lpstr>
      <vt:lpstr>Slayt 3</vt:lpstr>
      <vt:lpstr>Slayt 4</vt:lpstr>
      <vt:lpstr>Slayt 5</vt:lpstr>
      <vt:lpstr>Slayt 6</vt:lpstr>
      <vt:lpstr>Slayt 7</vt:lpstr>
      <vt:lpstr>Slayt 8</vt:lpstr>
      <vt:lpstr>Slayt 9</vt:lpstr>
      <vt:lpstr>Slayt 10</vt:lpstr>
      <vt:lpstr>Slayt 11</vt:lpstr>
      <vt:lpstr>Slayt 12</vt:lpstr>
      <vt:lpstr>Slayt 13</vt:lpstr>
      <vt:lpstr>Slayt 14</vt:lpstr>
      <vt:lpstr>Slayt 15</vt:lpstr>
      <vt:lpstr>Slayt 16</vt:lpstr>
      <vt:lpstr>Slayt 17</vt:lpstr>
      <vt:lpstr>Slayt 18</vt:lpstr>
      <vt:lpstr>Slayt 19</vt:lpstr>
      <vt:lpstr>Slayt 20</vt:lpstr>
      <vt:lpstr>Slayt 21</vt:lpstr>
      <vt:lpstr>Slayt 22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Asus</dc:creator>
  <cp:lastModifiedBy>Asus</cp:lastModifiedBy>
  <cp:revision>2</cp:revision>
  <dcterms:created xsi:type="dcterms:W3CDTF">2018-03-13T11:17:50Z</dcterms:created>
  <dcterms:modified xsi:type="dcterms:W3CDTF">2018-03-13T14:20:03Z</dcterms:modified>
</cp:coreProperties>
</file>