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F0EA9837-1602-48F2-86C3-9ED11A365ACA}" type="datetimeFigureOut">
              <a:rPr lang="tr-TR" smtClean="0"/>
              <a:pPr/>
              <a:t>13.03.2018</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9040D60-AE9E-446C-89C7-CA83E16A61DA}"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040D60-AE9E-446C-89C7-CA83E16A61D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040D60-AE9E-446C-89C7-CA83E16A61D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040D60-AE9E-446C-89C7-CA83E16A61D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F0EA9837-1602-48F2-86C3-9ED11A365ACA}" type="datetimeFigureOut">
              <a:rPr lang="tr-TR" smtClean="0"/>
              <a:pPr/>
              <a:t>13.03.2018</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9040D60-AE9E-446C-89C7-CA83E16A61DA}"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29040D60-AE9E-446C-89C7-CA83E16A61DA}"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29040D60-AE9E-446C-89C7-CA83E16A61D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29040D60-AE9E-446C-89C7-CA83E16A61DA}"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F0EA9837-1602-48F2-86C3-9ED11A365ACA}" type="datetimeFigureOut">
              <a:rPr lang="tr-TR" smtClean="0"/>
              <a:pPr/>
              <a:t>13.03.2018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29040D60-AE9E-446C-89C7-CA83E16A61D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F0EA9837-1602-48F2-86C3-9ED11A365ACA}" type="datetimeFigureOut">
              <a:rPr lang="tr-TR" smtClean="0"/>
              <a:pPr/>
              <a:t>13.03.2018</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9040D60-AE9E-446C-89C7-CA83E16A61DA}"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F0EA9837-1602-48F2-86C3-9ED11A365ACA}" type="datetimeFigureOut">
              <a:rPr lang="tr-TR" smtClean="0"/>
              <a:pPr/>
              <a:t>13.03.2018</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9040D60-AE9E-446C-89C7-CA83E16A61DA}"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0EA9837-1602-48F2-86C3-9ED11A365ACA}" type="datetimeFigureOut">
              <a:rPr lang="tr-TR" smtClean="0"/>
              <a:pPr/>
              <a:t>13.03.2018</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9040D60-AE9E-446C-89C7-CA83E16A61DA}"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85786" y="714356"/>
            <a:ext cx="7526997" cy="584775"/>
          </a:xfrm>
          <a:prstGeom prst="rect">
            <a:avLst/>
          </a:prstGeom>
        </p:spPr>
        <p:txBody>
          <a:bodyPr wrap="none">
            <a:spAutoFit/>
          </a:bodyPr>
          <a:lstStyle/>
          <a:p>
            <a:r>
              <a:rPr lang="tr-TR" sz="3200" b="1" dirty="0" smtClean="0">
                <a:solidFill>
                  <a:srgbClr val="FFFF00"/>
                </a:solidFill>
                <a:latin typeface="Arial" pitchFamily="34" charset="0"/>
                <a:cs typeface="Arial" pitchFamily="34" charset="0"/>
              </a:rPr>
              <a:t>PERİODONTAL CERRAHİ TEDAVİLER</a:t>
            </a:r>
            <a:endParaRPr lang="tr-TR" sz="3200" dirty="0">
              <a:latin typeface="Arial" pitchFamily="34" charset="0"/>
              <a:cs typeface="Arial" pitchFamily="34" charset="0"/>
            </a:endParaRPr>
          </a:p>
        </p:txBody>
      </p:sp>
      <p:sp>
        <p:nvSpPr>
          <p:cNvPr id="3" name="2 Dikdörtgen"/>
          <p:cNvSpPr/>
          <p:nvPr/>
        </p:nvSpPr>
        <p:spPr>
          <a:xfrm>
            <a:off x="642910" y="1928802"/>
            <a:ext cx="7429552" cy="3693319"/>
          </a:xfrm>
          <a:prstGeom prst="rect">
            <a:avLst/>
          </a:prstGeom>
        </p:spPr>
        <p:txBody>
          <a:bodyPr wrap="square">
            <a:spAutoFit/>
          </a:bodyPr>
          <a:lstStyle/>
          <a:p>
            <a:pPr algn="just">
              <a:tabLst>
                <a:tab pos="228600" algn="l"/>
              </a:tabLst>
            </a:pPr>
            <a:r>
              <a:rPr lang="en-US" b="1" dirty="0" smtClean="0">
                <a:solidFill>
                  <a:srgbClr val="FFFF00"/>
                </a:solidFill>
                <a:latin typeface="Arial" pitchFamily="34" charset="0"/>
                <a:cs typeface="Arial" pitchFamily="34" charset="0"/>
              </a:rPr>
              <a:t>Periodontal </a:t>
            </a:r>
            <a:r>
              <a:rPr lang="en-US" b="1" dirty="0" err="1" smtClean="0">
                <a:solidFill>
                  <a:srgbClr val="FFFF00"/>
                </a:solidFill>
                <a:latin typeface="Arial" pitchFamily="34" charset="0"/>
                <a:cs typeface="Arial" pitchFamily="34" charset="0"/>
              </a:rPr>
              <a:t>cerrahi</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tedavinin</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amaçları</a:t>
            </a:r>
            <a:r>
              <a:rPr lang="tr-TR" b="1" dirty="0" smtClean="0">
                <a:solidFill>
                  <a:srgbClr val="FFFF00"/>
                </a:solidFill>
                <a:latin typeface="Arial" pitchFamily="34" charset="0"/>
                <a:cs typeface="Arial" pitchFamily="34" charset="0"/>
              </a:rPr>
              <a:t>:</a:t>
            </a:r>
          </a:p>
          <a:p>
            <a:pPr algn="ctr">
              <a:tabLst>
                <a:tab pos="228600" algn="l"/>
              </a:tabLst>
            </a:pPr>
            <a:endParaRPr lang="en-US" dirty="0" smtClean="0">
              <a:solidFill>
                <a:schemeClr val="bg1"/>
              </a:solidFill>
              <a:latin typeface="Arial" pitchFamily="34" charset="0"/>
              <a:cs typeface="Arial" pitchFamily="34" charset="0"/>
            </a:endParaRPr>
          </a:p>
          <a:p>
            <a:pPr algn="just">
              <a:tabLst>
                <a:tab pos="228600" algn="l"/>
              </a:tabLst>
            </a:pPr>
            <a:r>
              <a:rPr lang="tr-TR" b="1" dirty="0" smtClean="0">
                <a:solidFill>
                  <a:srgbClr val="FFFF00"/>
                </a:solidFill>
                <a:latin typeface="Arial" pitchFamily="34" charset="0"/>
                <a:cs typeface="Arial" pitchFamily="34" charset="0"/>
              </a:rPr>
              <a:t>1- </a:t>
            </a:r>
            <a:r>
              <a:rPr lang="en-US" dirty="0" smtClean="0">
                <a:latin typeface="Arial" pitchFamily="34" charset="0"/>
                <a:cs typeface="Arial" pitchFamily="34" charset="0"/>
              </a:rPr>
              <a:t>Tam </a:t>
            </a:r>
            <a:r>
              <a:rPr lang="en-US" dirty="0" err="1" smtClean="0">
                <a:latin typeface="Arial" pitchFamily="34" charset="0"/>
                <a:cs typeface="Arial" pitchFamily="34" charset="0"/>
              </a:rPr>
              <a:t>bir</a:t>
            </a:r>
            <a:r>
              <a:rPr lang="en-US" dirty="0" smtClean="0">
                <a:latin typeface="Arial" pitchFamily="34" charset="0"/>
                <a:cs typeface="Arial" pitchFamily="34" charset="0"/>
              </a:rPr>
              <a:t> </a:t>
            </a:r>
            <a:r>
              <a:rPr lang="en-US" dirty="0" err="1" smtClean="0">
                <a:latin typeface="Arial" pitchFamily="34" charset="0"/>
                <a:cs typeface="Arial" pitchFamily="34" charset="0"/>
              </a:rPr>
              <a:t>profesyonel</a:t>
            </a:r>
            <a:r>
              <a:rPr lang="en-US" dirty="0" smtClean="0">
                <a:latin typeface="Arial" pitchFamily="34" charset="0"/>
                <a:cs typeface="Arial" pitchFamily="34" charset="0"/>
              </a:rPr>
              <a:t> </a:t>
            </a:r>
            <a:r>
              <a:rPr lang="en-US" dirty="0" err="1" smtClean="0">
                <a:latin typeface="Arial" pitchFamily="34" charset="0"/>
                <a:cs typeface="Arial" pitchFamily="34" charset="0"/>
              </a:rPr>
              <a:t>temizlik</a:t>
            </a:r>
            <a:r>
              <a:rPr lang="en-US" dirty="0" smtClean="0">
                <a:latin typeface="Arial" pitchFamily="34" charset="0"/>
                <a:cs typeface="Arial" pitchFamily="34" charset="0"/>
              </a:rPr>
              <a:t> </a:t>
            </a:r>
            <a:r>
              <a:rPr lang="en-US" dirty="0" err="1" smtClean="0">
                <a:latin typeface="Arial" pitchFamily="34" charset="0"/>
                <a:cs typeface="Arial" pitchFamily="34" charset="0"/>
              </a:rPr>
              <a:t>için</a:t>
            </a:r>
            <a:r>
              <a:rPr lang="en-US" dirty="0" smtClean="0">
                <a:latin typeface="Arial" pitchFamily="34" charset="0"/>
                <a:cs typeface="Arial" pitchFamily="34" charset="0"/>
              </a:rPr>
              <a:t> </a:t>
            </a:r>
            <a:r>
              <a:rPr lang="en-US" dirty="0" err="1" smtClean="0">
                <a:latin typeface="Arial" pitchFamily="34" charset="0"/>
                <a:cs typeface="Arial" pitchFamily="34" charset="0"/>
              </a:rPr>
              <a:t>kök</a:t>
            </a:r>
            <a:r>
              <a:rPr lang="en-US" dirty="0" smtClean="0">
                <a:latin typeface="Arial" pitchFamily="34" charset="0"/>
                <a:cs typeface="Arial" pitchFamily="34" charset="0"/>
              </a:rPr>
              <a:t> </a:t>
            </a:r>
            <a:r>
              <a:rPr lang="en-US" dirty="0" err="1" smtClean="0">
                <a:latin typeface="Arial" pitchFamily="34" charset="0"/>
                <a:cs typeface="Arial" pitchFamily="34" charset="0"/>
              </a:rPr>
              <a:t>yüzeyini</a:t>
            </a:r>
            <a:r>
              <a:rPr lang="en-US" dirty="0" smtClean="0">
                <a:latin typeface="Arial" pitchFamily="34" charset="0"/>
                <a:cs typeface="Arial" pitchFamily="34" charset="0"/>
              </a:rPr>
              <a:t> </a:t>
            </a:r>
            <a:r>
              <a:rPr lang="en-US" dirty="0" err="1" smtClean="0">
                <a:latin typeface="Arial" pitchFamily="34" charset="0"/>
                <a:cs typeface="Arial" pitchFamily="34" charset="0"/>
              </a:rPr>
              <a:t>görünür</a:t>
            </a:r>
            <a:r>
              <a:rPr lang="en-US" dirty="0" smtClean="0">
                <a:latin typeface="Arial" pitchFamily="34" charset="0"/>
                <a:cs typeface="Arial" pitchFamily="34" charset="0"/>
              </a:rPr>
              <a:t> </a:t>
            </a:r>
            <a:r>
              <a:rPr lang="en-US" dirty="0" err="1" smtClean="0">
                <a:latin typeface="Arial" pitchFamily="34" charset="0"/>
                <a:cs typeface="Arial" pitchFamily="34" charset="0"/>
              </a:rPr>
              <a:t>ve</a:t>
            </a:r>
            <a:r>
              <a:rPr lang="en-US" dirty="0" smtClean="0">
                <a:latin typeface="Arial" pitchFamily="34" charset="0"/>
                <a:cs typeface="Arial" pitchFamily="34" charset="0"/>
              </a:rPr>
              <a:t> </a:t>
            </a:r>
            <a:r>
              <a:rPr lang="tr-TR" dirty="0" smtClean="0">
                <a:latin typeface="Arial" pitchFamily="34" charset="0"/>
                <a:cs typeface="Arial" pitchFamily="34" charset="0"/>
              </a:rPr>
              <a:t>	</a:t>
            </a:r>
            <a:r>
              <a:rPr lang="en-US" dirty="0" err="1" smtClean="0">
                <a:latin typeface="Arial" pitchFamily="34" charset="0"/>
                <a:cs typeface="Arial" pitchFamily="34" charset="0"/>
              </a:rPr>
              <a:t>ulaşılabilir</a:t>
            </a:r>
            <a:r>
              <a:rPr lang="en-US" dirty="0" smtClean="0">
                <a:latin typeface="Arial" pitchFamily="34" charset="0"/>
                <a:cs typeface="Arial" pitchFamily="34" charset="0"/>
              </a:rPr>
              <a:t> hale </a:t>
            </a:r>
            <a:r>
              <a:rPr lang="en-US" dirty="0" err="1" smtClean="0">
                <a:latin typeface="Arial" pitchFamily="34" charset="0"/>
                <a:cs typeface="Arial" pitchFamily="34" charset="0"/>
              </a:rPr>
              <a:t>getirmek</a:t>
            </a:r>
            <a:r>
              <a:rPr lang="tr-TR" dirty="0" smtClean="0">
                <a:latin typeface="Arial" pitchFamily="34" charset="0"/>
                <a:cs typeface="Arial" pitchFamily="34" charset="0"/>
              </a:rPr>
              <a:t>.</a:t>
            </a:r>
          </a:p>
          <a:p>
            <a:pPr algn="just">
              <a:tabLst>
                <a:tab pos="228600" algn="l"/>
              </a:tabLst>
            </a:pPr>
            <a:endParaRPr lang="en-US" dirty="0" smtClean="0">
              <a:latin typeface="Arial" pitchFamily="34" charset="0"/>
              <a:cs typeface="Arial" pitchFamily="34" charset="0"/>
            </a:endParaRPr>
          </a:p>
          <a:p>
            <a:pPr algn="just">
              <a:tabLst>
                <a:tab pos="228600" algn="l"/>
              </a:tabLst>
            </a:pPr>
            <a:r>
              <a:rPr lang="tr-TR" dirty="0" smtClean="0">
                <a:solidFill>
                  <a:srgbClr val="FFFF00"/>
                </a:solidFill>
                <a:latin typeface="Arial" pitchFamily="34" charset="0"/>
                <a:cs typeface="Arial" pitchFamily="34" charset="0"/>
              </a:rPr>
              <a:t>2- </a:t>
            </a:r>
            <a:r>
              <a:rPr lang="en-US" i="1" u="sng" dirty="0" err="1" smtClean="0">
                <a:latin typeface="Arial" pitchFamily="34" charset="0"/>
                <a:cs typeface="Arial" pitchFamily="34" charset="0"/>
              </a:rPr>
              <a:t>Patolojik</a:t>
            </a:r>
            <a:r>
              <a:rPr lang="en-US" i="1" u="sng" dirty="0" smtClean="0">
                <a:latin typeface="Arial" pitchFamily="34" charset="0"/>
                <a:cs typeface="Arial" pitchFamily="34" charset="0"/>
              </a:rPr>
              <a:t> </a:t>
            </a:r>
            <a:r>
              <a:rPr lang="en-US" i="1" u="sng" dirty="0" err="1" smtClean="0">
                <a:latin typeface="Arial" pitchFamily="34" charset="0"/>
                <a:cs typeface="Arial" pitchFamily="34" charset="0"/>
              </a:rPr>
              <a:t>olarak</a:t>
            </a:r>
            <a:r>
              <a:rPr lang="en-US" i="1" u="sng" dirty="0" smtClean="0">
                <a:latin typeface="Arial" pitchFamily="34" charset="0"/>
                <a:cs typeface="Arial" pitchFamily="34" charset="0"/>
              </a:rPr>
              <a:t> </a:t>
            </a:r>
            <a:r>
              <a:rPr lang="en-US" i="1" u="sng" dirty="0" err="1" smtClean="0">
                <a:latin typeface="Arial" pitchFamily="34" charset="0"/>
                <a:cs typeface="Arial" pitchFamily="34" charset="0"/>
              </a:rPr>
              <a:t>derinleşmiş</a:t>
            </a:r>
            <a:r>
              <a:rPr lang="en-US" i="1" u="sng" dirty="0" smtClean="0">
                <a:latin typeface="Arial" pitchFamily="34" charset="0"/>
                <a:cs typeface="Arial" pitchFamily="34" charset="0"/>
              </a:rPr>
              <a:t> </a:t>
            </a:r>
            <a:r>
              <a:rPr lang="en-US" i="1" u="sng" dirty="0" err="1" smtClean="0">
                <a:latin typeface="Arial" pitchFamily="34" charset="0"/>
                <a:cs typeface="Arial" pitchFamily="34" charset="0"/>
              </a:rPr>
              <a:t>cepleri</a:t>
            </a:r>
            <a:r>
              <a:rPr lang="en-US" i="1" u="sng" dirty="0" smtClean="0">
                <a:latin typeface="Arial" pitchFamily="34" charset="0"/>
                <a:cs typeface="Arial" pitchFamily="34" charset="0"/>
              </a:rPr>
              <a:t> </a:t>
            </a:r>
            <a:r>
              <a:rPr lang="en-US" i="1" u="sng" dirty="0" err="1" smtClean="0">
                <a:latin typeface="Arial" pitchFamily="34" charset="0"/>
                <a:cs typeface="Arial" pitchFamily="34" charset="0"/>
              </a:rPr>
              <a:t>ortadan</a:t>
            </a:r>
            <a:r>
              <a:rPr lang="en-US" i="1" u="sng" dirty="0" smtClean="0">
                <a:latin typeface="Arial" pitchFamily="34" charset="0"/>
                <a:cs typeface="Arial" pitchFamily="34" charset="0"/>
              </a:rPr>
              <a:t> </a:t>
            </a:r>
            <a:r>
              <a:rPr lang="en-US" i="1" u="sng" dirty="0" err="1" smtClean="0">
                <a:latin typeface="Arial" pitchFamily="34" charset="0"/>
                <a:cs typeface="Arial" pitchFamily="34" charset="0"/>
              </a:rPr>
              <a:t>kaldırmak</a:t>
            </a:r>
            <a:r>
              <a:rPr lang="tr-TR" i="1" u="sng" dirty="0" smtClean="0">
                <a:latin typeface="Arial" pitchFamily="34" charset="0"/>
                <a:cs typeface="Arial" pitchFamily="34" charset="0"/>
              </a:rPr>
              <a:t> (Ana hedef)</a:t>
            </a:r>
            <a:r>
              <a:rPr lang="tr-TR" dirty="0" smtClean="0">
                <a:latin typeface="Arial" pitchFamily="34" charset="0"/>
                <a:cs typeface="Arial" pitchFamily="34" charset="0"/>
              </a:rPr>
              <a:t>.</a:t>
            </a:r>
          </a:p>
          <a:p>
            <a:pPr algn="just">
              <a:tabLst>
                <a:tab pos="228600" algn="l"/>
              </a:tabLst>
            </a:pPr>
            <a:endParaRPr lang="en-US" dirty="0" smtClean="0">
              <a:latin typeface="Arial" pitchFamily="34" charset="0"/>
              <a:cs typeface="Arial" pitchFamily="34" charset="0"/>
            </a:endParaRPr>
          </a:p>
          <a:p>
            <a:pPr algn="just">
              <a:tabLst>
                <a:tab pos="228600" algn="l"/>
              </a:tabLst>
            </a:pPr>
            <a:r>
              <a:rPr lang="tr-TR" dirty="0" smtClean="0">
                <a:solidFill>
                  <a:srgbClr val="FFFF00"/>
                </a:solidFill>
                <a:latin typeface="Arial" pitchFamily="34" charset="0"/>
                <a:cs typeface="Arial" pitchFamily="34" charset="0"/>
              </a:rPr>
              <a:t>3-</a:t>
            </a:r>
            <a:r>
              <a:rPr lang="tr-TR" dirty="0" smtClean="0">
                <a:latin typeface="Arial" pitchFamily="34" charset="0"/>
                <a:cs typeface="Arial" pitchFamily="34" charset="0"/>
              </a:rPr>
              <a:t> </a:t>
            </a:r>
            <a:r>
              <a:rPr lang="en-US" dirty="0" err="1" smtClean="0">
                <a:latin typeface="Arial" pitchFamily="34" charset="0"/>
                <a:cs typeface="Arial" pitchFamily="34" charset="0"/>
              </a:rPr>
              <a:t>Dentogingival</a:t>
            </a:r>
            <a:r>
              <a:rPr lang="en-US" dirty="0" smtClean="0">
                <a:latin typeface="Arial" pitchFamily="34" charset="0"/>
                <a:cs typeface="Arial" pitchFamily="34" charset="0"/>
              </a:rPr>
              <a:t> </a:t>
            </a:r>
            <a:r>
              <a:rPr lang="en-US" dirty="0" err="1" smtClean="0">
                <a:latin typeface="Arial" pitchFamily="34" charset="0"/>
                <a:cs typeface="Arial" pitchFamily="34" charset="0"/>
              </a:rPr>
              <a:t>bölgede</a:t>
            </a:r>
            <a:r>
              <a:rPr lang="en-US" dirty="0" smtClean="0">
                <a:latin typeface="Arial" pitchFamily="34" charset="0"/>
                <a:cs typeface="Arial" pitchFamily="34" charset="0"/>
              </a:rPr>
              <a:t> </a:t>
            </a:r>
            <a:r>
              <a:rPr lang="en-US" dirty="0" err="1" smtClean="0">
                <a:latin typeface="Arial" pitchFamily="34" charset="0"/>
                <a:cs typeface="Arial" pitchFamily="34" charset="0"/>
              </a:rPr>
              <a:t>yeterli</a:t>
            </a:r>
            <a:r>
              <a:rPr lang="en-US" dirty="0" smtClean="0">
                <a:latin typeface="Arial" pitchFamily="34" charset="0"/>
                <a:cs typeface="Arial" pitchFamily="34" charset="0"/>
              </a:rPr>
              <a:t> </a:t>
            </a:r>
            <a:r>
              <a:rPr lang="en-US" dirty="0" err="1" smtClean="0">
                <a:latin typeface="Arial" pitchFamily="34" charset="0"/>
                <a:cs typeface="Arial" pitchFamily="34" charset="0"/>
              </a:rPr>
              <a:t>bir</a:t>
            </a:r>
            <a:r>
              <a:rPr lang="en-US" dirty="0" smtClean="0">
                <a:latin typeface="Arial" pitchFamily="34" charset="0"/>
                <a:cs typeface="Arial" pitchFamily="34" charset="0"/>
              </a:rPr>
              <a:t> </a:t>
            </a:r>
            <a:r>
              <a:rPr lang="en-US" dirty="0" err="1" smtClean="0">
                <a:latin typeface="Arial" pitchFamily="34" charset="0"/>
                <a:cs typeface="Arial" pitchFamily="34" charset="0"/>
              </a:rPr>
              <a:t>diş</a:t>
            </a:r>
            <a:r>
              <a:rPr lang="en-US" dirty="0" smtClean="0">
                <a:latin typeface="Arial" pitchFamily="34" charset="0"/>
                <a:cs typeface="Arial" pitchFamily="34" charset="0"/>
              </a:rPr>
              <a:t> </a:t>
            </a:r>
            <a:r>
              <a:rPr lang="en-US" dirty="0" err="1" smtClean="0">
                <a:latin typeface="Arial" pitchFamily="34" charset="0"/>
                <a:cs typeface="Arial" pitchFamily="34" charset="0"/>
              </a:rPr>
              <a:t>temizliği</a:t>
            </a:r>
            <a:r>
              <a:rPr lang="en-US" dirty="0" smtClean="0">
                <a:latin typeface="Arial" pitchFamily="34" charset="0"/>
                <a:cs typeface="Arial" pitchFamily="34" charset="0"/>
              </a:rPr>
              <a:t> </a:t>
            </a:r>
            <a:r>
              <a:rPr lang="en-US" dirty="0" err="1" smtClean="0">
                <a:latin typeface="Arial" pitchFamily="34" charset="0"/>
                <a:cs typeface="Arial" pitchFamily="34" charset="0"/>
              </a:rPr>
              <a:t>yapmayı</a:t>
            </a:r>
            <a:r>
              <a:rPr lang="en-US" dirty="0" smtClean="0">
                <a:latin typeface="Arial" pitchFamily="34" charset="0"/>
                <a:cs typeface="Arial" pitchFamily="34" charset="0"/>
              </a:rPr>
              <a:t> </a:t>
            </a:r>
            <a:r>
              <a:rPr lang="en-US" dirty="0" err="1" smtClean="0">
                <a:latin typeface="Arial" pitchFamily="34" charset="0"/>
                <a:cs typeface="Arial" pitchFamily="34" charset="0"/>
              </a:rPr>
              <a:t>sağlayacak</a:t>
            </a:r>
            <a:r>
              <a:rPr lang="en-US" dirty="0" smtClean="0">
                <a:latin typeface="Arial" pitchFamily="34" charset="0"/>
                <a:cs typeface="Arial" pitchFamily="34" charset="0"/>
              </a:rPr>
              <a:t> </a:t>
            </a:r>
            <a:r>
              <a:rPr lang="en-US" dirty="0" err="1" smtClean="0">
                <a:latin typeface="Arial" pitchFamily="34" charset="0"/>
                <a:cs typeface="Arial" pitchFamily="34" charset="0"/>
              </a:rPr>
              <a:t>morfolojiyi</a:t>
            </a:r>
            <a:r>
              <a:rPr lang="en-US" dirty="0" smtClean="0">
                <a:latin typeface="Arial" pitchFamily="34" charset="0"/>
                <a:cs typeface="Arial" pitchFamily="34" charset="0"/>
              </a:rPr>
              <a:t> </a:t>
            </a:r>
            <a:r>
              <a:rPr lang="en-US" dirty="0" err="1" smtClean="0">
                <a:latin typeface="Arial" pitchFamily="34" charset="0"/>
                <a:cs typeface="Arial" pitchFamily="34" charset="0"/>
              </a:rPr>
              <a:t>elde</a:t>
            </a:r>
            <a:r>
              <a:rPr lang="en-US" dirty="0" smtClean="0">
                <a:latin typeface="Arial" pitchFamily="34" charset="0"/>
                <a:cs typeface="Arial" pitchFamily="34" charset="0"/>
              </a:rPr>
              <a:t> </a:t>
            </a:r>
            <a:r>
              <a:rPr lang="en-US" dirty="0" err="1" smtClean="0">
                <a:latin typeface="Arial" pitchFamily="34" charset="0"/>
                <a:cs typeface="Arial" pitchFamily="34" charset="0"/>
              </a:rPr>
              <a:t>etmek</a:t>
            </a:r>
            <a:r>
              <a:rPr lang="tr-TR" dirty="0" smtClean="0">
                <a:latin typeface="Arial" pitchFamily="34" charset="0"/>
                <a:cs typeface="Arial" pitchFamily="34" charset="0"/>
              </a:rPr>
              <a:t>.</a:t>
            </a:r>
          </a:p>
          <a:p>
            <a:pPr algn="just">
              <a:tabLst>
                <a:tab pos="228600" algn="l"/>
              </a:tabLst>
            </a:pPr>
            <a:endParaRPr lang="tr-TR" dirty="0" smtClean="0">
              <a:latin typeface="Arial" pitchFamily="34" charset="0"/>
              <a:cs typeface="Arial" pitchFamily="34" charset="0"/>
            </a:endParaRPr>
          </a:p>
          <a:p>
            <a:pPr>
              <a:tabLst>
                <a:tab pos="228600" algn="l"/>
              </a:tabLst>
            </a:pPr>
            <a:r>
              <a:rPr lang="tr-TR" dirty="0" smtClean="0">
                <a:solidFill>
                  <a:srgbClr val="FFFF00"/>
                </a:solidFill>
                <a:latin typeface="Arial" pitchFamily="34" charset="0"/>
                <a:cs typeface="Arial" pitchFamily="34" charset="0"/>
              </a:rPr>
              <a:t>4-  </a:t>
            </a:r>
            <a:r>
              <a:rPr lang="tr-TR" dirty="0" smtClean="0">
                <a:latin typeface="Arial" pitchFamily="34" charset="0"/>
                <a:cs typeface="Arial" pitchFamily="34" charset="0"/>
              </a:rPr>
              <a:t>K</a:t>
            </a:r>
            <a:r>
              <a:rPr lang="en-US" dirty="0" err="1" smtClean="0">
                <a:latin typeface="Arial" pitchFamily="34" charset="0"/>
                <a:cs typeface="Arial" pitchFamily="34" charset="0"/>
              </a:rPr>
              <a:t>aybedilen</a:t>
            </a:r>
            <a:r>
              <a:rPr lang="en-US" dirty="0" smtClean="0">
                <a:latin typeface="Arial" pitchFamily="34" charset="0"/>
                <a:cs typeface="Arial" pitchFamily="34" charset="0"/>
              </a:rPr>
              <a:t> </a:t>
            </a:r>
            <a:r>
              <a:rPr lang="en-US" dirty="0" err="1" smtClean="0">
                <a:latin typeface="Arial" pitchFamily="34" charset="0"/>
                <a:cs typeface="Arial" pitchFamily="34" charset="0"/>
              </a:rPr>
              <a:t>dokuları</a:t>
            </a:r>
            <a:r>
              <a:rPr lang="en-US" dirty="0" smtClean="0">
                <a:latin typeface="Arial" pitchFamily="34" charset="0"/>
                <a:cs typeface="Arial" pitchFamily="34" charset="0"/>
              </a:rPr>
              <a:t> </a:t>
            </a:r>
            <a:r>
              <a:rPr lang="en-US" dirty="0" err="1" smtClean="0">
                <a:latin typeface="Arial" pitchFamily="34" charset="0"/>
                <a:cs typeface="Arial" pitchFamily="34" charset="0"/>
              </a:rPr>
              <a:t>geri</a:t>
            </a:r>
            <a:r>
              <a:rPr lang="en-US" dirty="0" smtClean="0">
                <a:latin typeface="Arial" pitchFamily="34" charset="0"/>
                <a:cs typeface="Arial" pitchFamily="34" charset="0"/>
              </a:rPr>
              <a:t> </a:t>
            </a:r>
            <a:r>
              <a:rPr lang="en-US" dirty="0" err="1" smtClean="0">
                <a:latin typeface="Arial" pitchFamily="34" charset="0"/>
                <a:cs typeface="Arial" pitchFamily="34" charset="0"/>
              </a:rPr>
              <a:t>kazanmaya</a:t>
            </a:r>
            <a:r>
              <a:rPr lang="en-US" dirty="0" smtClean="0">
                <a:latin typeface="Arial" pitchFamily="34" charset="0"/>
                <a:cs typeface="Arial" pitchFamily="34" charset="0"/>
              </a:rPr>
              <a:t> </a:t>
            </a:r>
            <a:r>
              <a:rPr lang="en-US" dirty="0" err="1" smtClean="0">
                <a:latin typeface="Arial" pitchFamily="34" charset="0"/>
                <a:cs typeface="Arial" pitchFamily="34" charset="0"/>
              </a:rPr>
              <a:t>yönelik</a:t>
            </a:r>
            <a:r>
              <a:rPr lang="en-US" dirty="0" smtClean="0">
                <a:latin typeface="Arial" pitchFamily="34" charset="0"/>
                <a:cs typeface="Arial" pitchFamily="34" charset="0"/>
              </a:rPr>
              <a:t> </a:t>
            </a:r>
            <a:r>
              <a:rPr lang="en-US" dirty="0" err="1" smtClean="0">
                <a:latin typeface="Arial" pitchFamily="34" charset="0"/>
                <a:cs typeface="Arial" pitchFamily="34" charset="0"/>
              </a:rPr>
              <a:t>teknikleri</a:t>
            </a:r>
            <a:r>
              <a:rPr lang="en-US" dirty="0" smtClean="0">
                <a:latin typeface="Arial" pitchFamily="34" charset="0"/>
                <a:cs typeface="Arial" pitchFamily="34" charset="0"/>
              </a:rPr>
              <a:t> </a:t>
            </a:r>
            <a:r>
              <a:rPr lang="en-US" dirty="0" err="1" smtClean="0">
                <a:latin typeface="Arial" pitchFamily="34" charset="0"/>
                <a:cs typeface="Arial" pitchFamily="34" charset="0"/>
              </a:rPr>
              <a:t>uygulayabilmek</a:t>
            </a:r>
            <a:r>
              <a:rPr lang="en-US" dirty="0" smtClean="0">
                <a:latin typeface="Arial" pitchFamily="34" charset="0"/>
                <a:cs typeface="Arial" pitchFamily="34" charset="0"/>
              </a:rPr>
              <a:t>.</a:t>
            </a:r>
          </a:p>
          <a:p>
            <a:pPr algn="just">
              <a:tabLst>
                <a:tab pos="228600" algn="l"/>
              </a:tabLst>
            </a:pPr>
            <a:endParaRPr lang="tr-TR"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srcRect/>
          <a:stretch>
            <a:fillRect/>
          </a:stretch>
        </p:blipFill>
        <p:spPr bwMode="auto">
          <a:xfrm>
            <a:off x="857224" y="785794"/>
            <a:ext cx="4143404" cy="4255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Dikdörtgen"/>
          <p:cNvSpPr/>
          <p:nvPr/>
        </p:nvSpPr>
        <p:spPr>
          <a:xfrm>
            <a:off x="4286248" y="4714884"/>
            <a:ext cx="428628" cy="28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142976" y="4643446"/>
            <a:ext cx="785818" cy="28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a:lum bright="40000"/>
          </a:blip>
          <a:srcRect/>
          <a:stretch>
            <a:fillRect/>
          </a:stretch>
        </p:blipFill>
        <p:spPr bwMode="auto">
          <a:xfrm>
            <a:off x="5357818" y="1142984"/>
            <a:ext cx="2933700" cy="2190750"/>
          </a:xfrm>
          <a:prstGeom prst="rect">
            <a:avLst/>
          </a:prstGeom>
          <a:noFill/>
          <a:ln w="9525">
            <a:noFill/>
            <a:miter lim="800000"/>
            <a:headEnd/>
            <a:tailEnd/>
          </a:ln>
          <a:effectLst/>
        </p:spPr>
      </p:pic>
      <p:sp>
        <p:nvSpPr>
          <p:cNvPr id="68613" name="AutoShape 5" descr="dental sütur malzemeleri ile ilgili görsel sonucu"/>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srcRect l="3087" t="13721" r="1194" b="8163"/>
          <a:stretch>
            <a:fillRect/>
          </a:stretch>
        </p:blipFill>
        <p:spPr bwMode="auto">
          <a:xfrm>
            <a:off x="571470" y="285729"/>
            <a:ext cx="3777006" cy="23574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Picture 5"/>
          <p:cNvPicPr>
            <a:picLocks noChangeAspect="1" noChangeArrowheads="1"/>
          </p:cNvPicPr>
          <p:nvPr/>
        </p:nvPicPr>
        <p:blipFill>
          <a:blip r:embed="rId3"/>
          <a:srcRect/>
          <a:stretch>
            <a:fillRect/>
          </a:stretch>
        </p:blipFill>
        <p:spPr bwMode="auto">
          <a:xfrm>
            <a:off x="4000496" y="2532442"/>
            <a:ext cx="3143271" cy="2172918"/>
          </a:xfrm>
          <a:prstGeom prst="rect">
            <a:avLst/>
          </a:prstGeom>
          <a:noFill/>
          <a:ln w="9525">
            <a:noFill/>
            <a:miter lim="800000"/>
            <a:headEnd/>
            <a:tailEnd/>
          </a:ln>
          <a:effectLst/>
        </p:spPr>
      </p:pic>
      <p:pic>
        <p:nvPicPr>
          <p:cNvPr id="12" name="Picture 6"/>
          <p:cNvPicPr>
            <a:picLocks noChangeAspect="1" noChangeArrowheads="1"/>
          </p:cNvPicPr>
          <p:nvPr/>
        </p:nvPicPr>
        <p:blipFill>
          <a:blip r:embed="rId4"/>
          <a:srcRect/>
          <a:stretch>
            <a:fillRect/>
          </a:stretch>
        </p:blipFill>
        <p:spPr bwMode="auto">
          <a:xfrm>
            <a:off x="500034" y="2714620"/>
            <a:ext cx="3500462" cy="2113098"/>
          </a:xfrm>
          <a:prstGeom prst="rect">
            <a:avLst/>
          </a:prstGeom>
          <a:noFill/>
          <a:ln w="9525">
            <a:noFill/>
            <a:miter lim="800000"/>
            <a:headEnd/>
            <a:tailEnd/>
          </a:ln>
          <a:effectLst/>
        </p:spPr>
      </p:pic>
      <p:pic>
        <p:nvPicPr>
          <p:cNvPr id="13" name="Picture 8" descr="İlgili resim"/>
          <p:cNvPicPr>
            <a:picLocks noChangeAspect="1" noChangeArrowheads="1"/>
          </p:cNvPicPr>
          <p:nvPr/>
        </p:nvPicPr>
        <p:blipFill>
          <a:blip r:embed="rId5"/>
          <a:srcRect t="16280" b="19533"/>
          <a:stretch>
            <a:fillRect/>
          </a:stretch>
        </p:blipFill>
        <p:spPr bwMode="auto">
          <a:xfrm>
            <a:off x="500034" y="4749317"/>
            <a:ext cx="3500462" cy="1894393"/>
          </a:xfrm>
          <a:prstGeom prst="rect">
            <a:avLst/>
          </a:prstGeom>
          <a:noFill/>
        </p:spPr>
      </p:pic>
      <p:pic>
        <p:nvPicPr>
          <p:cNvPr id="14" name="Picture 9"/>
          <p:cNvPicPr>
            <a:picLocks noChangeAspect="1" noChangeArrowheads="1"/>
          </p:cNvPicPr>
          <p:nvPr/>
        </p:nvPicPr>
        <p:blipFill>
          <a:blip r:embed="rId6"/>
          <a:srcRect t="12448"/>
          <a:stretch>
            <a:fillRect/>
          </a:stretch>
        </p:blipFill>
        <p:spPr bwMode="auto">
          <a:xfrm>
            <a:off x="4000496" y="4643446"/>
            <a:ext cx="3143272" cy="2009897"/>
          </a:xfrm>
          <a:prstGeom prst="rect">
            <a:avLst/>
          </a:prstGeom>
          <a:noFill/>
          <a:ln w="9525">
            <a:noFill/>
            <a:miter lim="800000"/>
            <a:headEnd/>
            <a:tailEnd/>
          </a:ln>
          <a:effectLst/>
        </p:spPr>
      </p:pic>
      <p:pic>
        <p:nvPicPr>
          <p:cNvPr id="15" name="Picture 2"/>
          <p:cNvPicPr>
            <a:picLocks noChangeAspect="1" noChangeArrowheads="1"/>
          </p:cNvPicPr>
          <p:nvPr/>
        </p:nvPicPr>
        <p:blipFill>
          <a:blip r:embed="rId7"/>
          <a:srcRect/>
          <a:stretch>
            <a:fillRect/>
          </a:stretch>
        </p:blipFill>
        <p:spPr bwMode="auto">
          <a:xfrm>
            <a:off x="4000496" y="285728"/>
            <a:ext cx="3143272" cy="2461107"/>
          </a:xfrm>
          <a:prstGeom prst="rect">
            <a:avLst/>
          </a:prstGeom>
          <a:noFill/>
          <a:ln w="9525">
            <a:noFill/>
            <a:miter lim="800000"/>
            <a:headEnd/>
            <a:tailEnd/>
          </a:ln>
          <a:effectLst/>
        </p:spPr>
      </p:pic>
      <p:sp>
        <p:nvSpPr>
          <p:cNvPr id="8" name="7 Dikdörtgen"/>
          <p:cNvSpPr/>
          <p:nvPr/>
        </p:nvSpPr>
        <p:spPr>
          <a:xfrm>
            <a:off x="500034" y="2571744"/>
            <a:ext cx="3643338"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642910" y="285728"/>
            <a:ext cx="3643338"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57290" y="357166"/>
            <a:ext cx="5913991" cy="400110"/>
          </a:xfrm>
          <a:prstGeom prst="rect">
            <a:avLst/>
          </a:prstGeom>
        </p:spPr>
        <p:txBody>
          <a:bodyPr wrap="none">
            <a:spAutoFit/>
          </a:bodyPr>
          <a:lstStyle/>
          <a:p>
            <a:pPr marL="292100" lvl="0" indent="-292100">
              <a:buClr>
                <a:schemeClr val="accent1"/>
              </a:buClr>
              <a:buSzPct val="70000"/>
            </a:pPr>
            <a:r>
              <a:rPr lang="tr-TR" sz="2000" b="1" dirty="0" smtClean="0">
                <a:solidFill>
                  <a:srgbClr val="FFFF00"/>
                </a:solidFill>
                <a:latin typeface="Arial" pitchFamily="34" charset="0"/>
                <a:cs typeface="Arial" pitchFamily="34" charset="0"/>
              </a:rPr>
              <a:t>Temel </a:t>
            </a:r>
            <a:r>
              <a:rPr lang="tr-TR" sz="2000" b="1" dirty="0" err="1" smtClean="0">
                <a:solidFill>
                  <a:srgbClr val="FFFF00"/>
                </a:solidFill>
                <a:latin typeface="Arial" pitchFamily="34" charset="0"/>
                <a:cs typeface="Arial" pitchFamily="34" charset="0"/>
              </a:rPr>
              <a:t>flep</a:t>
            </a:r>
            <a:r>
              <a:rPr lang="tr-TR" sz="2000" b="1" dirty="0" smtClean="0">
                <a:solidFill>
                  <a:srgbClr val="FFFF00"/>
                </a:solidFill>
                <a:latin typeface="Arial" pitchFamily="34" charset="0"/>
                <a:cs typeface="Arial" pitchFamily="34" charset="0"/>
              </a:rPr>
              <a:t> ve Kemik cerrahisi (</a:t>
            </a:r>
            <a:r>
              <a:rPr lang="tr-TR" sz="2000" b="1" dirty="0" err="1" smtClean="0">
                <a:solidFill>
                  <a:srgbClr val="FFFF00"/>
                </a:solidFill>
                <a:latin typeface="Arial" pitchFamily="34" charset="0"/>
                <a:cs typeface="Arial" pitchFamily="34" charset="0"/>
              </a:rPr>
              <a:t>Rezektif</a:t>
            </a:r>
            <a:r>
              <a:rPr lang="tr-TR" sz="2000" b="1" dirty="0" smtClean="0">
                <a:solidFill>
                  <a:srgbClr val="FFFF00"/>
                </a:solidFill>
                <a:latin typeface="Arial" pitchFamily="34" charset="0"/>
                <a:cs typeface="Arial" pitchFamily="34" charset="0"/>
              </a:rPr>
              <a:t> cerrahi)</a:t>
            </a:r>
          </a:p>
        </p:txBody>
      </p:sp>
      <p:pic>
        <p:nvPicPr>
          <p:cNvPr id="65540" name="Picture 4"/>
          <p:cNvPicPr>
            <a:picLocks noChangeAspect="1" noChangeArrowheads="1"/>
          </p:cNvPicPr>
          <p:nvPr/>
        </p:nvPicPr>
        <p:blipFill>
          <a:blip r:embed="rId2"/>
          <a:srcRect/>
          <a:stretch>
            <a:fillRect/>
          </a:stretch>
        </p:blipFill>
        <p:spPr bwMode="auto">
          <a:xfrm>
            <a:off x="1214414" y="1000108"/>
            <a:ext cx="6305550" cy="543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428604"/>
            <a:ext cx="4572000" cy="954107"/>
          </a:xfrm>
          <a:prstGeom prst="rect">
            <a:avLst/>
          </a:prstGeom>
        </p:spPr>
        <p:txBody>
          <a:bodyPr>
            <a:spAutoFit/>
          </a:bodyPr>
          <a:lstStyle/>
          <a:p>
            <a:pPr marL="292100" lvl="0" indent="-292100">
              <a:buClr>
                <a:schemeClr val="accent1"/>
              </a:buClr>
              <a:buSzPct val="70000"/>
              <a:buFont typeface="Wingdings 2"/>
              <a:buChar char=""/>
              <a:defRPr/>
            </a:pPr>
            <a:r>
              <a:rPr lang="tr-TR" sz="2000" b="1" dirty="0" err="1" smtClean="0">
                <a:solidFill>
                  <a:srgbClr val="FFFF00"/>
                </a:solidFill>
                <a:latin typeface="Arial" pitchFamily="34" charset="0"/>
                <a:cs typeface="Arial" pitchFamily="34" charset="0"/>
              </a:rPr>
              <a:t>Gingivektomi</a:t>
            </a:r>
            <a:r>
              <a:rPr lang="tr-TR" sz="2000" b="1" dirty="0" smtClean="0">
                <a:solidFill>
                  <a:srgbClr val="FFFF00"/>
                </a:solidFill>
                <a:latin typeface="Arial" pitchFamily="34" charset="0"/>
                <a:cs typeface="Arial" pitchFamily="34" charset="0"/>
              </a:rPr>
              <a:t>/ </a:t>
            </a:r>
            <a:r>
              <a:rPr lang="tr-TR" sz="2000" b="1" dirty="0" err="1" smtClean="0">
                <a:solidFill>
                  <a:srgbClr val="FFFF00"/>
                </a:solidFill>
                <a:latin typeface="Arial" pitchFamily="34" charset="0"/>
                <a:cs typeface="Arial" pitchFamily="34" charset="0"/>
              </a:rPr>
              <a:t>Gingivoplasti</a:t>
            </a:r>
            <a:endParaRPr lang="tr-TR" sz="2000" b="1" dirty="0" smtClean="0">
              <a:solidFill>
                <a:srgbClr val="FFFF00"/>
              </a:solidFill>
              <a:latin typeface="Arial" pitchFamily="34" charset="0"/>
              <a:cs typeface="Arial" pitchFamily="34" charset="0"/>
            </a:endParaRPr>
          </a:p>
          <a:p>
            <a:pPr marL="292100" lvl="0" indent="-292100">
              <a:buClr>
                <a:schemeClr val="accent1"/>
              </a:buClr>
              <a:buSzPct val="70000"/>
              <a:defRPr/>
            </a:pPr>
            <a:endParaRPr lang="tr-TR" b="1" dirty="0" smtClean="0">
              <a:latin typeface="Arial" pitchFamily="34" charset="0"/>
              <a:cs typeface="Arial" pitchFamily="34" charset="0"/>
            </a:endParaRPr>
          </a:p>
          <a:p>
            <a:pPr marL="292100" lvl="0" indent="-292100">
              <a:buClr>
                <a:schemeClr val="accent1"/>
              </a:buClr>
              <a:buSzPct val="70000"/>
              <a:defRPr/>
            </a:pPr>
            <a:endParaRPr lang="tr-TR" b="1" dirty="0">
              <a:latin typeface="Arial" pitchFamily="34" charset="0"/>
              <a:cs typeface="Arial" pitchFamily="34" charset="0"/>
            </a:endParaRPr>
          </a:p>
        </p:txBody>
      </p:sp>
      <p:sp>
        <p:nvSpPr>
          <p:cNvPr id="3" name="2 Dikdörtgen"/>
          <p:cNvSpPr/>
          <p:nvPr/>
        </p:nvSpPr>
        <p:spPr>
          <a:xfrm>
            <a:off x="642910" y="1428736"/>
            <a:ext cx="3357586" cy="2400657"/>
          </a:xfrm>
          <a:prstGeom prst="rect">
            <a:avLst/>
          </a:prstGeom>
        </p:spPr>
        <p:txBody>
          <a:bodyPr wrap="square">
            <a:spAutoFit/>
          </a:bodyPr>
          <a:lstStyle/>
          <a:p>
            <a:pPr>
              <a:spcBef>
                <a:spcPct val="50000"/>
              </a:spcBef>
            </a:pPr>
            <a:r>
              <a:rPr lang="tr-TR" sz="2000" b="1" dirty="0" err="1" smtClean="0">
                <a:solidFill>
                  <a:srgbClr val="FFFF00"/>
                </a:solidFill>
                <a:latin typeface="Arial" pitchFamily="34" charset="0"/>
                <a:cs typeface="Arial" pitchFamily="34" charset="0"/>
              </a:rPr>
              <a:t>Gingiv</a:t>
            </a:r>
            <a:r>
              <a:rPr lang="tr-TR" sz="2000" b="1" u="sng" dirty="0" err="1" smtClean="0">
                <a:solidFill>
                  <a:srgbClr val="FFFF00"/>
                </a:solidFill>
                <a:latin typeface="Arial" pitchFamily="34" charset="0"/>
                <a:cs typeface="Arial" pitchFamily="34" charset="0"/>
              </a:rPr>
              <a:t>ektomi</a:t>
            </a:r>
            <a:r>
              <a:rPr lang="tr-TR" sz="2000" b="1" dirty="0" smtClean="0">
                <a:solidFill>
                  <a:srgbClr val="FFFF00"/>
                </a:solidFill>
                <a:latin typeface="Arial" pitchFamily="34" charset="0"/>
                <a:cs typeface="Arial" pitchFamily="34" charset="0"/>
              </a:rPr>
              <a:t>: </a:t>
            </a:r>
            <a:r>
              <a:rPr lang="tr-TR" sz="2000" b="1" dirty="0" err="1" smtClean="0">
                <a:latin typeface="Arial" pitchFamily="34" charset="0"/>
                <a:cs typeface="Arial" pitchFamily="34" charset="0"/>
              </a:rPr>
              <a:t>Periodontal</a:t>
            </a:r>
            <a:r>
              <a:rPr lang="tr-TR" sz="2000" b="1" dirty="0" smtClean="0">
                <a:latin typeface="Arial" pitchFamily="34" charset="0"/>
                <a:cs typeface="Arial" pitchFamily="34" charset="0"/>
              </a:rPr>
              <a:t> cebin yumuşak doku duvarının kesilerek uzaklaştırılması işlemi.</a:t>
            </a:r>
          </a:p>
          <a:p>
            <a:pPr>
              <a:spcBef>
                <a:spcPct val="50000"/>
              </a:spcBef>
            </a:pPr>
            <a:r>
              <a:rPr lang="tr-TR" sz="2000" b="1" dirty="0" err="1" smtClean="0">
                <a:solidFill>
                  <a:srgbClr val="FFFF00"/>
                </a:solidFill>
                <a:latin typeface="Arial" pitchFamily="34" charset="0"/>
                <a:cs typeface="Arial" pitchFamily="34" charset="0"/>
              </a:rPr>
              <a:t>Gingivo</a:t>
            </a:r>
            <a:r>
              <a:rPr lang="tr-TR" sz="2000" b="1" u="sng" dirty="0" err="1" smtClean="0">
                <a:solidFill>
                  <a:srgbClr val="FFFF00"/>
                </a:solidFill>
                <a:latin typeface="Arial" pitchFamily="34" charset="0"/>
                <a:cs typeface="Arial" pitchFamily="34" charset="0"/>
              </a:rPr>
              <a:t>plasti</a:t>
            </a:r>
            <a:r>
              <a:rPr lang="tr-TR" sz="2000" b="1" dirty="0" smtClean="0">
                <a:solidFill>
                  <a:srgbClr val="FFFF00"/>
                </a:solidFill>
                <a:latin typeface="Arial" pitchFamily="34" charset="0"/>
                <a:cs typeface="Arial" pitchFamily="34" charset="0"/>
              </a:rPr>
              <a:t>: </a:t>
            </a:r>
            <a:r>
              <a:rPr lang="tr-TR" sz="2000" b="1" dirty="0" smtClean="0">
                <a:latin typeface="Arial" pitchFamily="34" charset="0"/>
                <a:cs typeface="Arial" pitchFamily="34" charset="0"/>
              </a:rPr>
              <a:t>Dişeti konturunun düzeltilmesi işlemi.</a:t>
            </a:r>
            <a:endParaRPr lang="en-US" sz="2000" b="1" dirty="0">
              <a:latin typeface="Arial" pitchFamily="34" charset="0"/>
              <a:cs typeface="Arial" pitchFamily="34" charset="0"/>
            </a:endParaRPr>
          </a:p>
        </p:txBody>
      </p:sp>
      <p:pic>
        <p:nvPicPr>
          <p:cNvPr id="5" name="Picture 6" descr="gingivektomi1"/>
          <p:cNvPicPr>
            <a:picLocks noChangeAspect="1" noChangeArrowheads="1"/>
          </p:cNvPicPr>
          <p:nvPr/>
        </p:nvPicPr>
        <p:blipFill>
          <a:blip r:embed="rId2"/>
          <a:srcRect/>
          <a:stretch>
            <a:fillRect/>
          </a:stretch>
        </p:blipFill>
        <p:spPr bwMode="auto">
          <a:xfrm>
            <a:off x="4143372" y="857232"/>
            <a:ext cx="4321175" cy="1455737"/>
          </a:xfrm>
          <a:prstGeom prst="rect">
            <a:avLst/>
          </a:prstGeom>
          <a:noFill/>
        </p:spPr>
      </p:pic>
      <p:pic>
        <p:nvPicPr>
          <p:cNvPr id="6" name="Picture 7" descr="gingivektomi2"/>
          <p:cNvPicPr>
            <a:picLocks noChangeAspect="1" noChangeArrowheads="1"/>
          </p:cNvPicPr>
          <p:nvPr/>
        </p:nvPicPr>
        <p:blipFill>
          <a:blip r:embed="rId3"/>
          <a:srcRect/>
          <a:stretch>
            <a:fillRect/>
          </a:stretch>
        </p:blipFill>
        <p:spPr bwMode="auto">
          <a:xfrm>
            <a:off x="4071934" y="2643182"/>
            <a:ext cx="4321175" cy="1490662"/>
          </a:xfrm>
          <a:prstGeom prst="rect">
            <a:avLst/>
          </a:prstGeom>
          <a:noFill/>
        </p:spPr>
      </p:pic>
      <p:pic>
        <p:nvPicPr>
          <p:cNvPr id="7" name="Picture 4" descr="gingivektomi3"/>
          <p:cNvPicPr>
            <a:picLocks noChangeAspect="1" noChangeArrowheads="1"/>
          </p:cNvPicPr>
          <p:nvPr/>
        </p:nvPicPr>
        <p:blipFill>
          <a:blip r:embed="rId4"/>
          <a:srcRect b="70946"/>
          <a:stretch>
            <a:fillRect/>
          </a:stretch>
        </p:blipFill>
        <p:spPr bwMode="auto">
          <a:xfrm>
            <a:off x="3929058" y="4214818"/>
            <a:ext cx="4625978" cy="14541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
          <p:cNvPicPr>
            <a:picLocks noChangeAspect="1" noChangeArrowheads="1"/>
          </p:cNvPicPr>
          <p:nvPr/>
        </p:nvPicPr>
        <p:blipFill>
          <a:blip r:embed="rId2"/>
          <a:srcRect/>
          <a:stretch>
            <a:fillRect/>
          </a:stretch>
        </p:blipFill>
        <p:spPr bwMode="auto">
          <a:xfrm>
            <a:off x="500034" y="500041"/>
            <a:ext cx="5357850" cy="4900815"/>
          </a:xfrm>
          <a:prstGeom prst="rect">
            <a:avLst/>
          </a:prstGeom>
          <a:noFill/>
        </p:spPr>
      </p:pic>
      <p:pic>
        <p:nvPicPr>
          <p:cNvPr id="3" name="Picture 6" descr="13"/>
          <p:cNvPicPr>
            <a:picLocks noChangeAspect="1" noChangeArrowheads="1"/>
          </p:cNvPicPr>
          <p:nvPr/>
        </p:nvPicPr>
        <p:blipFill>
          <a:blip r:embed="rId3"/>
          <a:srcRect/>
          <a:stretch>
            <a:fillRect/>
          </a:stretch>
        </p:blipFill>
        <p:spPr bwMode="auto">
          <a:xfrm>
            <a:off x="6000760" y="571480"/>
            <a:ext cx="2758050" cy="2286016"/>
          </a:xfrm>
          <a:prstGeom prst="rect">
            <a:avLst/>
          </a:prstGeom>
          <a:noFill/>
        </p:spPr>
      </p:pic>
      <p:sp>
        <p:nvSpPr>
          <p:cNvPr id="5" name="Text Box 10"/>
          <p:cNvSpPr txBox="1">
            <a:spLocks noChangeArrowheads="1"/>
          </p:cNvSpPr>
          <p:nvPr/>
        </p:nvSpPr>
        <p:spPr bwMode="auto">
          <a:xfrm>
            <a:off x="6000760" y="2214554"/>
            <a:ext cx="2447925" cy="646331"/>
          </a:xfrm>
          <a:prstGeom prst="rect">
            <a:avLst/>
          </a:prstGeom>
          <a:noFill/>
          <a:ln w="9525">
            <a:noFill/>
            <a:miter lim="800000"/>
            <a:headEnd/>
            <a:tailEnd/>
          </a:ln>
          <a:effectLst/>
        </p:spPr>
        <p:txBody>
          <a:bodyPr>
            <a:spAutoFit/>
          </a:bodyPr>
          <a:lstStyle/>
          <a:p>
            <a:pPr>
              <a:spcBef>
                <a:spcPct val="50000"/>
              </a:spcBef>
            </a:pPr>
            <a:r>
              <a:rPr lang="tr-TR" b="1" dirty="0">
                <a:solidFill>
                  <a:schemeClr val="bg1"/>
                </a:solidFill>
                <a:latin typeface="Arial" pitchFamily="34" charset="0"/>
                <a:cs typeface="Arial" pitchFamily="34" charset="0"/>
              </a:rPr>
              <a:t>Cep tabanının işaretlenmesi</a:t>
            </a:r>
            <a:endParaRPr lang="en-US" b="1" dirty="0">
              <a:solidFill>
                <a:schemeClr val="bg1"/>
              </a:solidFill>
              <a:latin typeface="Arial" pitchFamily="34" charset="0"/>
              <a:cs typeface="Arial" pitchFamily="34" charset="0"/>
            </a:endParaRPr>
          </a:p>
        </p:txBody>
      </p:sp>
      <p:sp>
        <p:nvSpPr>
          <p:cNvPr id="6" name="Text Box 8"/>
          <p:cNvSpPr txBox="1">
            <a:spLocks noChangeArrowheads="1"/>
          </p:cNvSpPr>
          <p:nvPr/>
        </p:nvSpPr>
        <p:spPr bwMode="auto">
          <a:xfrm>
            <a:off x="3357554" y="642918"/>
            <a:ext cx="1857388" cy="369332"/>
          </a:xfrm>
          <a:prstGeom prst="rect">
            <a:avLst/>
          </a:prstGeom>
          <a:noFill/>
          <a:ln w="9525">
            <a:noFill/>
            <a:miter lim="800000"/>
            <a:headEnd/>
            <a:tailEnd/>
          </a:ln>
          <a:effectLst/>
        </p:spPr>
        <p:txBody>
          <a:bodyPr wrap="square">
            <a:spAutoFit/>
          </a:bodyPr>
          <a:lstStyle/>
          <a:p>
            <a:pPr>
              <a:spcBef>
                <a:spcPct val="50000"/>
              </a:spcBef>
            </a:pPr>
            <a:r>
              <a:rPr lang="tr-TR" b="1" dirty="0">
                <a:solidFill>
                  <a:schemeClr val="bg1"/>
                </a:solidFill>
                <a:latin typeface="Arial" pitchFamily="34" charset="0"/>
                <a:cs typeface="Arial" pitchFamily="34" charset="0"/>
              </a:rPr>
              <a:t>İşaretleyiciler</a:t>
            </a:r>
          </a:p>
        </p:txBody>
      </p:sp>
      <p:sp>
        <p:nvSpPr>
          <p:cNvPr id="7" name="Text Box 9"/>
          <p:cNvSpPr txBox="1">
            <a:spLocks noChangeArrowheads="1"/>
          </p:cNvSpPr>
          <p:nvPr/>
        </p:nvSpPr>
        <p:spPr bwMode="auto">
          <a:xfrm>
            <a:off x="3143240" y="3000372"/>
            <a:ext cx="2143140" cy="646331"/>
          </a:xfrm>
          <a:prstGeom prst="rect">
            <a:avLst/>
          </a:prstGeom>
          <a:noFill/>
          <a:ln w="9525">
            <a:noFill/>
            <a:miter lim="800000"/>
            <a:headEnd/>
            <a:tailEnd/>
          </a:ln>
          <a:effectLst/>
        </p:spPr>
        <p:txBody>
          <a:bodyPr wrap="square">
            <a:spAutoFit/>
          </a:bodyPr>
          <a:lstStyle/>
          <a:p>
            <a:pPr>
              <a:spcBef>
                <a:spcPct val="50000"/>
              </a:spcBef>
            </a:pPr>
            <a:r>
              <a:rPr lang="tr-TR" b="1" dirty="0" err="1">
                <a:solidFill>
                  <a:schemeClr val="bg1"/>
                </a:solidFill>
                <a:latin typeface="Arial" pitchFamily="34" charset="0"/>
                <a:cs typeface="Arial" pitchFamily="34" charset="0"/>
              </a:rPr>
              <a:t>Gingivektomi</a:t>
            </a:r>
            <a:r>
              <a:rPr lang="tr-TR" b="1" dirty="0">
                <a:solidFill>
                  <a:schemeClr val="bg1"/>
                </a:solidFill>
                <a:latin typeface="Arial" pitchFamily="34" charset="0"/>
                <a:cs typeface="Arial" pitchFamily="34" charset="0"/>
              </a:rPr>
              <a:t> bıçakları</a:t>
            </a:r>
          </a:p>
        </p:txBody>
      </p:sp>
      <p:sp>
        <p:nvSpPr>
          <p:cNvPr id="9" name="Text Box 5"/>
          <p:cNvSpPr txBox="1">
            <a:spLocks noChangeArrowheads="1"/>
          </p:cNvSpPr>
          <p:nvPr/>
        </p:nvSpPr>
        <p:spPr bwMode="auto">
          <a:xfrm>
            <a:off x="323850" y="5805488"/>
            <a:ext cx="8064500" cy="579437"/>
          </a:xfrm>
          <a:prstGeom prst="rect">
            <a:avLst/>
          </a:prstGeom>
          <a:noFill/>
          <a:ln w="9525">
            <a:noFill/>
            <a:miter lim="800000"/>
            <a:headEnd/>
            <a:tailEnd/>
          </a:ln>
          <a:effectLst/>
        </p:spPr>
        <p:txBody>
          <a:bodyPr>
            <a:spAutoFit/>
          </a:bodyPr>
          <a:lstStyle/>
          <a:p>
            <a:pPr>
              <a:spcBef>
                <a:spcPct val="50000"/>
              </a:spcBef>
            </a:pPr>
            <a:r>
              <a:rPr lang="tr-TR" sz="3200" b="1" dirty="0" err="1">
                <a:latin typeface="Arial" pitchFamily="34" charset="0"/>
                <a:cs typeface="Arial" pitchFamily="34" charset="0"/>
              </a:rPr>
              <a:t>Gingivektomi’de</a:t>
            </a:r>
            <a:r>
              <a:rPr lang="tr-TR" sz="3200" b="1" dirty="0">
                <a:latin typeface="Arial" pitchFamily="34" charset="0"/>
                <a:cs typeface="Arial" pitchFamily="34" charset="0"/>
              </a:rPr>
              <a:t> kullanılan el aletleri</a:t>
            </a:r>
          </a:p>
        </p:txBody>
      </p:sp>
      <p:pic>
        <p:nvPicPr>
          <p:cNvPr id="10" name="Picture 7" descr="ginigivektomi 3"/>
          <p:cNvPicPr>
            <a:picLocks noChangeAspect="1" noChangeArrowheads="1"/>
          </p:cNvPicPr>
          <p:nvPr/>
        </p:nvPicPr>
        <p:blipFill>
          <a:blip r:embed="rId4"/>
          <a:srcRect/>
          <a:stretch>
            <a:fillRect/>
          </a:stretch>
        </p:blipFill>
        <p:spPr bwMode="auto">
          <a:xfrm>
            <a:off x="6000760" y="3214686"/>
            <a:ext cx="2793470" cy="2143140"/>
          </a:xfrm>
          <a:prstGeom prst="rect">
            <a:avLst/>
          </a:prstGeom>
          <a:noFill/>
        </p:spPr>
      </p:pic>
      <p:sp>
        <p:nvSpPr>
          <p:cNvPr id="17" name="Text Box 8"/>
          <p:cNvSpPr txBox="1">
            <a:spLocks noChangeArrowheads="1"/>
          </p:cNvSpPr>
          <p:nvPr/>
        </p:nvSpPr>
        <p:spPr bwMode="auto">
          <a:xfrm>
            <a:off x="2786050" y="5000636"/>
            <a:ext cx="1143008" cy="369332"/>
          </a:xfrm>
          <a:prstGeom prst="rect">
            <a:avLst/>
          </a:prstGeom>
          <a:noFill/>
          <a:ln w="9525">
            <a:noFill/>
            <a:miter lim="800000"/>
            <a:headEnd/>
            <a:tailEnd/>
          </a:ln>
          <a:effectLst/>
        </p:spPr>
        <p:txBody>
          <a:bodyPr wrap="square">
            <a:spAutoFit/>
          </a:bodyPr>
          <a:lstStyle/>
          <a:p>
            <a:pPr>
              <a:spcBef>
                <a:spcPct val="50000"/>
              </a:spcBef>
            </a:pPr>
            <a:r>
              <a:rPr lang="tr-TR" b="1" dirty="0" err="1" smtClean="0">
                <a:solidFill>
                  <a:schemeClr val="bg1"/>
                </a:solidFill>
                <a:latin typeface="Arial" pitchFamily="34" charset="0"/>
                <a:cs typeface="Arial" pitchFamily="34" charset="0"/>
              </a:rPr>
              <a:t>Kirkland</a:t>
            </a:r>
            <a:endParaRPr lang="tr-TR" b="1" dirty="0">
              <a:solidFill>
                <a:schemeClr val="bg1"/>
              </a:solidFill>
              <a:latin typeface="Arial" pitchFamily="34" charset="0"/>
              <a:cs typeface="Arial" pitchFamily="34" charset="0"/>
            </a:endParaRPr>
          </a:p>
        </p:txBody>
      </p:sp>
      <p:sp>
        <p:nvSpPr>
          <p:cNvPr id="18" name="Text Box 8"/>
          <p:cNvSpPr txBox="1">
            <a:spLocks noChangeArrowheads="1"/>
          </p:cNvSpPr>
          <p:nvPr/>
        </p:nvSpPr>
        <p:spPr bwMode="auto">
          <a:xfrm>
            <a:off x="4714876" y="5000636"/>
            <a:ext cx="1143008" cy="369332"/>
          </a:xfrm>
          <a:prstGeom prst="rect">
            <a:avLst/>
          </a:prstGeom>
          <a:noFill/>
          <a:ln w="9525">
            <a:noFill/>
            <a:miter lim="800000"/>
            <a:headEnd/>
            <a:tailEnd/>
          </a:ln>
          <a:effectLst/>
        </p:spPr>
        <p:txBody>
          <a:bodyPr wrap="square">
            <a:spAutoFit/>
          </a:bodyPr>
          <a:lstStyle/>
          <a:p>
            <a:pPr>
              <a:spcBef>
                <a:spcPct val="50000"/>
              </a:spcBef>
            </a:pPr>
            <a:r>
              <a:rPr lang="tr-TR" b="1" dirty="0" err="1" smtClean="0">
                <a:solidFill>
                  <a:schemeClr val="bg1"/>
                </a:solidFill>
                <a:latin typeface="Arial" pitchFamily="34" charset="0"/>
                <a:cs typeface="Arial" pitchFamily="34" charset="0"/>
              </a:rPr>
              <a:t>Orban</a:t>
            </a:r>
            <a:endParaRPr lang="tr-TR" b="1" dirty="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2143108" y="571480"/>
            <a:ext cx="4638692" cy="576478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142900"/>
            <a:ext cx="4572000" cy="954107"/>
          </a:xfrm>
          <a:prstGeom prst="rect">
            <a:avLst/>
          </a:prstGeom>
        </p:spPr>
        <p:txBody>
          <a:bodyPr>
            <a:spAutoFit/>
          </a:bodyPr>
          <a:lstStyle/>
          <a:p>
            <a:pPr marL="292100" lvl="0" indent="-292100">
              <a:buClr>
                <a:schemeClr val="accent1"/>
              </a:buClr>
              <a:buSzPct val="70000"/>
              <a:defRPr/>
            </a:pPr>
            <a:endParaRPr lang="tr-TR" b="1" dirty="0" smtClean="0">
              <a:latin typeface="Arial" pitchFamily="34" charset="0"/>
              <a:cs typeface="Arial" pitchFamily="34" charset="0"/>
            </a:endParaRPr>
          </a:p>
          <a:p>
            <a:pPr marL="292100" lvl="0" indent="-292100">
              <a:buClr>
                <a:schemeClr val="accent1"/>
              </a:buClr>
              <a:buSzPct val="70000"/>
              <a:buFont typeface="Wingdings 2"/>
              <a:buChar char=""/>
              <a:defRPr/>
            </a:pPr>
            <a:endParaRPr lang="tr-TR" b="1" dirty="0" smtClean="0">
              <a:latin typeface="Arial" pitchFamily="34" charset="0"/>
              <a:cs typeface="Arial" pitchFamily="34" charset="0"/>
            </a:endParaRPr>
          </a:p>
          <a:p>
            <a:pPr marL="292100" lvl="0" indent="-292100">
              <a:buClr>
                <a:schemeClr val="accent1"/>
              </a:buClr>
              <a:buSzPct val="70000"/>
              <a:buFont typeface="Wingdings 2"/>
              <a:buChar char=""/>
              <a:defRPr/>
            </a:pPr>
            <a:r>
              <a:rPr lang="tr-TR" sz="2000" b="1" dirty="0" err="1" smtClean="0">
                <a:solidFill>
                  <a:srgbClr val="FFFF00"/>
                </a:solidFill>
                <a:latin typeface="Arial" pitchFamily="34" charset="0"/>
                <a:cs typeface="Arial" pitchFamily="34" charset="0"/>
              </a:rPr>
              <a:t>Mukogingival</a:t>
            </a:r>
            <a:r>
              <a:rPr lang="tr-TR" sz="2000" b="1" dirty="0" smtClean="0">
                <a:solidFill>
                  <a:srgbClr val="FFFF00"/>
                </a:solidFill>
                <a:latin typeface="Arial" pitchFamily="34" charset="0"/>
                <a:cs typeface="Arial" pitchFamily="34" charset="0"/>
              </a:rPr>
              <a:t> cerrahi</a:t>
            </a:r>
            <a:endParaRPr lang="tr-TR" sz="2000" b="1" dirty="0">
              <a:solidFill>
                <a:srgbClr val="FFFF00"/>
              </a:solidFill>
              <a:latin typeface="Arial" pitchFamily="34" charset="0"/>
              <a:cs typeface="Arial" pitchFamily="34" charset="0"/>
            </a:endParaRPr>
          </a:p>
        </p:txBody>
      </p:sp>
      <p:pic>
        <p:nvPicPr>
          <p:cNvPr id="67586" name="Picture 2"/>
          <p:cNvPicPr>
            <a:picLocks noChangeAspect="1" noChangeArrowheads="1"/>
          </p:cNvPicPr>
          <p:nvPr/>
        </p:nvPicPr>
        <p:blipFill>
          <a:blip r:embed="rId2"/>
          <a:srcRect/>
          <a:stretch>
            <a:fillRect/>
          </a:stretch>
        </p:blipFill>
        <p:spPr bwMode="auto">
          <a:xfrm>
            <a:off x="2357422" y="952748"/>
            <a:ext cx="4214842" cy="1420582"/>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357422" y="2357430"/>
            <a:ext cx="4222406" cy="2857520"/>
          </a:xfrm>
          <a:prstGeom prst="rect">
            <a:avLst/>
          </a:prstGeom>
          <a:noFill/>
          <a:ln w="9525">
            <a:noFill/>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3571869" y="5214950"/>
            <a:ext cx="2156726" cy="142874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1495425" y="953441"/>
            <a:ext cx="5862657" cy="5209234"/>
          </a:xfrm>
          <a:prstGeom prst="rect">
            <a:avLst/>
          </a:prstGeom>
          <a:noFill/>
          <a:ln w="9525">
            <a:noFill/>
            <a:miter lim="800000"/>
            <a:headEnd/>
            <a:tailEnd/>
          </a:ln>
          <a:effectLst/>
        </p:spPr>
      </p:pic>
      <p:sp>
        <p:nvSpPr>
          <p:cNvPr id="3" name="2 Dikdörtgen"/>
          <p:cNvSpPr/>
          <p:nvPr/>
        </p:nvSpPr>
        <p:spPr>
          <a:xfrm>
            <a:off x="714348" y="-142900"/>
            <a:ext cx="4572000" cy="954107"/>
          </a:xfrm>
          <a:prstGeom prst="rect">
            <a:avLst/>
          </a:prstGeom>
        </p:spPr>
        <p:txBody>
          <a:bodyPr>
            <a:spAutoFit/>
          </a:bodyPr>
          <a:lstStyle/>
          <a:p>
            <a:pPr marL="292100" lvl="0" indent="-292100">
              <a:buClr>
                <a:schemeClr val="accent1"/>
              </a:buClr>
              <a:buSzPct val="70000"/>
              <a:defRPr/>
            </a:pPr>
            <a:endParaRPr lang="tr-TR" b="1" dirty="0" smtClean="0">
              <a:latin typeface="Arial" pitchFamily="34" charset="0"/>
              <a:cs typeface="Arial" pitchFamily="34" charset="0"/>
            </a:endParaRPr>
          </a:p>
          <a:p>
            <a:pPr marL="292100" lvl="0" indent="-292100">
              <a:buClr>
                <a:schemeClr val="accent1"/>
              </a:buClr>
              <a:buSzPct val="70000"/>
              <a:buFont typeface="Wingdings 2"/>
              <a:buChar char=""/>
              <a:defRPr/>
            </a:pPr>
            <a:endParaRPr lang="tr-TR" b="1" dirty="0" smtClean="0">
              <a:latin typeface="Arial" pitchFamily="34" charset="0"/>
              <a:cs typeface="Arial" pitchFamily="34" charset="0"/>
            </a:endParaRPr>
          </a:p>
          <a:p>
            <a:pPr marL="292100" lvl="0" indent="-292100">
              <a:buClr>
                <a:schemeClr val="accent1"/>
              </a:buClr>
              <a:buSzPct val="70000"/>
              <a:buFont typeface="Wingdings 2"/>
              <a:buChar char=""/>
              <a:defRPr/>
            </a:pPr>
            <a:r>
              <a:rPr lang="tr-TR" sz="2000" b="1" dirty="0" err="1" smtClean="0">
                <a:solidFill>
                  <a:srgbClr val="FFFF00"/>
                </a:solidFill>
                <a:latin typeface="Arial" pitchFamily="34" charset="0"/>
                <a:cs typeface="Arial" pitchFamily="34" charset="0"/>
              </a:rPr>
              <a:t>Mukogingival</a:t>
            </a:r>
            <a:r>
              <a:rPr lang="tr-TR" sz="2000" b="1" dirty="0" smtClean="0">
                <a:solidFill>
                  <a:srgbClr val="FFFF00"/>
                </a:solidFill>
                <a:latin typeface="Arial" pitchFamily="34" charset="0"/>
                <a:cs typeface="Arial" pitchFamily="34" charset="0"/>
              </a:rPr>
              <a:t> cerrahi</a:t>
            </a:r>
            <a:endParaRPr lang="tr-TR" sz="2000" b="1" dirty="0">
              <a:solidFill>
                <a:srgbClr val="FFFF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rownlengthening"/>
          <p:cNvPicPr>
            <a:picLocks noChangeAspect="1" noChangeArrowheads="1"/>
          </p:cNvPicPr>
          <p:nvPr/>
        </p:nvPicPr>
        <p:blipFill>
          <a:blip r:embed="rId2"/>
          <a:srcRect/>
          <a:stretch>
            <a:fillRect/>
          </a:stretch>
        </p:blipFill>
        <p:spPr bwMode="auto">
          <a:xfrm>
            <a:off x="642910" y="1000108"/>
            <a:ext cx="8066113" cy="507920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214290"/>
            <a:ext cx="4572000" cy="954107"/>
          </a:xfrm>
          <a:prstGeom prst="rect">
            <a:avLst/>
          </a:prstGeom>
        </p:spPr>
        <p:txBody>
          <a:bodyPr>
            <a:spAutoFit/>
          </a:bodyPr>
          <a:lstStyle/>
          <a:p>
            <a:pPr marL="292100" lvl="0" indent="-292100">
              <a:buClr>
                <a:schemeClr val="accent1"/>
              </a:buClr>
              <a:buSzPct val="70000"/>
              <a:defRPr/>
            </a:pPr>
            <a:r>
              <a:rPr lang="tr-TR" sz="2000" b="1" dirty="0" err="1" smtClean="0">
                <a:solidFill>
                  <a:srgbClr val="FFFF00"/>
                </a:solidFill>
                <a:latin typeface="Arial" pitchFamily="34" charset="0"/>
                <a:cs typeface="Arial" pitchFamily="34" charset="0"/>
              </a:rPr>
              <a:t>Rejeneratif</a:t>
            </a:r>
            <a:r>
              <a:rPr lang="tr-TR" sz="2000" b="1" dirty="0" smtClean="0">
                <a:solidFill>
                  <a:srgbClr val="FFFF00"/>
                </a:solidFill>
                <a:latin typeface="Arial" pitchFamily="34" charset="0"/>
                <a:cs typeface="Arial" pitchFamily="34" charset="0"/>
              </a:rPr>
              <a:t> cerrahi</a:t>
            </a:r>
          </a:p>
          <a:p>
            <a:pPr marL="292100" lvl="0" indent="-292100">
              <a:buClr>
                <a:schemeClr val="accent1"/>
              </a:buClr>
              <a:buSzPct val="70000"/>
              <a:defRPr/>
            </a:pPr>
            <a:endParaRPr lang="tr-TR" b="1" dirty="0" smtClean="0">
              <a:latin typeface="Arial" pitchFamily="34" charset="0"/>
              <a:cs typeface="Arial" pitchFamily="34" charset="0"/>
            </a:endParaRPr>
          </a:p>
          <a:p>
            <a:pPr marL="292100" lvl="0" indent="-292100">
              <a:buClr>
                <a:schemeClr val="accent1"/>
              </a:buClr>
              <a:buSzPct val="70000"/>
              <a:buFont typeface="Wingdings 2"/>
              <a:buChar char=""/>
              <a:defRPr/>
            </a:pPr>
            <a:endParaRPr lang="tr-TR" b="1" dirty="0" smtClean="0">
              <a:latin typeface="Arial" pitchFamily="34" charset="0"/>
              <a:cs typeface="Arial" pitchFamily="34" charset="0"/>
            </a:endParaRPr>
          </a:p>
        </p:txBody>
      </p:sp>
      <p:pic>
        <p:nvPicPr>
          <p:cNvPr id="66562" name="Picture 2"/>
          <p:cNvPicPr>
            <a:picLocks noChangeAspect="1" noChangeArrowheads="1"/>
          </p:cNvPicPr>
          <p:nvPr/>
        </p:nvPicPr>
        <p:blipFill>
          <a:blip r:embed="rId2"/>
          <a:srcRect/>
          <a:stretch>
            <a:fillRect/>
          </a:stretch>
        </p:blipFill>
        <p:spPr bwMode="auto">
          <a:xfrm>
            <a:off x="571472" y="1142984"/>
            <a:ext cx="2562225" cy="2362200"/>
          </a:xfrm>
          <a:prstGeom prst="rect">
            <a:avLst/>
          </a:prstGeom>
          <a:noFill/>
          <a:ln w="9525">
            <a:noFill/>
            <a:miter lim="800000"/>
            <a:headEnd/>
            <a:tailEnd/>
          </a:ln>
          <a:effectLst/>
        </p:spPr>
      </p:pic>
      <p:pic>
        <p:nvPicPr>
          <p:cNvPr id="66564" name="Picture 4"/>
          <p:cNvPicPr>
            <a:picLocks noChangeAspect="1" noChangeArrowheads="1"/>
          </p:cNvPicPr>
          <p:nvPr/>
        </p:nvPicPr>
        <p:blipFill>
          <a:blip r:embed="rId3"/>
          <a:srcRect/>
          <a:stretch>
            <a:fillRect/>
          </a:stretch>
        </p:blipFill>
        <p:spPr bwMode="auto">
          <a:xfrm>
            <a:off x="3286116" y="1142984"/>
            <a:ext cx="2657475" cy="2400300"/>
          </a:xfrm>
          <a:prstGeom prst="rect">
            <a:avLst/>
          </a:prstGeom>
          <a:noFill/>
          <a:ln w="9525">
            <a:noFill/>
            <a:miter lim="800000"/>
            <a:headEnd/>
            <a:tailEnd/>
          </a:ln>
          <a:effectLst/>
        </p:spPr>
      </p:pic>
      <p:pic>
        <p:nvPicPr>
          <p:cNvPr id="66565" name="Picture 5"/>
          <p:cNvPicPr>
            <a:picLocks noChangeAspect="1" noChangeArrowheads="1"/>
          </p:cNvPicPr>
          <p:nvPr/>
        </p:nvPicPr>
        <p:blipFill>
          <a:blip r:embed="rId4"/>
          <a:srcRect/>
          <a:stretch>
            <a:fillRect/>
          </a:stretch>
        </p:blipFill>
        <p:spPr bwMode="auto">
          <a:xfrm>
            <a:off x="6072198" y="1142984"/>
            <a:ext cx="2786082" cy="236817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err="1"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Periodontal</a:t>
            </a:r>
            <a:r>
              <a:rPr kumimoji="0" lang="tr-TR" sz="2000" b="1"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cerrahi: </a:t>
            </a:r>
            <a:r>
              <a:rPr kumimoji="0" lang="tr-TR" sz="2000" b="1" i="0" u="none" strike="noStrike" kern="1200" cap="none" spc="0" normalizeH="0" baseline="0" noProof="0" dirty="0" err="1"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Periodontal</a:t>
            </a:r>
            <a:r>
              <a:rPr kumimoji="0" lang="tr-TR" sz="20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a:t>
            </a:r>
            <a:r>
              <a:rPr kumimoji="0" lang="tr-TR" sz="2000" b="1" i="0" u="sng"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hastalığı tedavi etmek</a:t>
            </a:r>
            <a:r>
              <a:rPr kumimoji="0" lang="tr-TR" sz="20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için veya </a:t>
            </a:r>
            <a:r>
              <a:rPr kumimoji="0" lang="tr-TR" sz="2000" b="1" i="0" u="none" strike="noStrike" kern="1200" cap="none" spc="0" normalizeH="0" baseline="0" noProof="0" dirty="0" err="1"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periodonsiyum</a:t>
            </a:r>
            <a:r>
              <a:rPr kumimoji="0" lang="tr-TR" sz="20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a:t>
            </a:r>
            <a:r>
              <a:rPr kumimoji="0" lang="tr-TR" sz="2000" b="1" i="0" u="sng"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morfolojisini düzeltmek</a:t>
            </a:r>
            <a:r>
              <a:rPr kumimoji="0" lang="tr-TR" sz="20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için yapılan cerrahi işlemlerdir.</a:t>
            </a:r>
            <a:endParaRPr kumimoji="0" lang="tr-TR" sz="2000" b="1" i="0" u="none" strike="noStrike" kern="1200" cap="none" spc="0" normalizeH="0" baseline="0" noProof="0" dirty="0">
              <a:ln>
                <a:noFill/>
              </a:ln>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2000232" y="2143116"/>
            <a:ext cx="6500858" cy="4019562"/>
          </a:xfrm>
          <a:prstGeom prst="rect">
            <a:avLst/>
          </a:prstGeom>
        </p:spPr>
        <p:txBody>
          <a:bodyPr/>
          <a:lstStyle/>
          <a:p>
            <a:pPr marL="292100" lvl="0" indent="-292100">
              <a:buClr>
                <a:schemeClr val="accent1"/>
              </a:buClr>
              <a:buSzPct val="70000"/>
              <a:buFont typeface="Wingdings 2"/>
              <a:buChar char=""/>
            </a:pPr>
            <a:r>
              <a:rPr kumimoji="0" lang="tr-TR" sz="2000" b="1" i="0" u="none" strike="noStrike" kern="1200" cap="none" spc="0" normalizeH="0" baseline="0" noProof="0" dirty="0" smtClean="0">
                <a:ln>
                  <a:noFill/>
                </a:ln>
                <a:effectLst/>
                <a:uLnTx/>
                <a:uFillTx/>
                <a:latin typeface="Arial" pitchFamily="34" charset="0"/>
                <a:cs typeface="Arial" pitchFamily="34" charset="0"/>
              </a:rPr>
              <a:t>Temel </a:t>
            </a:r>
            <a:r>
              <a:rPr kumimoji="0" lang="tr-TR" sz="2000" b="1" i="0" u="none" strike="noStrike" kern="1200" cap="none" spc="0" normalizeH="0" baseline="0" noProof="0" dirty="0" err="1" smtClean="0">
                <a:ln>
                  <a:noFill/>
                </a:ln>
                <a:effectLst/>
                <a:uLnTx/>
                <a:uFillTx/>
                <a:latin typeface="Arial" pitchFamily="34" charset="0"/>
                <a:cs typeface="Arial" pitchFamily="34" charset="0"/>
              </a:rPr>
              <a:t>flep</a:t>
            </a:r>
            <a:r>
              <a:rPr kumimoji="0" lang="tr-TR" sz="2000" b="1" i="0" u="none" strike="noStrike" kern="1200" cap="none" spc="0" normalizeH="0" baseline="0" noProof="0" dirty="0" smtClean="0">
                <a:ln>
                  <a:noFill/>
                </a:ln>
                <a:effectLst/>
                <a:uLnTx/>
                <a:uFillTx/>
                <a:latin typeface="Arial" pitchFamily="34" charset="0"/>
                <a:cs typeface="Arial" pitchFamily="34" charset="0"/>
              </a:rPr>
              <a:t> ve</a:t>
            </a:r>
            <a:r>
              <a:rPr lang="tr-TR" sz="2000" b="1" dirty="0" smtClean="0">
                <a:latin typeface="Arial" pitchFamily="34" charset="0"/>
                <a:cs typeface="Arial" pitchFamily="34" charset="0"/>
              </a:rPr>
              <a:t> Kemik cerrahisi (</a:t>
            </a:r>
            <a:r>
              <a:rPr lang="tr-TR" sz="2000" b="1" dirty="0" err="1" smtClean="0">
                <a:latin typeface="Arial" pitchFamily="34" charset="0"/>
                <a:cs typeface="Arial" pitchFamily="34" charset="0"/>
              </a:rPr>
              <a:t>Rezektif</a:t>
            </a:r>
            <a:r>
              <a:rPr lang="tr-TR" sz="2000" b="1" dirty="0" smtClean="0">
                <a:latin typeface="Arial" pitchFamily="34" charset="0"/>
                <a:cs typeface="Arial" pitchFamily="34" charset="0"/>
              </a:rPr>
              <a:t> cerrahi)</a:t>
            </a: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lvl="0" indent="-292100">
              <a:buClr>
                <a:schemeClr val="accent1"/>
              </a:buClr>
              <a:buSzPct val="70000"/>
              <a:buFont typeface="Wingdings 2"/>
              <a:buChar char=""/>
            </a:pPr>
            <a:r>
              <a:rPr lang="tr-TR" sz="2000" b="1" dirty="0" err="1" smtClean="0">
                <a:latin typeface="Arial" pitchFamily="34" charset="0"/>
                <a:cs typeface="Arial" pitchFamily="34" charset="0"/>
              </a:rPr>
              <a:t>Gingivektomi</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Gingivoplasti</a:t>
            </a: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1" i="0" u="none" strike="noStrike" kern="1200" cap="none" spc="0" normalizeH="0" baseline="0" noProof="0" dirty="0" err="1" smtClean="0">
                <a:ln>
                  <a:noFill/>
                </a:ln>
                <a:effectLst/>
                <a:uLnTx/>
                <a:uFillTx/>
                <a:latin typeface="Arial" pitchFamily="34" charset="0"/>
                <a:cs typeface="Arial" pitchFamily="34" charset="0"/>
              </a:rPr>
              <a:t>Rejeneratif</a:t>
            </a:r>
            <a:r>
              <a:rPr kumimoji="0" lang="tr-TR" sz="2000" b="1" i="0" u="none" strike="noStrike" kern="1200" cap="none" spc="0" normalizeH="0" baseline="0" noProof="0" dirty="0" smtClean="0">
                <a:ln>
                  <a:noFill/>
                </a:ln>
                <a:effectLst/>
                <a:uLnTx/>
                <a:uFillTx/>
                <a:latin typeface="Arial" pitchFamily="34" charset="0"/>
                <a:cs typeface="Arial" pitchFamily="34" charset="0"/>
              </a:rPr>
              <a:t> cerrahi</a:t>
            </a: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tr-TR" sz="2000" b="1" i="0" u="none" strike="noStrike" kern="1200" cap="none" spc="0" normalizeH="0" baseline="0" noProof="0" dirty="0" smtClean="0">
              <a:ln>
                <a:noFill/>
              </a:ln>
              <a:effectLst/>
              <a:uLnTx/>
              <a:uFillTx/>
              <a:latin typeface="Arial" pitchFamily="34" charset="0"/>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tr-TR" sz="2000" b="1" i="0" u="none" strike="noStrike" kern="1200" cap="none" spc="0" normalizeH="0" baseline="0" noProof="0" dirty="0" err="1" smtClean="0">
                <a:ln>
                  <a:noFill/>
                </a:ln>
                <a:effectLst/>
                <a:uLnTx/>
                <a:uFillTx/>
                <a:latin typeface="Arial" pitchFamily="34" charset="0"/>
                <a:cs typeface="Arial" pitchFamily="34" charset="0"/>
              </a:rPr>
              <a:t>Mukogingival</a:t>
            </a:r>
            <a:r>
              <a:rPr kumimoji="0" lang="tr-TR" sz="2000" b="1" i="0" u="none" strike="noStrike" kern="1200" cap="none" spc="0" normalizeH="0" baseline="0" noProof="0" dirty="0" smtClean="0">
                <a:ln>
                  <a:noFill/>
                </a:ln>
                <a:effectLst/>
                <a:uLnTx/>
                <a:uFillTx/>
                <a:latin typeface="Arial" pitchFamily="34" charset="0"/>
                <a:cs typeface="Arial" pitchFamily="34" charset="0"/>
              </a:rPr>
              <a:t> cerrahi</a:t>
            </a:r>
            <a:endParaRPr kumimoji="0" lang="tr-TR" sz="20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58" y="500042"/>
            <a:ext cx="8501122" cy="5632311"/>
          </a:xfrm>
          <a:prstGeom prst="rect">
            <a:avLst/>
          </a:prstGeom>
        </p:spPr>
        <p:txBody>
          <a:bodyPr wrap="square">
            <a:spAutoFit/>
          </a:bodyPr>
          <a:lstStyle/>
          <a:p>
            <a:r>
              <a:rPr lang="tr-TR" dirty="0" smtClean="0">
                <a:solidFill>
                  <a:srgbClr val="FFFF00"/>
                </a:solidFill>
                <a:latin typeface="Arial" pitchFamily="34" charset="0"/>
                <a:cs typeface="Arial" pitchFamily="34" charset="0"/>
              </a:rPr>
              <a:t>Hastaya yapılacak öneriler;</a:t>
            </a:r>
          </a:p>
          <a:p>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Cerrahi işlem sonrası 2 saat hiçbir şey yiyip içmeyiniz.</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Ameliyat sonrası ilk 24 saat içerisinde sıcak yiyecek ve içeceklerden uzak durmanız gerekmektedir. </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Çiğneme operasyona dahil edilmeyen bölge ile yapılmalıdır.</a:t>
            </a:r>
          </a:p>
          <a:p>
            <a:pPr algn="just">
              <a:buClr>
                <a:srgbClr val="FFFF00"/>
              </a:buClr>
              <a:buFont typeface="Wingdings" pitchFamily="2" charset="2"/>
              <a:buChar char="ü"/>
            </a:pPr>
            <a:r>
              <a:rPr lang="tr-TR" dirty="0" smtClean="0">
                <a:latin typeface="Arial" pitchFamily="34" charset="0"/>
                <a:cs typeface="Arial" pitchFamily="34" charset="0"/>
              </a:rPr>
              <a:t> </a:t>
            </a:r>
          </a:p>
          <a:p>
            <a:pPr algn="just">
              <a:buClr>
                <a:srgbClr val="FFFF00"/>
              </a:buClr>
              <a:buFont typeface="Wingdings" pitchFamily="2" charset="2"/>
              <a:buChar char="ü"/>
            </a:pPr>
            <a:r>
              <a:rPr lang="tr-TR" dirty="0" smtClean="0">
                <a:latin typeface="Arial" pitchFamily="34" charset="0"/>
                <a:cs typeface="Arial" pitchFamily="34" charset="0"/>
              </a:rPr>
              <a:t>Yumuşak ve ılık yiyecekler uygundur. </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Asitli </a:t>
            </a:r>
            <a:r>
              <a:rPr lang="tr-TR" dirty="0" err="1" smtClean="0">
                <a:latin typeface="Arial" pitchFamily="34" charset="0"/>
                <a:cs typeface="Arial" pitchFamily="34" charset="0"/>
              </a:rPr>
              <a:t>meyva</a:t>
            </a:r>
            <a:r>
              <a:rPr lang="tr-TR" dirty="0" smtClean="0">
                <a:latin typeface="Arial" pitchFamily="34" charset="0"/>
                <a:cs typeface="Arial" pitchFamily="34" charset="0"/>
              </a:rPr>
              <a:t> suları, alkollü içecekler ve baharatlı yiyeceklerden uzak durulması gerekmektedir. Aksi taktirde ağrıya neden olurlar.</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Ameliyatı takip eden günlerde sigara içilmemelidir. Dişetini irrite ederek iyileşmeyi tehlikeye atacağından ve ağız içi sıcaklığını arttıracağından cerrahi işlem sonrası sigara içilmemesi gerekir.</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Ameliyatı takiben 2 hafta süresince, eğer varsa, protezlerin mümkün olduğunca az kullanılması gerekmektedir.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7158" y="857232"/>
            <a:ext cx="8143932" cy="4801314"/>
          </a:xfrm>
          <a:prstGeom prst="rect">
            <a:avLst/>
          </a:prstGeom>
        </p:spPr>
        <p:txBody>
          <a:bodyPr wrap="square">
            <a:spAutoFit/>
          </a:bodyPr>
          <a:lstStyle/>
          <a:p>
            <a:pPr algn="just">
              <a:buClr>
                <a:srgbClr val="FFFF00"/>
              </a:buClr>
              <a:buFont typeface="Wingdings" pitchFamily="2" charset="2"/>
              <a:buChar char="ü"/>
            </a:pPr>
            <a:r>
              <a:rPr lang="tr-TR" dirty="0" smtClean="0">
                <a:latin typeface="Arial" pitchFamily="34" charset="0"/>
                <a:cs typeface="Arial" pitchFamily="34" charset="0"/>
              </a:rPr>
              <a:t>Ameliyat yapılan bölgede pat yoksa veya düştüğünde </a:t>
            </a:r>
            <a:r>
              <a:rPr lang="tr-TR" dirty="0" err="1" smtClean="0">
                <a:latin typeface="Arial" pitchFamily="34" charset="0"/>
                <a:cs typeface="Arial" pitchFamily="34" charset="0"/>
              </a:rPr>
              <a:t>süturlara</a:t>
            </a:r>
            <a:r>
              <a:rPr lang="tr-TR" dirty="0" smtClean="0">
                <a:latin typeface="Arial" pitchFamily="34" charset="0"/>
                <a:cs typeface="Arial" pitchFamily="34" charset="0"/>
              </a:rPr>
              <a:t> bakmak için dudak ve yanağın kaldırılmaması gerekmektedir.</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Hafif şişlikler olabilir. Operasyon bölgesinin üzerine ilk gün buz uygulayabilirsiniz. </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Operasyon sonrası ilk 4-5 saat içerisinde cerrahi bölgesinden bir miktar sızıntı olabilir. Bu da tükürüğünüze kırmızı renk verecektir. Bu durumda panik yapmayınız ve sızıntı devam ederse temiz bir gazlı bezi rulo haline getirip 20 dakika kadar kanama bölgesine bası yapacak şekilde uygulayabilirsiniz. Daha uzun süreli kanamalar doktorunuz tarafından kontrol altına alınmalıdır.</a:t>
            </a:r>
          </a:p>
          <a:p>
            <a:pPr algn="just">
              <a:buClr>
                <a:srgbClr val="FFFF00"/>
              </a:buClr>
              <a:buFont typeface="Wingdings" pitchFamily="2" charset="2"/>
              <a:buChar char="ü"/>
            </a:pPr>
            <a:endParaRPr lang="tr-TR" dirty="0" smtClean="0">
              <a:latin typeface="Arial" pitchFamily="34" charset="0"/>
              <a:cs typeface="Arial" pitchFamily="34" charset="0"/>
            </a:endParaRPr>
          </a:p>
          <a:p>
            <a:pPr algn="just">
              <a:buClr>
                <a:srgbClr val="FFFF00"/>
              </a:buClr>
              <a:buFont typeface="Wingdings" pitchFamily="2" charset="2"/>
              <a:buChar char="ü"/>
            </a:pPr>
            <a:r>
              <a:rPr lang="tr-TR" dirty="0" smtClean="0">
                <a:latin typeface="Arial" pitchFamily="34" charset="0"/>
                <a:cs typeface="Arial" pitchFamily="34" charset="0"/>
              </a:rPr>
              <a:t>Operasyon sonrası ilk 24 saat içerisinde ürperti ve halsizlik hissi oluşabilir. Bu durum normaldir ve endişeye gerek yoktur. Günlük aktivitelerinize devam edebilirsiniz, ancak aşırı çaba gerektiren sporlar yapılmamalıdır.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1071546"/>
            <a:ext cx="8143932" cy="3693319"/>
          </a:xfrm>
          <a:prstGeom prst="rect">
            <a:avLst/>
          </a:prstGeom>
        </p:spPr>
        <p:txBody>
          <a:bodyPr wrap="square">
            <a:spAutoFit/>
          </a:bodyPr>
          <a:lstStyle/>
          <a:p>
            <a:pPr>
              <a:buClr>
                <a:srgbClr val="FFFF00"/>
              </a:buClr>
              <a:buFont typeface="Wingdings" pitchFamily="2" charset="2"/>
              <a:buChar char="ü"/>
            </a:pPr>
            <a:r>
              <a:rPr lang="tr-TR" dirty="0" smtClean="0">
                <a:latin typeface="Arial" pitchFamily="34" charset="0"/>
                <a:cs typeface="Arial" pitchFamily="34" charset="0"/>
              </a:rPr>
              <a:t>Ameliyat sonrası iyileşme için doktorunuzun yazdığı reçeteyi uygulayınız. Eğer doktorunuz önermişse antibiyotikleri tarif edilen şekilde kullanınız. Ameliyat sonrası ağrınız olursa ağrı kesici alabilirsiniz. Bu durumda aspirin veya benzeri salisilik asit türevi ilaçlar alınmamalıdır.</a:t>
            </a: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smtClean="0">
                <a:latin typeface="Arial" pitchFamily="34" charset="0"/>
                <a:cs typeface="Arial" pitchFamily="34" charset="0"/>
              </a:rPr>
              <a:t>Ameliyat edilmeyen bölgelere normal fırçalama işlemlerini uygulayabilirsiniz. </a:t>
            </a:r>
          </a:p>
          <a:p>
            <a:pPr>
              <a:buClr>
                <a:srgbClr val="FFFF00"/>
              </a:buClr>
              <a:buFont typeface="Wingdings" pitchFamily="2" charset="2"/>
              <a:buChar char="ü"/>
            </a:pPr>
            <a:r>
              <a:rPr lang="tr-TR" dirty="0" smtClean="0">
                <a:latin typeface="Arial" pitchFamily="34" charset="0"/>
                <a:cs typeface="Arial" pitchFamily="34" charset="0"/>
              </a:rPr>
              <a:t>Ameliyat bölgesindeki dişlerin ise çiğneme yüzeylerini fırçalayınız. </a:t>
            </a: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smtClean="0">
                <a:latin typeface="Arial" pitchFamily="34" charset="0"/>
                <a:cs typeface="Arial" pitchFamily="34" charset="0"/>
              </a:rPr>
              <a:t>Doktorunuz önermişse fırçalama işlemleri sonrası önerilen ağız gargarasını kullanabilirsiniz.</a:t>
            </a:r>
          </a:p>
          <a:p>
            <a:pPr>
              <a:buClr>
                <a:srgbClr val="FFFF00"/>
              </a:buClr>
              <a:buFont typeface="Wingdings" pitchFamily="2" charset="2"/>
              <a:buChar char="ü"/>
            </a:pPr>
            <a:endParaRPr lang="tr-TR" dirty="0" smtClean="0">
              <a:latin typeface="Arial" pitchFamily="34" charset="0"/>
              <a:cs typeface="Arial" pitchFamily="34" charset="0"/>
            </a:endParaRPr>
          </a:p>
          <a:p>
            <a:pPr>
              <a:buClr>
                <a:srgbClr val="FFFF00"/>
              </a:buClr>
              <a:buFont typeface="Wingdings" pitchFamily="2" charset="2"/>
              <a:buChar char="ü"/>
            </a:pPr>
            <a:r>
              <a:rPr lang="tr-TR" dirty="0" smtClean="0">
                <a:latin typeface="Arial" pitchFamily="34" charset="0"/>
                <a:cs typeface="Arial" pitchFamily="34" charset="0"/>
              </a:rPr>
              <a:t>Doktorunuzun önerdiği süre (1 hafta veya 10 gün) sonunda dikişlerinizi aldırmak ve kontrol için doktorunuzu arayınız.</a:t>
            </a:r>
            <a:endParaRPr lang="tr-T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24" y="1214422"/>
            <a:ext cx="7143800" cy="4401205"/>
          </a:xfrm>
          <a:prstGeom prst="rect">
            <a:avLst/>
          </a:prstGeom>
        </p:spPr>
        <p:txBody>
          <a:bodyPr wrap="square">
            <a:spAutoFit/>
          </a:bodyPr>
          <a:lstStyle/>
          <a:p>
            <a:pPr algn="ctr">
              <a:tabLst>
                <a:tab pos="228600" algn="l"/>
              </a:tabLst>
            </a:pPr>
            <a:r>
              <a:rPr lang="tr-TR" sz="2000" b="1" dirty="0" smtClean="0">
                <a:solidFill>
                  <a:srgbClr val="FFFF00"/>
                </a:solidFill>
                <a:latin typeface="Arial" pitchFamily="34" charset="0"/>
                <a:cs typeface="Arial" pitchFamily="34" charset="0"/>
              </a:rPr>
              <a:t>PERİODONTAL </a:t>
            </a:r>
            <a:r>
              <a:rPr lang="en-US" sz="2000" b="1" dirty="0" smtClean="0">
                <a:solidFill>
                  <a:srgbClr val="FFFF00"/>
                </a:solidFill>
                <a:latin typeface="Arial" pitchFamily="34" charset="0"/>
                <a:cs typeface="Arial" pitchFamily="34" charset="0"/>
              </a:rPr>
              <a:t>CERRAHİ İŞLEM</a:t>
            </a:r>
            <a:r>
              <a:rPr lang="tr-TR" sz="2000" b="1" dirty="0" smtClean="0">
                <a:solidFill>
                  <a:srgbClr val="FFFF00"/>
                </a:solidFill>
                <a:latin typeface="Arial" pitchFamily="34" charset="0"/>
                <a:cs typeface="Arial" pitchFamily="34" charset="0"/>
              </a:rPr>
              <a:t>İNİN SAFHALARI</a:t>
            </a:r>
          </a:p>
          <a:p>
            <a:pPr algn="ctr">
              <a:tabLst>
                <a:tab pos="228600" algn="l"/>
              </a:tabLst>
            </a:pPr>
            <a:endParaRPr lang="en-US" sz="2000" dirty="0" smtClean="0">
              <a:solidFill>
                <a:srgbClr val="FFFF00"/>
              </a:solidFill>
              <a:latin typeface="Arial" pitchFamily="34" charset="0"/>
              <a:cs typeface="Arial" pitchFamily="34" charset="0"/>
            </a:endParaRPr>
          </a:p>
          <a:p>
            <a:pPr>
              <a:tabLst>
                <a:tab pos="228600" algn="l"/>
              </a:tabLst>
            </a:pPr>
            <a:r>
              <a:rPr lang="en-US" sz="2000" dirty="0" smtClean="0">
                <a:latin typeface="Arial" pitchFamily="34" charset="0"/>
                <a:cs typeface="Arial" pitchFamily="34" charset="0"/>
              </a:rPr>
              <a:t>1- </a:t>
            </a:r>
            <a:r>
              <a:rPr lang="en-US" sz="2000" dirty="0" err="1" smtClean="0">
                <a:latin typeface="Arial" pitchFamily="34" charset="0"/>
                <a:cs typeface="Arial" pitchFamily="34" charset="0"/>
              </a:rPr>
              <a:t>İnsizyon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eksizyon</a:t>
            </a:r>
            <a:endParaRPr lang="tr-TR" sz="2000" dirty="0" smtClean="0">
              <a:latin typeface="Arial" pitchFamily="34" charset="0"/>
              <a:cs typeface="Arial" pitchFamily="34" charset="0"/>
            </a:endParaRPr>
          </a:p>
          <a:p>
            <a:pPr>
              <a:tabLst>
                <a:tab pos="228600" algn="l"/>
              </a:tabLst>
            </a:pPr>
            <a:endParaRPr lang="en-US" sz="2000" dirty="0" smtClean="0">
              <a:latin typeface="Arial" pitchFamily="34" charset="0"/>
              <a:cs typeface="Arial" pitchFamily="34" charset="0"/>
            </a:endParaRPr>
          </a:p>
          <a:p>
            <a:pPr>
              <a:tabLst>
                <a:tab pos="228600" algn="l"/>
              </a:tabLst>
            </a:pPr>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Dişetinin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elevasyonu</a:t>
            </a:r>
            <a:endParaRPr lang="tr-TR" sz="2000" dirty="0" smtClean="0">
              <a:latin typeface="Arial" pitchFamily="34" charset="0"/>
              <a:cs typeface="Arial" pitchFamily="34" charset="0"/>
            </a:endParaRPr>
          </a:p>
          <a:p>
            <a:pPr>
              <a:tabLst>
                <a:tab pos="228600" algn="l"/>
              </a:tabLst>
            </a:pPr>
            <a:endParaRPr lang="en-US" sz="2000" dirty="0" smtClean="0">
              <a:latin typeface="Arial" pitchFamily="34" charset="0"/>
              <a:cs typeface="Arial" pitchFamily="34" charset="0"/>
            </a:endParaRPr>
          </a:p>
          <a:p>
            <a:pPr>
              <a:tabLst>
                <a:tab pos="228600" algn="l"/>
              </a:tabLst>
            </a:pPr>
            <a:r>
              <a:rPr lang="en-US" sz="2000" dirty="0" smtClean="0">
                <a:latin typeface="Arial" pitchFamily="34" charset="0"/>
                <a:cs typeface="Arial" pitchFamily="34" charset="0"/>
              </a:rPr>
              <a:t>3- </a:t>
            </a:r>
            <a:r>
              <a:rPr lang="en-US" sz="2000" dirty="0" err="1" smtClean="0">
                <a:latin typeface="Arial" pitchFamily="34" charset="0"/>
                <a:cs typeface="Arial" pitchFamily="34" charset="0"/>
              </a:rPr>
              <a:t>Granülasyon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dokularının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uzaklaştırılması</a:t>
            </a:r>
            <a:endParaRPr lang="tr-TR" sz="2000" dirty="0" smtClean="0">
              <a:latin typeface="Arial" pitchFamily="34" charset="0"/>
              <a:cs typeface="Arial" pitchFamily="34" charset="0"/>
            </a:endParaRPr>
          </a:p>
          <a:p>
            <a:pPr>
              <a:tabLst>
                <a:tab pos="228600" algn="l"/>
              </a:tabLst>
            </a:pPr>
            <a:endParaRPr lang="en-US" sz="2000" dirty="0" smtClean="0">
              <a:latin typeface="Arial" pitchFamily="34" charset="0"/>
              <a:cs typeface="Arial" pitchFamily="34" charset="0"/>
            </a:endParaRPr>
          </a:p>
          <a:p>
            <a:pPr>
              <a:tabLst>
                <a:tab pos="228600" algn="l"/>
              </a:tabLst>
            </a:pPr>
            <a:r>
              <a:rPr lang="en-US" sz="2000" dirty="0" smtClean="0">
                <a:latin typeface="Arial" pitchFamily="34" charset="0"/>
                <a:cs typeface="Arial" pitchFamily="34" charset="0"/>
              </a:rPr>
              <a:t>4- </a:t>
            </a:r>
            <a:r>
              <a:rPr lang="en-US" sz="2000" dirty="0" err="1" smtClean="0">
                <a:latin typeface="Arial" pitchFamily="34" charset="0"/>
                <a:cs typeface="Arial" pitchFamily="34" charset="0"/>
              </a:rPr>
              <a:t>Kök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yüzeyine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yapılacak</a:t>
            </a:r>
            <a:r>
              <a:rPr lang="en-US" sz="2000" dirty="0" smtClean="0">
                <a:latin typeface="Arial" pitchFamily="34" charset="0"/>
                <a:cs typeface="Arial" pitchFamily="34" charset="0"/>
              </a:rPr>
              <a:t> </a:t>
            </a:r>
            <a:r>
              <a:rPr lang="tr-TR" sz="2000" dirty="0" smtClean="0">
                <a:latin typeface="Arial" pitchFamily="34" charset="0"/>
                <a:cs typeface="Arial" pitchFamily="34" charset="0"/>
              </a:rPr>
              <a:t>işlem</a:t>
            </a:r>
          </a:p>
          <a:p>
            <a:pPr>
              <a:tabLst>
                <a:tab pos="228600" algn="l"/>
              </a:tabLst>
            </a:pPr>
            <a:endParaRPr lang="en-US" sz="2000" dirty="0" smtClean="0">
              <a:latin typeface="Arial" pitchFamily="34" charset="0"/>
              <a:cs typeface="Arial" pitchFamily="34" charset="0"/>
            </a:endParaRPr>
          </a:p>
          <a:p>
            <a:pPr>
              <a:tabLst>
                <a:tab pos="228600" algn="l"/>
              </a:tabLst>
            </a:pPr>
            <a:r>
              <a:rPr lang="en-US" sz="2000" dirty="0" smtClean="0">
                <a:latin typeface="Arial" pitchFamily="34" charset="0"/>
                <a:cs typeface="Arial" pitchFamily="34" charset="0"/>
              </a:rPr>
              <a:t>5- </a:t>
            </a:r>
            <a:r>
              <a:rPr lang="en-US" sz="2000" dirty="0" err="1" smtClean="0">
                <a:latin typeface="Arial" pitchFamily="34" charset="0"/>
                <a:cs typeface="Arial" pitchFamily="34" charset="0"/>
              </a:rPr>
              <a:t>Kemik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dokuya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yapılacak</a:t>
            </a:r>
            <a:r>
              <a:rPr lang="en-US" sz="2000" dirty="0" smtClean="0">
                <a:latin typeface="Arial" pitchFamily="34" charset="0"/>
                <a:cs typeface="Arial" pitchFamily="34" charset="0"/>
              </a:rPr>
              <a:t> </a:t>
            </a:r>
            <a:r>
              <a:rPr lang="tr-TR" sz="2000" dirty="0" smtClean="0">
                <a:latin typeface="Arial" pitchFamily="34" charset="0"/>
                <a:cs typeface="Arial" pitchFamily="34" charset="0"/>
              </a:rPr>
              <a:t>işlem</a:t>
            </a:r>
          </a:p>
          <a:p>
            <a:pPr>
              <a:tabLst>
                <a:tab pos="228600" algn="l"/>
              </a:tabLst>
            </a:pPr>
            <a:endParaRPr lang="en-US" sz="2000" dirty="0" smtClean="0">
              <a:latin typeface="Arial" pitchFamily="34" charset="0"/>
              <a:cs typeface="Arial" pitchFamily="34" charset="0"/>
            </a:endParaRPr>
          </a:p>
          <a:p>
            <a:pPr>
              <a:tabLst>
                <a:tab pos="228600" algn="l"/>
              </a:tabLst>
            </a:pPr>
            <a:r>
              <a:rPr lang="tr-TR" sz="2000" dirty="0" smtClean="0">
                <a:latin typeface="Arial" pitchFamily="34" charset="0"/>
                <a:cs typeface="Arial" pitchFamily="34" charset="0"/>
              </a:rPr>
              <a:t>6</a:t>
            </a:r>
            <a:r>
              <a:rPr lang="en-US" sz="2000" dirty="0" smtClean="0">
                <a:latin typeface="Arial" pitchFamily="34" charset="0"/>
                <a:cs typeface="Arial" pitchFamily="34" charset="0"/>
              </a:rPr>
              <a:t>- S</a:t>
            </a:r>
            <a:r>
              <a:rPr lang="tr-TR" sz="2000" dirty="0" smtClean="0">
                <a:latin typeface="Arial" pitchFamily="34" charset="0"/>
                <a:cs typeface="Arial" pitchFamily="34" charset="0"/>
              </a:rPr>
              <a:t>ü</a:t>
            </a:r>
            <a:r>
              <a:rPr lang="en-US" sz="2000" dirty="0" err="1" smtClean="0">
                <a:latin typeface="Arial" pitchFamily="34" charset="0"/>
                <a:cs typeface="Arial" pitchFamily="34" charset="0"/>
              </a:rPr>
              <a:t>tur</a:t>
            </a:r>
            <a:r>
              <a:rPr lang="tr-TR" sz="2000" dirty="0" smtClean="0">
                <a:latin typeface="Arial" pitchFamily="34" charset="0"/>
                <a:cs typeface="Arial" pitchFamily="34" charset="0"/>
              </a:rPr>
              <a:t> koy</a:t>
            </a:r>
            <a:r>
              <a:rPr lang="en-US" sz="2000" dirty="0" smtClean="0">
                <a:latin typeface="Arial" pitchFamily="34" charset="0"/>
                <a:cs typeface="Arial" pitchFamily="34" charset="0"/>
              </a:rPr>
              <a:t>ma</a:t>
            </a:r>
          </a:p>
          <a:p>
            <a:pPr>
              <a:tabLst>
                <a:tab pos="228600" algn="l"/>
              </a:tabLst>
            </a:pPr>
            <a:r>
              <a:rPr lang="tr-TR" sz="2000" dirty="0" smtClean="0">
                <a:latin typeface="Arial" pitchFamily="34" charset="0"/>
                <a:cs typeface="Arial" pitchFamily="34" charset="0"/>
              </a:rPr>
              <a:t>	</a:t>
            </a:r>
            <a:endParaRPr lang="tr-TR" sz="20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571480"/>
            <a:ext cx="8358246" cy="4524315"/>
          </a:xfrm>
          <a:prstGeom prst="rect">
            <a:avLst/>
          </a:prstGeom>
        </p:spPr>
        <p:txBody>
          <a:bodyPr wrap="square">
            <a:spAutoFit/>
          </a:bodyPr>
          <a:lstStyle/>
          <a:p>
            <a:pPr algn="ctr">
              <a:tabLst>
                <a:tab pos="228600" algn="l"/>
              </a:tabLst>
            </a:pPr>
            <a:r>
              <a:rPr lang="en-US" b="1" dirty="0" smtClean="0">
                <a:solidFill>
                  <a:srgbClr val="FFFF00"/>
                </a:solidFill>
                <a:latin typeface="Arial" pitchFamily="34" charset="0"/>
                <a:cs typeface="Arial" pitchFamily="34" charset="0"/>
              </a:rPr>
              <a:t>PERİODONTAL CERRAHİ PRENSİPLERİ</a:t>
            </a:r>
            <a:r>
              <a:rPr lang="tr-TR" b="1" dirty="0" smtClean="0">
                <a:solidFill>
                  <a:srgbClr val="FFFF00"/>
                </a:solidFill>
                <a:latin typeface="Arial" pitchFamily="34" charset="0"/>
                <a:cs typeface="Arial" pitchFamily="34" charset="0"/>
              </a:rPr>
              <a:t>NE GÖRE KULLANILAN ALETLER:</a:t>
            </a:r>
          </a:p>
          <a:p>
            <a:pPr algn="ctr">
              <a:tabLst>
                <a:tab pos="228600" algn="l"/>
              </a:tabLst>
            </a:pPr>
            <a:endParaRPr lang="tr-TR" dirty="0" smtClean="0">
              <a:solidFill>
                <a:srgbClr val="FFFF00"/>
              </a:solidFill>
              <a:latin typeface="Tahoma" pitchFamily="34" charset="0"/>
            </a:endParaRPr>
          </a:p>
          <a:p>
            <a:pPr algn="ctr">
              <a:tabLst>
                <a:tab pos="228600" algn="l"/>
              </a:tabLst>
            </a:pPr>
            <a:endParaRPr lang="en-US" dirty="0" smtClean="0">
              <a:solidFill>
                <a:srgbClr val="FFFF00"/>
              </a:solidFill>
              <a:latin typeface="Tahoma" pitchFamily="34" charset="0"/>
            </a:endParaRPr>
          </a:p>
          <a:p>
            <a:pPr>
              <a:tabLst>
                <a:tab pos="228600" algn="l"/>
              </a:tabLst>
            </a:pPr>
            <a:r>
              <a:rPr lang="tr-TR" dirty="0" smtClean="0">
                <a:solidFill>
                  <a:srgbClr val="00FF00"/>
                </a:solidFill>
                <a:latin typeface="Arial" pitchFamily="34" charset="0"/>
                <a:cs typeface="Arial" pitchFamily="34" charset="0"/>
              </a:rPr>
              <a:t>1. </a:t>
            </a:r>
            <a:r>
              <a:rPr lang="en-US" dirty="0" err="1" smtClean="0">
                <a:solidFill>
                  <a:srgbClr val="00FF00"/>
                </a:solidFill>
                <a:latin typeface="Arial" pitchFamily="34" charset="0"/>
                <a:cs typeface="Arial" pitchFamily="34" charset="0"/>
              </a:rPr>
              <a:t>İnsizyon-eksizyon</a:t>
            </a:r>
            <a:r>
              <a:rPr lang="en-US" dirty="0" smtClean="0">
                <a:latin typeface="Arial" pitchFamily="34" charset="0"/>
                <a:cs typeface="Arial" pitchFamily="34" charset="0"/>
              </a:rPr>
              <a:t>: </a:t>
            </a:r>
            <a:r>
              <a:rPr lang="en-US" dirty="0" err="1" smtClean="0">
                <a:latin typeface="Arial" pitchFamily="34" charset="0"/>
                <a:cs typeface="Arial" pitchFamily="34" charset="0"/>
              </a:rPr>
              <a:t>Bisturi</a:t>
            </a:r>
            <a:r>
              <a:rPr lang="en-US" dirty="0" smtClean="0">
                <a:latin typeface="Arial" pitchFamily="34" charset="0"/>
                <a:cs typeface="Arial" pitchFamily="34" charset="0"/>
              </a:rPr>
              <a:t> </a:t>
            </a:r>
            <a:r>
              <a:rPr lang="en-US" dirty="0" err="1" smtClean="0">
                <a:latin typeface="Arial" pitchFamily="34" charset="0"/>
                <a:cs typeface="Arial" pitchFamily="34" charset="0"/>
              </a:rPr>
              <a:t>uçları</a:t>
            </a:r>
            <a:r>
              <a:rPr lang="en-US" dirty="0" smtClean="0">
                <a:latin typeface="Arial" pitchFamily="34" charset="0"/>
                <a:cs typeface="Arial" pitchFamily="34" charset="0"/>
              </a:rPr>
              <a:t> , </a:t>
            </a:r>
            <a:r>
              <a:rPr lang="en-US" dirty="0" err="1" smtClean="0">
                <a:latin typeface="Arial" pitchFamily="34" charset="0"/>
                <a:cs typeface="Arial" pitchFamily="34" charset="0"/>
              </a:rPr>
              <a:t>gingivektomi</a:t>
            </a:r>
            <a:r>
              <a:rPr lang="tr-TR" dirty="0" smtClean="0">
                <a:latin typeface="Arial" pitchFamily="34" charset="0"/>
                <a:cs typeface="Arial" pitchFamily="34" charset="0"/>
              </a:rPr>
              <a:t> </a:t>
            </a:r>
            <a:r>
              <a:rPr lang="en-US" dirty="0" err="1" smtClean="0">
                <a:latin typeface="Arial" pitchFamily="34" charset="0"/>
                <a:cs typeface="Arial" pitchFamily="34" charset="0"/>
              </a:rPr>
              <a:t>bıçaklar</a:t>
            </a:r>
            <a:r>
              <a:rPr lang="tr-TR" dirty="0" smtClean="0">
                <a:latin typeface="Arial" pitchFamily="34" charset="0"/>
                <a:cs typeface="Arial" pitchFamily="34" charset="0"/>
              </a:rPr>
              <a:t>ı</a:t>
            </a:r>
            <a:endParaRPr lang="en-US" dirty="0" smtClean="0">
              <a:latin typeface="Arial" pitchFamily="34" charset="0"/>
              <a:cs typeface="Arial" pitchFamily="34" charset="0"/>
            </a:endParaRPr>
          </a:p>
          <a:p>
            <a:pPr>
              <a:tabLst>
                <a:tab pos="228600" algn="l"/>
              </a:tabLst>
            </a:pPr>
            <a:endParaRPr lang="tr-TR" dirty="0" smtClean="0">
              <a:solidFill>
                <a:srgbClr val="00FF00"/>
              </a:solidFill>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2.</a:t>
            </a:r>
            <a:r>
              <a:rPr lang="en-US" dirty="0" err="1" smtClean="0">
                <a:solidFill>
                  <a:srgbClr val="00FF00"/>
                </a:solidFill>
                <a:latin typeface="Arial" pitchFamily="34" charset="0"/>
                <a:cs typeface="Arial" pitchFamily="34" charset="0"/>
              </a:rPr>
              <a:t>Mukozal</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flep</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elevasyonu</a:t>
            </a:r>
            <a:r>
              <a:rPr lang="tr-TR" dirty="0" smtClean="0">
                <a:solidFill>
                  <a:srgbClr val="00FF00"/>
                </a:solidFill>
                <a:latin typeface="Arial" pitchFamily="34" charset="0"/>
                <a:cs typeface="Arial" pitchFamily="34" charset="0"/>
              </a:rPr>
              <a:t>: </a:t>
            </a:r>
            <a:r>
              <a:rPr lang="tr-TR" dirty="0" smtClean="0">
                <a:latin typeface="Arial" pitchFamily="34" charset="0"/>
                <a:cs typeface="Arial" pitchFamily="34" charset="0"/>
              </a:rPr>
              <a:t>P</a:t>
            </a:r>
            <a:r>
              <a:rPr lang="en-US" dirty="0" err="1" smtClean="0">
                <a:latin typeface="Arial" pitchFamily="34" charset="0"/>
                <a:cs typeface="Arial" pitchFamily="34" charset="0"/>
              </a:rPr>
              <a:t>er</a:t>
            </a:r>
            <a:r>
              <a:rPr lang="tr-TR" dirty="0" smtClean="0">
                <a:latin typeface="Arial" pitchFamily="34" charset="0"/>
                <a:cs typeface="Arial" pitchFamily="34" charset="0"/>
              </a:rPr>
              <a:t>i</a:t>
            </a:r>
            <a:r>
              <a:rPr lang="en-US" dirty="0" err="1" smtClean="0">
                <a:latin typeface="Arial" pitchFamily="34" charset="0"/>
                <a:cs typeface="Arial" pitchFamily="34" charset="0"/>
              </a:rPr>
              <a:t>ost</a:t>
            </a:r>
            <a:r>
              <a:rPr lang="en-US" dirty="0" smtClean="0">
                <a:latin typeface="Arial" pitchFamily="34" charset="0"/>
                <a:cs typeface="Arial" pitchFamily="34" charset="0"/>
              </a:rPr>
              <a:t> </a:t>
            </a:r>
            <a:r>
              <a:rPr lang="en-US" dirty="0" err="1" smtClean="0">
                <a:latin typeface="Arial" pitchFamily="34" charset="0"/>
                <a:cs typeface="Arial" pitchFamily="34" charset="0"/>
              </a:rPr>
              <a:t>elevatörleri</a:t>
            </a:r>
            <a:endParaRPr lang="en-US" b="1" dirty="0" smtClean="0">
              <a:latin typeface="Arial" pitchFamily="34" charset="0"/>
              <a:cs typeface="Arial" pitchFamily="34" charset="0"/>
            </a:endParaRPr>
          </a:p>
          <a:p>
            <a:pPr>
              <a:tabLst>
                <a:tab pos="228600" algn="l"/>
              </a:tabLst>
            </a:pPr>
            <a:endParaRPr lang="tr-TR" dirty="0" smtClean="0">
              <a:solidFill>
                <a:srgbClr val="00FF00"/>
              </a:solidFill>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3.</a:t>
            </a:r>
            <a:r>
              <a:rPr lang="en-US" dirty="0" err="1" smtClean="0">
                <a:solidFill>
                  <a:srgbClr val="00FF00"/>
                </a:solidFill>
                <a:latin typeface="Arial" pitchFamily="34" charset="0"/>
                <a:cs typeface="Arial" pitchFamily="34" charset="0"/>
              </a:rPr>
              <a:t>Gra</a:t>
            </a:r>
            <a:r>
              <a:rPr lang="tr-TR" dirty="0" smtClean="0">
                <a:solidFill>
                  <a:srgbClr val="00FF00"/>
                </a:solidFill>
                <a:latin typeface="Arial" pitchFamily="34" charset="0"/>
                <a:cs typeface="Arial" pitchFamily="34" charset="0"/>
              </a:rPr>
              <a:t>n</a:t>
            </a:r>
            <a:r>
              <a:rPr lang="en-US" dirty="0" err="1" smtClean="0">
                <a:solidFill>
                  <a:srgbClr val="00FF00"/>
                </a:solidFill>
                <a:latin typeface="Arial" pitchFamily="34" charset="0"/>
                <a:cs typeface="Arial" pitchFamily="34" charset="0"/>
              </a:rPr>
              <a:t>ülasyon</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dokusunun</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uzaklaştırılması</a:t>
            </a:r>
            <a:r>
              <a:rPr lang="tr-TR" dirty="0" smtClean="0">
                <a:solidFill>
                  <a:srgbClr val="00FF00"/>
                </a:solidFill>
                <a:latin typeface="Arial" pitchFamily="34" charset="0"/>
                <a:cs typeface="Arial" pitchFamily="34" charset="0"/>
              </a:rPr>
              <a:t>: </a:t>
            </a:r>
            <a:r>
              <a:rPr lang="tr-TR" dirty="0" err="1" smtClean="0">
                <a:latin typeface="Arial" pitchFamily="34" charset="0"/>
                <a:cs typeface="Arial" pitchFamily="34" charset="0"/>
              </a:rPr>
              <a:t>Periodontal</a:t>
            </a:r>
            <a:r>
              <a:rPr lang="tr-TR" dirty="0" smtClean="0">
                <a:latin typeface="Arial" pitchFamily="34" charset="0"/>
                <a:cs typeface="Arial" pitchFamily="34" charset="0"/>
              </a:rPr>
              <a:t> </a:t>
            </a:r>
            <a:r>
              <a:rPr lang="en-US" dirty="0" err="1" smtClean="0">
                <a:latin typeface="Arial" pitchFamily="34" charset="0"/>
                <a:cs typeface="Arial" pitchFamily="34" charset="0"/>
              </a:rPr>
              <a:t>küret</a:t>
            </a:r>
            <a:r>
              <a:rPr lang="tr-TR" dirty="0" err="1" smtClean="0">
                <a:latin typeface="Arial" pitchFamily="34" charset="0"/>
                <a:cs typeface="Arial" pitchFamily="34" charset="0"/>
              </a:rPr>
              <a:t>ler</a:t>
            </a:r>
            <a:endParaRPr lang="en-US" dirty="0" smtClean="0">
              <a:latin typeface="Arial" pitchFamily="34" charset="0"/>
              <a:cs typeface="Arial" pitchFamily="34" charset="0"/>
            </a:endParaRPr>
          </a:p>
          <a:p>
            <a:pPr>
              <a:tabLst>
                <a:tab pos="228600" algn="l"/>
              </a:tabLst>
            </a:pPr>
            <a:endParaRPr lang="tr-TR" b="1" dirty="0" smtClean="0">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4.</a:t>
            </a:r>
            <a:r>
              <a:rPr lang="en-US" dirty="0" err="1" smtClean="0">
                <a:solidFill>
                  <a:srgbClr val="00FF00"/>
                </a:solidFill>
                <a:latin typeface="Arial" pitchFamily="34" charset="0"/>
                <a:cs typeface="Arial" pitchFamily="34" charset="0"/>
              </a:rPr>
              <a:t>Kök</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yüzeyi</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işlemleri</a:t>
            </a:r>
            <a:r>
              <a:rPr lang="tr-TR" dirty="0" smtClean="0">
                <a:solidFill>
                  <a:srgbClr val="00FF00"/>
                </a:solidFill>
                <a:latin typeface="Arial" pitchFamily="34" charset="0"/>
                <a:cs typeface="Arial" pitchFamily="34" charset="0"/>
              </a:rPr>
              <a:t>: </a:t>
            </a:r>
            <a:r>
              <a:rPr lang="en-US" dirty="0" smtClean="0">
                <a:latin typeface="Arial" pitchFamily="34" charset="0"/>
                <a:cs typeface="Arial" pitchFamily="34" charset="0"/>
              </a:rPr>
              <a:t> </a:t>
            </a:r>
            <a:r>
              <a:rPr lang="tr-TR" dirty="0" err="1" smtClean="0">
                <a:latin typeface="Arial" pitchFamily="34" charset="0"/>
                <a:cs typeface="Arial" pitchFamily="34" charset="0"/>
              </a:rPr>
              <a:t>Kretu</a:t>
            </a:r>
            <a:r>
              <a:rPr lang="en-US" dirty="0" err="1" smtClean="0">
                <a:latin typeface="Arial" pitchFamily="34" charset="0"/>
                <a:cs typeface="Arial" pitchFamily="34" charset="0"/>
              </a:rPr>
              <a:t>ar</a:t>
            </a:r>
            <a:r>
              <a:rPr lang="en-US" dirty="0" smtClean="0">
                <a:latin typeface="Arial" pitchFamily="34" charset="0"/>
                <a:cs typeface="Arial" pitchFamily="34" charset="0"/>
              </a:rPr>
              <a:t> </a:t>
            </a:r>
            <a:r>
              <a:rPr lang="en-US" dirty="0" err="1" smtClean="0">
                <a:latin typeface="Arial" pitchFamily="34" charset="0"/>
                <a:cs typeface="Arial" pitchFamily="34" charset="0"/>
              </a:rPr>
              <a:t>ve</a:t>
            </a:r>
            <a:r>
              <a:rPr lang="en-US" dirty="0" smtClean="0">
                <a:latin typeface="Arial" pitchFamily="34" charset="0"/>
                <a:cs typeface="Arial" pitchFamily="34" charset="0"/>
              </a:rPr>
              <a:t> </a:t>
            </a:r>
            <a:r>
              <a:rPr lang="en-US" dirty="0" err="1" smtClean="0">
                <a:latin typeface="Arial" pitchFamily="34" charset="0"/>
                <a:cs typeface="Arial" pitchFamily="34" charset="0"/>
              </a:rPr>
              <a:t>küretler</a:t>
            </a:r>
            <a:endParaRPr lang="en-US" dirty="0" smtClean="0">
              <a:latin typeface="Arial" pitchFamily="34" charset="0"/>
              <a:cs typeface="Arial" pitchFamily="34" charset="0"/>
            </a:endParaRPr>
          </a:p>
          <a:p>
            <a:pPr>
              <a:tabLst>
                <a:tab pos="228600" algn="l"/>
              </a:tabLst>
            </a:pPr>
            <a:endParaRPr lang="tr-TR" b="1" dirty="0" smtClean="0">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5.</a:t>
            </a:r>
            <a:r>
              <a:rPr lang="en-US" dirty="0" err="1" smtClean="0">
                <a:solidFill>
                  <a:srgbClr val="00FF00"/>
                </a:solidFill>
                <a:latin typeface="Arial" pitchFamily="34" charset="0"/>
                <a:cs typeface="Arial" pitchFamily="34" charset="0"/>
              </a:rPr>
              <a:t>Kemik</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dokusunun</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uzaklaştırılması</a:t>
            </a:r>
            <a:r>
              <a:rPr lang="tr-TR" b="1" dirty="0" smtClean="0">
                <a:solidFill>
                  <a:srgbClr val="00FF00"/>
                </a:solidFill>
                <a:latin typeface="Arial" pitchFamily="34" charset="0"/>
                <a:cs typeface="Arial" pitchFamily="34" charset="0"/>
              </a:rPr>
              <a:t>: </a:t>
            </a:r>
            <a:r>
              <a:rPr lang="tr-TR" dirty="0" smtClean="0">
                <a:latin typeface="Arial" pitchFamily="34" charset="0"/>
                <a:cs typeface="Arial" pitchFamily="34" charset="0"/>
              </a:rPr>
              <a:t>K</a:t>
            </a:r>
            <a:r>
              <a:rPr lang="en-US" dirty="0" err="1" smtClean="0">
                <a:latin typeface="Arial" pitchFamily="34" charset="0"/>
                <a:cs typeface="Arial" pitchFamily="34" charset="0"/>
              </a:rPr>
              <a:t>emik</a:t>
            </a:r>
            <a:r>
              <a:rPr lang="en-US" dirty="0" smtClean="0">
                <a:latin typeface="Arial" pitchFamily="34" charset="0"/>
                <a:cs typeface="Arial" pitchFamily="34" charset="0"/>
              </a:rPr>
              <a:t> </a:t>
            </a:r>
            <a:r>
              <a:rPr lang="en-US" dirty="0" err="1" smtClean="0">
                <a:latin typeface="Arial" pitchFamily="34" charset="0"/>
                <a:cs typeface="Arial" pitchFamily="34" charset="0"/>
              </a:rPr>
              <a:t>eğeleri</a:t>
            </a:r>
            <a:r>
              <a:rPr lang="tr-TR" dirty="0" smtClean="0">
                <a:latin typeface="Arial" pitchFamily="34" charset="0"/>
                <a:cs typeface="Arial" pitchFamily="34" charset="0"/>
              </a:rPr>
              <a:t>, </a:t>
            </a:r>
            <a:r>
              <a:rPr lang="tr-TR" dirty="0" err="1" smtClean="0">
                <a:latin typeface="Arial" pitchFamily="34" charset="0"/>
                <a:cs typeface="Arial" pitchFamily="34" charset="0"/>
              </a:rPr>
              <a:t>frezler</a:t>
            </a:r>
            <a:endParaRPr lang="en-US" dirty="0" smtClean="0">
              <a:latin typeface="Arial" pitchFamily="34" charset="0"/>
              <a:cs typeface="Arial" pitchFamily="34" charset="0"/>
            </a:endParaRPr>
          </a:p>
          <a:p>
            <a:pPr>
              <a:tabLst>
                <a:tab pos="228600" algn="l"/>
              </a:tabLst>
            </a:pPr>
            <a:endParaRPr lang="tr-TR" b="1" dirty="0" smtClean="0">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6.</a:t>
            </a:r>
            <a:r>
              <a:rPr lang="en-US" dirty="0" err="1" smtClean="0">
                <a:solidFill>
                  <a:srgbClr val="00FF00"/>
                </a:solidFill>
                <a:latin typeface="Arial" pitchFamily="34" charset="0"/>
                <a:cs typeface="Arial" pitchFamily="34" charset="0"/>
              </a:rPr>
              <a:t>Kök</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morfolojisi</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düzeltilmesi</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veya</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kökün</a:t>
            </a:r>
            <a:r>
              <a:rPr lang="en-US" dirty="0" smtClean="0">
                <a:solidFill>
                  <a:srgbClr val="00FF00"/>
                </a:solidFill>
                <a:latin typeface="Arial" pitchFamily="34" charset="0"/>
                <a:cs typeface="Arial" pitchFamily="34" charset="0"/>
              </a:rPr>
              <a:t> </a:t>
            </a:r>
            <a:r>
              <a:rPr lang="en-US" dirty="0" err="1" smtClean="0">
                <a:solidFill>
                  <a:srgbClr val="00FF00"/>
                </a:solidFill>
                <a:latin typeface="Arial" pitchFamily="34" charset="0"/>
                <a:cs typeface="Arial" pitchFamily="34" charset="0"/>
              </a:rPr>
              <a:t>uzaklaştırılması</a:t>
            </a:r>
            <a:r>
              <a:rPr lang="tr-TR" dirty="0" smtClean="0">
                <a:solidFill>
                  <a:srgbClr val="00FF00"/>
                </a:solidFill>
                <a:latin typeface="Arial" pitchFamily="34" charset="0"/>
                <a:cs typeface="Arial" pitchFamily="34" charset="0"/>
              </a:rPr>
              <a:t>:</a:t>
            </a:r>
            <a:r>
              <a:rPr lang="en-US" dirty="0" smtClean="0">
                <a:solidFill>
                  <a:srgbClr val="00FF00"/>
                </a:solidFill>
                <a:latin typeface="Arial" pitchFamily="34" charset="0"/>
                <a:cs typeface="Arial" pitchFamily="34" charset="0"/>
              </a:rPr>
              <a:t> </a:t>
            </a:r>
            <a:r>
              <a:rPr lang="tr-TR" dirty="0" smtClean="0">
                <a:latin typeface="Arial" pitchFamily="34" charset="0"/>
                <a:cs typeface="Arial" pitchFamily="34" charset="0"/>
              </a:rPr>
              <a:t>F</a:t>
            </a:r>
            <a:r>
              <a:rPr lang="en-US" dirty="0" err="1" smtClean="0">
                <a:latin typeface="Arial" pitchFamily="34" charset="0"/>
                <a:cs typeface="Arial" pitchFamily="34" charset="0"/>
              </a:rPr>
              <a:t>rezler</a:t>
            </a:r>
            <a:endParaRPr lang="tr-TR" dirty="0" smtClean="0">
              <a:latin typeface="Arial" pitchFamily="34" charset="0"/>
              <a:cs typeface="Arial" pitchFamily="34" charset="0"/>
            </a:endParaRPr>
          </a:p>
          <a:p>
            <a:pPr>
              <a:tabLst>
                <a:tab pos="228600" algn="l"/>
              </a:tabLst>
            </a:pPr>
            <a:endParaRPr lang="tr-TR" b="1" dirty="0" smtClean="0">
              <a:latin typeface="Arial" pitchFamily="34" charset="0"/>
              <a:cs typeface="Arial" pitchFamily="34" charset="0"/>
            </a:endParaRPr>
          </a:p>
          <a:p>
            <a:pPr>
              <a:tabLst>
                <a:tab pos="228600" algn="l"/>
              </a:tabLst>
            </a:pPr>
            <a:r>
              <a:rPr lang="tr-TR" dirty="0" smtClean="0">
                <a:solidFill>
                  <a:srgbClr val="00FF00"/>
                </a:solidFill>
                <a:latin typeface="Arial" pitchFamily="34" charset="0"/>
                <a:cs typeface="Arial" pitchFamily="34" charset="0"/>
              </a:rPr>
              <a:t>7.</a:t>
            </a:r>
            <a:r>
              <a:rPr lang="tr-TR" dirty="0" err="1" smtClean="0">
                <a:solidFill>
                  <a:srgbClr val="00FF00"/>
                </a:solidFill>
                <a:latin typeface="Arial" pitchFamily="34" charset="0"/>
                <a:cs typeface="Arial" pitchFamily="34" charset="0"/>
              </a:rPr>
              <a:t>Süturlama</a:t>
            </a:r>
            <a:r>
              <a:rPr lang="tr-TR" b="1" dirty="0" smtClean="0">
                <a:solidFill>
                  <a:srgbClr val="00FF00"/>
                </a:solidFill>
                <a:latin typeface="Arial" pitchFamily="34" charset="0"/>
                <a:cs typeface="Arial" pitchFamily="34" charset="0"/>
              </a:rPr>
              <a:t>: </a:t>
            </a:r>
            <a:r>
              <a:rPr lang="tr-TR" dirty="0" err="1" smtClean="0">
                <a:latin typeface="Arial" pitchFamily="34" charset="0"/>
                <a:cs typeface="Arial" pitchFamily="34" charset="0"/>
              </a:rPr>
              <a:t>Sütur</a:t>
            </a:r>
            <a:r>
              <a:rPr lang="tr-TR" dirty="0" smtClean="0">
                <a:latin typeface="Arial" pitchFamily="34" charset="0"/>
                <a:cs typeface="Arial" pitchFamily="34" charset="0"/>
              </a:rPr>
              <a:t>, </a:t>
            </a:r>
            <a:r>
              <a:rPr lang="tr-TR" dirty="0" err="1" smtClean="0">
                <a:latin typeface="Arial" pitchFamily="34" charset="0"/>
                <a:cs typeface="Arial" pitchFamily="34" charset="0"/>
              </a:rPr>
              <a:t>portegü</a:t>
            </a:r>
            <a:r>
              <a:rPr lang="tr-TR" dirty="0" smtClean="0">
                <a:latin typeface="Arial" pitchFamily="34" charset="0"/>
                <a:cs typeface="Arial" pitchFamily="34" charset="0"/>
              </a:rPr>
              <a:t> ve </a:t>
            </a:r>
            <a:r>
              <a:rPr lang="tr-TR" dirty="0" err="1" smtClean="0">
                <a:latin typeface="Arial" pitchFamily="34" charset="0"/>
                <a:cs typeface="Arial" pitchFamily="34" charset="0"/>
              </a:rPr>
              <a:t>preseller</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N1734"/>
          <p:cNvPicPr>
            <a:picLocks noChangeAspect="1" noChangeArrowheads="1"/>
          </p:cNvPicPr>
          <p:nvPr/>
        </p:nvPicPr>
        <p:blipFill>
          <a:blip r:embed="rId2" cstate="print"/>
          <a:srcRect/>
          <a:stretch>
            <a:fillRect/>
          </a:stretch>
        </p:blipFill>
        <p:spPr bwMode="auto">
          <a:xfrm>
            <a:off x="928662" y="500042"/>
            <a:ext cx="7143800" cy="5359344"/>
          </a:xfrm>
          <a:prstGeom prst="rect">
            <a:avLst/>
          </a:prstGeom>
          <a:noFill/>
        </p:spPr>
      </p:pic>
      <p:sp>
        <p:nvSpPr>
          <p:cNvPr id="6" name="Text Box 6"/>
          <p:cNvSpPr txBox="1">
            <a:spLocks noChangeArrowheads="1"/>
          </p:cNvSpPr>
          <p:nvPr/>
        </p:nvSpPr>
        <p:spPr bwMode="auto">
          <a:xfrm>
            <a:off x="1857356" y="5929330"/>
            <a:ext cx="5183187" cy="523220"/>
          </a:xfrm>
          <a:prstGeom prst="rect">
            <a:avLst/>
          </a:prstGeom>
          <a:noFill/>
          <a:ln w="9525">
            <a:noFill/>
            <a:miter lim="800000"/>
            <a:headEnd/>
            <a:tailEnd/>
          </a:ln>
          <a:effectLst/>
        </p:spPr>
        <p:txBody>
          <a:bodyPr>
            <a:spAutoFit/>
          </a:bodyPr>
          <a:lstStyle/>
          <a:p>
            <a:pPr>
              <a:spcBef>
                <a:spcPct val="50000"/>
              </a:spcBef>
            </a:pPr>
            <a:r>
              <a:rPr lang="tr-TR" sz="2800" b="1" dirty="0">
                <a:latin typeface="Arial" pitchFamily="34" charset="0"/>
                <a:cs typeface="Arial" pitchFamily="34" charset="0"/>
              </a:rPr>
              <a:t>Kullanılan el aletleri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7286644" y="785794"/>
            <a:ext cx="1071570" cy="4259060"/>
          </a:xfrm>
          <a:prstGeom prst="rect">
            <a:avLst/>
          </a:prstGeom>
          <a:noFill/>
          <a:ln w="12700">
            <a:noFill/>
            <a:miter lim="800000"/>
            <a:headEnd/>
            <a:tailEnd/>
          </a:ln>
          <a:effectLst/>
        </p:spPr>
      </p:pic>
      <p:pic>
        <p:nvPicPr>
          <p:cNvPr id="3" name="Picture 9"/>
          <p:cNvPicPr>
            <a:picLocks noChangeAspect="1" noChangeArrowheads="1"/>
          </p:cNvPicPr>
          <p:nvPr/>
        </p:nvPicPr>
        <p:blipFill>
          <a:blip r:embed="rId3"/>
          <a:srcRect/>
          <a:stretch>
            <a:fillRect/>
          </a:stretch>
        </p:blipFill>
        <p:spPr bwMode="auto">
          <a:xfrm>
            <a:off x="4643438" y="785794"/>
            <a:ext cx="1064734" cy="4266581"/>
          </a:xfrm>
          <a:prstGeom prst="rect">
            <a:avLst/>
          </a:prstGeom>
          <a:noFill/>
          <a:ln w="12700">
            <a:noFill/>
            <a:miter lim="800000"/>
            <a:headEnd/>
            <a:tailEnd/>
          </a:ln>
          <a:effectLst/>
        </p:spPr>
      </p:pic>
      <p:pic>
        <p:nvPicPr>
          <p:cNvPr id="4" name="Picture 10"/>
          <p:cNvPicPr>
            <a:picLocks noChangeAspect="1" noChangeArrowheads="1"/>
          </p:cNvPicPr>
          <p:nvPr/>
        </p:nvPicPr>
        <p:blipFill>
          <a:blip r:embed="rId4"/>
          <a:srcRect/>
          <a:stretch>
            <a:fillRect/>
          </a:stretch>
        </p:blipFill>
        <p:spPr bwMode="auto">
          <a:xfrm>
            <a:off x="5643570" y="785794"/>
            <a:ext cx="1643074" cy="4265661"/>
          </a:xfrm>
          <a:prstGeom prst="rect">
            <a:avLst/>
          </a:prstGeom>
          <a:noFill/>
          <a:ln w="12700">
            <a:noFill/>
            <a:miter lim="800000"/>
            <a:headEnd/>
            <a:tailEnd/>
          </a:ln>
          <a:effectLst/>
        </p:spPr>
      </p:pic>
      <p:sp>
        <p:nvSpPr>
          <p:cNvPr id="5" name="Text Box 7"/>
          <p:cNvSpPr txBox="1">
            <a:spLocks noChangeArrowheads="1"/>
          </p:cNvSpPr>
          <p:nvPr/>
        </p:nvSpPr>
        <p:spPr bwMode="auto">
          <a:xfrm>
            <a:off x="5429256" y="5500702"/>
            <a:ext cx="2376487" cy="523220"/>
          </a:xfrm>
          <a:prstGeom prst="rect">
            <a:avLst/>
          </a:prstGeom>
          <a:noFill/>
          <a:ln w="9525">
            <a:noFill/>
            <a:miter lim="800000"/>
            <a:headEnd/>
            <a:tailEnd/>
          </a:ln>
          <a:effectLst/>
        </p:spPr>
        <p:txBody>
          <a:bodyPr>
            <a:spAutoFit/>
          </a:bodyPr>
          <a:lstStyle/>
          <a:p>
            <a:pPr>
              <a:spcBef>
                <a:spcPct val="50000"/>
              </a:spcBef>
            </a:pPr>
            <a:r>
              <a:rPr lang="tr-TR" sz="2800" b="1" dirty="0">
                <a:latin typeface="Arial" pitchFamily="34" charset="0"/>
                <a:cs typeface="Arial" pitchFamily="34" charset="0"/>
              </a:rPr>
              <a:t>Bisturi uçları</a:t>
            </a:r>
          </a:p>
        </p:txBody>
      </p:sp>
      <p:pic>
        <p:nvPicPr>
          <p:cNvPr id="65538" name="Picture 2"/>
          <p:cNvPicPr>
            <a:picLocks noChangeAspect="1" noChangeArrowheads="1"/>
          </p:cNvPicPr>
          <p:nvPr/>
        </p:nvPicPr>
        <p:blipFill>
          <a:blip r:embed="rId5"/>
          <a:srcRect/>
          <a:stretch>
            <a:fillRect/>
          </a:stretch>
        </p:blipFill>
        <p:spPr bwMode="auto">
          <a:xfrm>
            <a:off x="785786" y="571480"/>
            <a:ext cx="3143272" cy="4923333"/>
          </a:xfrm>
          <a:prstGeom prst="rect">
            <a:avLst/>
          </a:prstGeom>
          <a:noFill/>
          <a:ln w="9525">
            <a:noFill/>
            <a:miter lim="800000"/>
            <a:headEnd/>
            <a:tailEnd/>
          </a:ln>
          <a:effectLst/>
        </p:spPr>
      </p:pic>
      <p:sp>
        <p:nvSpPr>
          <p:cNvPr id="7" name="Text Box 7"/>
          <p:cNvSpPr txBox="1">
            <a:spLocks noChangeArrowheads="1"/>
          </p:cNvSpPr>
          <p:nvPr/>
        </p:nvSpPr>
        <p:spPr bwMode="auto">
          <a:xfrm>
            <a:off x="1214414" y="5715016"/>
            <a:ext cx="2376487" cy="523220"/>
          </a:xfrm>
          <a:prstGeom prst="rect">
            <a:avLst/>
          </a:prstGeom>
          <a:noFill/>
          <a:ln w="9525">
            <a:noFill/>
            <a:miter lim="800000"/>
            <a:headEnd/>
            <a:tailEnd/>
          </a:ln>
          <a:effectLst/>
        </p:spPr>
        <p:txBody>
          <a:bodyPr>
            <a:spAutoFit/>
          </a:bodyPr>
          <a:lstStyle/>
          <a:p>
            <a:pPr>
              <a:spcBef>
                <a:spcPct val="50000"/>
              </a:spcBef>
            </a:pPr>
            <a:r>
              <a:rPr lang="tr-TR" sz="2800" b="1" dirty="0">
                <a:latin typeface="Arial" pitchFamily="34" charset="0"/>
                <a:cs typeface="Arial" pitchFamily="34" charset="0"/>
              </a:rPr>
              <a:t>Bisturi </a:t>
            </a:r>
            <a:r>
              <a:rPr lang="tr-TR" sz="2800" b="1" dirty="0" smtClean="0">
                <a:latin typeface="Arial" pitchFamily="34" charset="0"/>
                <a:cs typeface="Arial" pitchFamily="34" charset="0"/>
              </a:rPr>
              <a:t>sapı</a:t>
            </a:r>
            <a:endParaRPr lang="tr-TR" sz="28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a:srcRect/>
          <a:stretch>
            <a:fillRect/>
          </a:stretch>
        </p:blipFill>
        <p:spPr bwMode="auto">
          <a:xfrm>
            <a:off x="857224" y="1785925"/>
            <a:ext cx="4929222" cy="2285195"/>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a:srcRect/>
          <a:stretch>
            <a:fillRect/>
          </a:stretch>
        </p:blipFill>
        <p:spPr bwMode="auto">
          <a:xfrm>
            <a:off x="857224" y="4151333"/>
            <a:ext cx="4929222" cy="2327425"/>
          </a:xfrm>
          <a:prstGeom prst="rect">
            <a:avLst/>
          </a:prstGeom>
          <a:noFill/>
          <a:ln w="9525">
            <a:noFill/>
            <a:miter lim="800000"/>
            <a:headEnd/>
            <a:tailEnd/>
          </a:ln>
          <a:effectLst/>
        </p:spPr>
      </p:pic>
      <p:pic>
        <p:nvPicPr>
          <p:cNvPr id="66562" name="Picture 2"/>
          <p:cNvPicPr>
            <a:picLocks noChangeAspect="1" noChangeArrowheads="1"/>
          </p:cNvPicPr>
          <p:nvPr/>
        </p:nvPicPr>
        <p:blipFill>
          <a:blip r:embed="rId4"/>
          <a:srcRect t="22727"/>
          <a:stretch>
            <a:fillRect/>
          </a:stretch>
        </p:blipFill>
        <p:spPr bwMode="auto">
          <a:xfrm>
            <a:off x="642910" y="428604"/>
            <a:ext cx="5972175" cy="1214435"/>
          </a:xfrm>
          <a:prstGeom prst="rect">
            <a:avLst/>
          </a:prstGeom>
          <a:noFill/>
          <a:ln w="9525">
            <a:noFill/>
            <a:miter lim="800000"/>
            <a:headEnd/>
            <a:tailEnd/>
          </a:ln>
          <a:effectLst/>
        </p:spPr>
      </p:pic>
      <p:pic>
        <p:nvPicPr>
          <p:cNvPr id="66564" name="Picture 4" descr="dental cerrahi chisel ile ilgili görsel sonucu"/>
          <p:cNvPicPr>
            <a:picLocks noChangeAspect="1" noChangeArrowheads="1"/>
          </p:cNvPicPr>
          <p:nvPr/>
        </p:nvPicPr>
        <p:blipFill>
          <a:blip r:embed="rId5"/>
          <a:srcRect/>
          <a:stretch>
            <a:fillRect/>
          </a:stretch>
        </p:blipFill>
        <p:spPr bwMode="auto">
          <a:xfrm>
            <a:off x="6143636" y="4429132"/>
            <a:ext cx="2505075" cy="1828800"/>
          </a:xfrm>
          <a:prstGeom prst="rect">
            <a:avLst/>
          </a:prstGeom>
          <a:noFill/>
        </p:spPr>
      </p:pic>
      <p:sp>
        <p:nvSpPr>
          <p:cNvPr id="7" name="6 Metin kutusu"/>
          <p:cNvSpPr txBox="1"/>
          <p:nvPr/>
        </p:nvSpPr>
        <p:spPr>
          <a:xfrm>
            <a:off x="4500562" y="1285860"/>
            <a:ext cx="2071702" cy="369332"/>
          </a:xfrm>
          <a:prstGeom prst="rect">
            <a:avLst/>
          </a:prstGeom>
          <a:noFill/>
        </p:spPr>
        <p:txBody>
          <a:bodyPr wrap="square" rtlCol="0">
            <a:spAutoFit/>
          </a:bodyPr>
          <a:lstStyle/>
          <a:p>
            <a:r>
              <a:rPr lang="tr-TR" dirty="0" err="1" smtClean="0">
                <a:solidFill>
                  <a:schemeClr val="bg1"/>
                </a:solidFill>
                <a:latin typeface="Arial" pitchFamily="34" charset="0"/>
                <a:cs typeface="Arial" pitchFamily="34" charset="0"/>
              </a:rPr>
              <a:t>Periost</a:t>
            </a:r>
            <a:r>
              <a:rPr lang="tr-TR" dirty="0" smtClean="0">
                <a:solidFill>
                  <a:schemeClr val="bg1"/>
                </a:solidFill>
                <a:latin typeface="Arial" pitchFamily="34" charset="0"/>
                <a:cs typeface="Arial" pitchFamily="34" charset="0"/>
              </a:rPr>
              <a:t> </a:t>
            </a:r>
            <a:r>
              <a:rPr lang="tr-TR" dirty="0" err="1" smtClean="0">
                <a:solidFill>
                  <a:schemeClr val="bg1"/>
                </a:solidFill>
                <a:latin typeface="Arial" pitchFamily="34" charset="0"/>
                <a:cs typeface="Arial" pitchFamily="34" charset="0"/>
              </a:rPr>
              <a:t>elevatörü</a:t>
            </a:r>
            <a:endParaRPr lang="tr-TR" dirty="0">
              <a:solidFill>
                <a:schemeClr val="bg1"/>
              </a:solidFill>
              <a:latin typeface="Arial" pitchFamily="34" charset="0"/>
              <a:cs typeface="Arial" pitchFamily="34" charset="0"/>
            </a:endParaRPr>
          </a:p>
        </p:txBody>
      </p:sp>
      <p:sp>
        <p:nvSpPr>
          <p:cNvPr id="8" name="7 Metin kutusu"/>
          <p:cNvSpPr txBox="1"/>
          <p:nvPr/>
        </p:nvSpPr>
        <p:spPr>
          <a:xfrm>
            <a:off x="1214414" y="3643314"/>
            <a:ext cx="2643206" cy="369332"/>
          </a:xfrm>
          <a:prstGeom prst="rect">
            <a:avLst/>
          </a:prstGeom>
          <a:noFill/>
        </p:spPr>
        <p:txBody>
          <a:bodyPr wrap="square" rtlCol="0">
            <a:spAutoFit/>
          </a:bodyPr>
          <a:lstStyle/>
          <a:p>
            <a:r>
              <a:rPr lang="tr-TR" b="1" dirty="0" smtClean="0">
                <a:solidFill>
                  <a:schemeClr val="bg1"/>
                </a:solidFill>
                <a:latin typeface="Arial" pitchFamily="34" charset="0"/>
                <a:cs typeface="Arial" pitchFamily="34" charset="0"/>
              </a:rPr>
              <a:t>Pens kupon, </a:t>
            </a:r>
            <a:r>
              <a:rPr lang="tr-TR" b="1" dirty="0" err="1" smtClean="0">
                <a:solidFill>
                  <a:schemeClr val="bg1"/>
                </a:solidFill>
                <a:latin typeface="Arial" pitchFamily="34" charset="0"/>
                <a:cs typeface="Arial" pitchFamily="34" charset="0"/>
              </a:rPr>
              <a:t>Frezler</a:t>
            </a:r>
            <a:endParaRPr lang="tr-TR" b="1" dirty="0">
              <a:solidFill>
                <a:schemeClr val="bg1"/>
              </a:solidFill>
              <a:latin typeface="Arial" pitchFamily="34" charset="0"/>
              <a:cs typeface="Arial" pitchFamily="34" charset="0"/>
            </a:endParaRPr>
          </a:p>
        </p:txBody>
      </p:sp>
      <p:sp>
        <p:nvSpPr>
          <p:cNvPr id="9" name="8 Metin kutusu"/>
          <p:cNvSpPr txBox="1"/>
          <p:nvPr/>
        </p:nvSpPr>
        <p:spPr>
          <a:xfrm>
            <a:off x="1214414" y="6143644"/>
            <a:ext cx="4786346" cy="369332"/>
          </a:xfrm>
          <a:prstGeom prst="rect">
            <a:avLst/>
          </a:prstGeom>
          <a:noFill/>
        </p:spPr>
        <p:txBody>
          <a:bodyPr wrap="square" rtlCol="0">
            <a:spAutoFit/>
          </a:bodyPr>
          <a:lstStyle/>
          <a:p>
            <a:r>
              <a:rPr lang="tr-TR" b="1" dirty="0" smtClean="0">
                <a:solidFill>
                  <a:schemeClr val="bg1"/>
                </a:solidFill>
                <a:latin typeface="Arial" pitchFamily="34" charset="0"/>
                <a:cs typeface="Arial" pitchFamily="34" charset="0"/>
              </a:rPr>
              <a:t>Kemik eğeleri 		 </a:t>
            </a:r>
            <a:r>
              <a:rPr lang="tr-TR" b="1" dirty="0" err="1" smtClean="0">
                <a:solidFill>
                  <a:schemeClr val="bg1"/>
                </a:solidFill>
                <a:latin typeface="Arial" pitchFamily="34" charset="0"/>
                <a:cs typeface="Arial" pitchFamily="34" charset="0"/>
              </a:rPr>
              <a:t>Chisel</a:t>
            </a:r>
            <a:endParaRPr lang="tr-TR" b="1" dirty="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ental cerrahi sütur preseli ile ilgili görsel sonucu"/>
          <p:cNvPicPr>
            <a:picLocks noChangeAspect="1" noChangeArrowheads="1"/>
          </p:cNvPicPr>
          <p:nvPr/>
        </p:nvPicPr>
        <p:blipFill>
          <a:blip r:embed="rId2"/>
          <a:srcRect t="11111" b="11111"/>
          <a:stretch>
            <a:fillRect/>
          </a:stretch>
        </p:blipFill>
        <p:spPr bwMode="auto">
          <a:xfrm>
            <a:off x="642910" y="2285992"/>
            <a:ext cx="3107553"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7588" name="AutoShape 4" descr="dental cerrahi sütur presel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5538" name="Picture 2"/>
          <p:cNvPicPr>
            <a:picLocks noChangeAspect="1" noChangeArrowheads="1"/>
          </p:cNvPicPr>
          <p:nvPr/>
        </p:nvPicPr>
        <p:blipFill>
          <a:blip r:embed="rId3"/>
          <a:srcRect/>
          <a:stretch>
            <a:fillRect/>
          </a:stretch>
        </p:blipFill>
        <p:spPr bwMode="auto">
          <a:xfrm>
            <a:off x="857224" y="4143380"/>
            <a:ext cx="2473376" cy="24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39" name="Picture 3"/>
          <p:cNvPicPr>
            <a:picLocks noChangeAspect="1" noChangeArrowheads="1"/>
          </p:cNvPicPr>
          <p:nvPr/>
        </p:nvPicPr>
        <p:blipFill>
          <a:blip r:embed="rId4"/>
          <a:srcRect/>
          <a:stretch>
            <a:fillRect/>
          </a:stretch>
        </p:blipFill>
        <p:spPr bwMode="auto">
          <a:xfrm>
            <a:off x="642910" y="428604"/>
            <a:ext cx="3071834" cy="1439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40" name="Picture 4"/>
          <p:cNvPicPr>
            <a:picLocks noChangeAspect="1" noChangeArrowheads="1"/>
          </p:cNvPicPr>
          <p:nvPr/>
        </p:nvPicPr>
        <p:blipFill>
          <a:blip r:embed="rId5"/>
          <a:srcRect/>
          <a:stretch>
            <a:fillRect/>
          </a:stretch>
        </p:blipFill>
        <p:spPr bwMode="auto">
          <a:xfrm>
            <a:off x="4786314" y="500042"/>
            <a:ext cx="3166817" cy="3119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41" name="Picture 5"/>
          <p:cNvPicPr>
            <a:picLocks noChangeAspect="1" noChangeArrowheads="1"/>
          </p:cNvPicPr>
          <p:nvPr/>
        </p:nvPicPr>
        <p:blipFill>
          <a:blip r:embed="rId6"/>
          <a:srcRect/>
          <a:stretch>
            <a:fillRect/>
          </a:stretch>
        </p:blipFill>
        <p:spPr bwMode="auto">
          <a:xfrm>
            <a:off x="4857752" y="3786190"/>
            <a:ext cx="2857520" cy="279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Metin kutusu"/>
          <p:cNvSpPr txBox="1"/>
          <p:nvPr/>
        </p:nvSpPr>
        <p:spPr>
          <a:xfrm>
            <a:off x="1571604" y="1428736"/>
            <a:ext cx="2071702" cy="369332"/>
          </a:xfrm>
          <a:prstGeom prst="rect">
            <a:avLst/>
          </a:prstGeom>
          <a:noFill/>
        </p:spPr>
        <p:txBody>
          <a:bodyPr wrap="square" rtlCol="0">
            <a:spAutoFit/>
          </a:bodyPr>
          <a:lstStyle/>
          <a:p>
            <a:r>
              <a:rPr lang="tr-TR" b="1" dirty="0" err="1" smtClean="0">
                <a:solidFill>
                  <a:schemeClr val="bg1"/>
                </a:solidFill>
                <a:latin typeface="Arial" pitchFamily="34" charset="0"/>
                <a:cs typeface="Arial" pitchFamily="34" charset="0"/>
              </a:rPr>
              <a:t>Presel</a:t>
            </a:r>
            <a:endParaRPr lang="tr-TR" b="1" dirty="0">
              <a:solidFill>
                <a:schemeClr val="bg1"/>
              </a:solidFill>
              <a:latin typeface="Arial" pitchFamily="34" charset="0"/>
              <a:cs typeface="Arial" pitchFamily="34" charset="0"/>
            </a:endParaRPr>
          </a:p>
        </p:txBody>
      </p:sp>
      <p:sp>
        <p:nvSpPr>
          <p:cNvPr id="9" name="8 Metin kutusu"/>
          <p:cNvSpPr txBox="1"/>
          <p:nvPr/>
        </p:nvSpPr>
        <p:spPr>
          <a:xfrm>
            <a:off x="1714480" y="3286124"/>
            <a:ext cx="2071702" cy="369332"/>
          </a:xfrm>
          <a:prstGeom prst="rect">
            <a:avLst/>
          </a:prstGeom>
          <a:noFill/>
        </p:spPr>
        <p:txBody>
          <a:bodyPr wrap="square" rtlCol="0">
            <a:spAutoFit/>
          </a:bodyPr>
          <a:lstStyle/>
          <a:p>
            <a:r>
              <a:rPr lang="tr-TR" b="1" dirty="0" err="1" smtClean="0">
                <a:solidFill>
                  <a:schemeClr val="bg1"/>
                </a:solidFill>
                <a:latin typeface="Arial" pitchFamily="34" charset="0"/>
                <a:cs typeface="Arial" pitchFamily="34" charset="0"/>
              </a:rPr>
              <a:t>Sütur</a:t>
            </a:r>
            <a:r>
              <a:rPr lang="tr-TR" b="1" dirty="0" smtClean="0">
                <a:solidFill>
                  <a:schemeClr val="bg1"/>
                </a:solidFill>
                <a:latin typeface="Arial" pitchFamily="34" charset="0"/>
                <a:cs typeface="Arial" pitchFamily="34" charset="0"/>
              </a:rPr>
              <a:t> Preseli</a:t>
            </a:r>
            <a:endParaRPr lang="tr-TR" b="1" dirty="0">
              <a:solidFill>
                <a:schemeClr val="bg1"/>
              </a:solidFill>
              <a:latin typeface="Arial" pitchFamily="34" charset="0"/>
              <a:cs typeface="Arial" pitchFamily="34" charset="0"/>
            </a:endParaRPr>
          </a:p>
        </p:txBody>
      </p:sp>
      <p:sp>
        <p:nvSpPr>
          <p:cNvPr id="10" name="9 Metin kutusu"/>
          <p:cNvSpPr txBox="1"/>
          <p:nvPr/>
        </p:nvSpPr>
        <p:spPr>
          <a:xfrm>
            <a:off x="1857356" y="4286256"/>
            <a:ext cx="1428760" cy="369332"/>
          </a:xfrm>
          <a:prstGeom prst="rect">
            <a:avLst/>
          </a:prstGeom>
          <a:noFill/>
        </p:spPr>
        <p:txBody>
          <a:bodyPr wrap="square" rtlCol="0">
            <a:spAutoFit/>
          </a:bodyPr>
          <a:lstStyle/>
          <a:p>
            <a:r>
              <a:rPr lang="tr-TR" b="1" dirty="0" smtClean="0">
                <a:solidFill>
                  <a:schemeClr val="bg1"/>
                </a:solidFill>
                <a:latin typeface="Arial" pitchFamily="34" charset="0"/>
                <a:cs typeface="Arial" pitchFamily="34" charset="0"/>
              </a:rPr>
              <a:t>Doku Pensi</a:t>
            </a:r>
            <a:endParaRPr lang="tr-TR" b="1" dirty="0">
              <a:solidFill>
                <a:schemeClr val="bg1"/>
              </a:solidFill>
              <a:latin typeface="Arial" pitchFamily="34" charset="0"/>
              <a:cs typeface="Arial" pitchFamily="34" charset="0"/>
            </a:endParaRPr>
          </a:p>
        </p:txBody>
      </p:sp>
      <p:sp>
        <p:nvSpPr>
          <p:cNvPr id="11" name="10 Metin kutusu"/>
          <p:cNvSpPr txBox="1"/>
          <p:nvPr/>
        </p:nvSpPr>
        <p:spPr>
          <a:xfrm>
            <a:off x="6500826" y="2357430"/>
            <a:ext cx="1428760" cy="369332"/>
          </a:xfrm>
          <a:prstGeom prst="rect">
            <a:avLst/>
          </a:prstGeom>
          <a:noFill/>
        </p:spPr>
        <p:txBody>
          <a:bodyPr wrap="square" rtlCol="0">
            <a:spAutoFit/>
          </a:bodyPr>
          <a:lstStyle/>
          <a:p>
            <a:r>
              <a:rPr lang="tr-TR" b="1" dirty="0" err="1" smtClean="0">
                <a:solidFill>
                  <a:schemeClr val="bg1"/>
                </a:solidFill>
                <a:latin typeface="Arial" pitchFamily="34" charset="0"/>
                <a:cs typeface="Arial" pitchFamily="34" charset="0"/>
              </a:rPr>
              <a:t>Portegü</a:t>
            </a:r>
            <a:endParaRPr lang="tr-TR" b="1" dirty="0">
              <a:solidFill>
                <a:schemeClr val="bg1"/>
              </a:solidFill>
              <a:latin typeface="Arial" pitchFamily="34" charset="0"/>
              <a:cs typeface="Arial" pitchFamily="34" charset="0"/>
            </a:endParaRPr>
          </a:p>
        </p:txBody>
      </p:sp>
      <p:sp>
        <p:nvSpPr>
          <p:cNvPr id="12" name="11 Metin kutusu"/>
          <p:cNvSpPr txBox="1"/>
          <p:nvPr/>
        </p:nvSpPr>
        <p:spPr>
          <a:xfrm>
            <a:off x="6357950" y="4357694"/>
            <a:ext cx="1428760" cy="646331"/>
          </a:xfrm>
          <a:prstGeom prst="rect">
            <a:avLst/>
          </a:prstGeom>
          <a:noFill/>
        </p:spPr>
        <p:txBody>
          <a:bodyPr wrap="square" rtlCol="0">
            <a:spAutoFit/>
          </a:bodyPr>
          <a:lstStyle/>
          <a:p>
            <a:r>
              <a:rPr lang="tr-TR" b="1" dirty="0" smtClean="0">
                <a:solidFill>
                  <a:schemeClr val="bg1"/>
                </a:solidFill>
                <a:latin typeface="Arial" pitchFamily="34" charset="0"/>
                <a:cs typeface="Arial" pitchFamily="34" charset="0"/>
              </a:rPr>
              <a:t>Avuç içi </a:t>
            </a:r>
            <a:r>
              <a:rPr lang="tr-TR" b="1" dirty="0" err="1" smtClean="0">
                <a:solidFill>
                  <a:schemeClr val="bg1"/>
                </a:solidFill>
                <a:latin typeface="Arial" pitchFamily="34" charset="0"/>
                <a:cs typeface="Arial" pitchFamily="34" charset="0"/>
              </a:rPr>
              <a:t>Portegü</a:t>
            </a:r>
            <a:endParaRPr lang="tr-TR" b="1" dirty="0">
              <a:solidFill>
                <a:schemeClr val="bg1"/>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42976" y="2428868"/>
            <a:ext cx="2714644" cy="369332"/>
          </a:xfrm>
          <a:prstGeom prst="rect">
            <a:avLst/>
          </a:prstGeom>
          <a:noFill/>
        </p:spPr>
        <p:txBody>
          <a:bodyPr wrap="square" rtlCol="0">
            <a:spAutoFit/>
          </a:bodyPr>
          <a:lstStyle/>
          <a:p>
            <a:r>
              <a:rPr lang="tr-TR" dirty="0" smtClean="0">
                <a:solidFill>
                  <a:schemeClr val="bg1"/>
                </a:solidFill>
                <a:latin typeface="Arial" pitchFamily="34" charset="0"/>
                <a:cs typeface="Arial" pitchFamily="34" charset="0"/>
              </a:rPr>
              <a:t>İğne ucu tipleri</a:t>
            </a:r>
            <a:endParaRPr lang="tr-TR" dirty="0">
              <a:solidFill>
                <a:schemeClr val="bg1"/>
              </a:solidFill>
              <a:latin typeface="Arial" pitchFamily="34" charset="0"/>
              <a:cs typeface="Arial" pitchFamily="34" charset="0"/>
            </a:endParaRPr>
          </a:p>
        </p:txBody>
      </p:sp>
      <p:pic>
        <p:nvPicPr>
          <p:cNvPr id="66563" name="Picture 3"/>
          <p:cNvPicPr>
            <a:picLocks noChangeAspect="1" noChangeArrowheads="1"/>
          </p:cNvPicPr>
          <p:nvPr/>
        </p:nvPicPr>
        <p:blipFill>
          <a:blip r:embed="rId2"/>
          <a:srcRect/>
          <a:stretch>
            <a:fillRect/>
          </a:stretch>
        </p:blipFill>
        <p:spPr bwMode="auto">
          <a:xfrm>
            <a:off x="642910" y="285728"/>
            <a:ext cx="6962775" cy="4000500"/>
          </a:xfrm>
          <a:prstGeom prst="rect">
            <a:avLst/>
          </a:prstGeom>
          <a:noFill/>
          <a:ln w="9525">
            <a:noFill/>
            <a:miter lim="800000"/>
            <a:headEnd/>
            <a:tailEnd/>
          </a:ln>
          <a:effectLst/>
        </p:spPr>
      </p:pic>
      <p:pic>
        <p:nvPicPr>
          <p:cNvPr id="66564" name="Picture 4"/>
          <p:cNvPicPr>
            <a:picLocks noChangeAspect="1" noChangeArrowheads="1"/>
          </p:cNvPicPr>
          <p:nvPr/>
        </p:nvPicPr>
        <p:blipFill>
          <a:blip r:embed="rId3"/>
          <a:srcRect/>
          <a:stretch>
            <a:fillRect/>
          </a:stretch>
        </p:blipFill>
        <p:spPr bwMode="auto">
          <a:xfrm>
            <a:off x="1714480" y="4143380"/>
            <a:ext cx="2500330" cy="1860171"/>
          </a:xfrm>
          <a:prstGeom prst="rect">
            <a:avLst/>
          </a:prstGeom>
          <a:noFill/>
          <a:ln w="9525">
            <a:noFill/>
            <a:miter lim="800000"/>
            <a:headEnd/>
            <a:tailEnd/>
          </a:ln>
          <a:effectLst/>
        </p:spPr>
      </p:pic>
      <p:pic>
        <p:nvPicPr>
          <p:cNvPr id="66565" name="Picture 5"/>
          <p:cNvPicPr>
            <a:picLocks noChangeAspect="1" noChangeArrowheads="1"/>
          </p:cNvPicPr>
          <p:nvPr/>
        </p:nvPicPr>
        <p:blipFill>
          <a:blip r:embed="rId4" cstate="print"/>
          <a:srcRect/>
          <a:stretch>
            <a:fillRect/>
          </a:stretch>
        </p:blipFill>
        <p:spPr bwMode="auto">
          <a:xfrm>
            <a:off x="4143372" y="4000504"/>
            <a:ext cx="1857388" cy="375613"/>
          </a:xfrm>
          <a:prstGeom prst="rect">
            <a:avLst/>
          </a:prstGeom>
          <a:noFill/>
          <a:ln w="9525">
            <a:noFill/>
            <a:miter lim="800000"/>
            <a:headEnd/>
            <a:tailEnd/>
          </a:ln>
          <a:effectLst/>
        </p:spPr>
      </p:pic>
      <p:pic>
        <p:nvPicPr>
          <p:cNvPr id="66566" name="Picture 6"/>
          <p:cNvPicPr>
            <a:picLocks noChangeAspect="1" noChangeArrowheads="1"/>
          </p:cNvPicPr>
          <p:nvPr/>
        </p:nvPicPr>
        <p:blipFill>
          <a:blip r:embed="rId5"/>
          <a:srcRect/>
          <a:stretch>
            <a:fillRect/>
          </a:stretch>
        </p:blipFill>
        <p:spPr bwMode="auto">
          <a:xfrm>
            <a:off x="4429124" y="4357694"/>
            <a:ext cx="1071570" cy="879647"/>
          </a:xfrm>
          <a:prstGeom prst="rect">
            <a:avLst/>
          </a:prstGeom>
          <a:noFill/>
          <a:ln w="9525">
            <a:noFill/>
            <a:miter lim="800000"/>
            <a:headEnd/>
            <a:tailEnd/>
          </a:ln>
          <a:effectLst/>
        </p:spPr>
      </p:pic>
      <p:pic>
        <p:nvPicPr>
          <p:cNvPr id="66567" name="Picture 7"/>
          <p:cNvPicPr>
            <a:picLocks noChangeAspect="1" noChangeArrowheads="1"/>
          </p:cNvPicPr>
          <p:nvPr/>
        </p:nvPicPr>
        <p:blipFill>
          <a:blip r:embed="rId6" cstate="print"/>
          <a:srcRect l="7307"/>
          <a:stretch>
            <a:fillRect/>
          </a:stretch>
        </p:blipFill>
        <p:spPr bwMode="auto">
          <a:xfrm>
            <a:off x="5929322" y="4000504"/>
            <a:ext cx="2718851" cy="1674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534</Words>
  <Application>Microsoft Office PowerPoint</Application>
  <PresentationFormat>Ekran Gösterisi (4:3)</PresentationFormat>
  <Paragraphs>110</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Döküm</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2</cp:revision>
  <dcterms:created xsi:type="dcterms:W3CDTF">2018-03-13T11:17:50Z</dcterms:created>
  <dcterms:modified xsi:type="dcterms:W3CDTF">2018-03-13T14:20:03Z</dcterms:modified>
</cp:coreProperties>
</file>