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3" r:id="rId10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</a:t>
            </a: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200" b="1" dirty="0">
                <a:solidFill>
                  <a:srgbClr val="FF0000"/>
                </a:solidFill>
              </a:rPr>
              <a:t>Hülya Küçük, </a:t>
            </a:r>
            <a:r>
              <a:rPr lang="tr-TR" sz="1200" b="1" i="1" dirty="0" err="1">
                <a:solidFill>
                  <a:srgbClr val="FF0000"/>
                </a:solidFill>
              </a:rPr>
              <a:t>Sufi</a:t>
            </a:r>
            <a:r>
              <a:rPr lang="tr-TR" sz="1200" b="1" i="1" dirty="0">
                <a:solidFill>
                  <a:srgbClr val="FF0000"/>
                </a:solidFill>
              </a:rPr>
              <a:t> Kalplerin Nahvi</a:t>
            </a:r>
            <a:r>
              <a:rPr lang="tr-TR" sz="1200" b="1" dirty="0">
                <a:solidFill>
                  <a:srgbClr val="FF0000"/>
                </a:solidFill>
              </a:rPr>
              <a:t>, AÜİF Dergisi, 2013, sayı: 54/1.</a:t>
            </a:r>
            <a:br>
              <a:rPr lang="tr-TR" sz="1200" b="1" dirty="0">
                <a:solidFill>
                  <a:srgbClr val="FF0000"/>
                </a:solidFill>
              </a:rPr>
            </a:br>
            <a:r>
              <a:rPr lang="tr-TR" sz="1200" b="1" dirty="0" smtClean="0">
                <a:solidFill>
                  <a:srgbClr val="FF0000"/>
                </a:solidFill>
              </a:rPr>
              <a:t>- </a:t>
            </a:r>
            <a:r>
              <a:rPr lang="tr-TR" sz="1200" b="1" dirty="0" err="1">
                <a:solidFill>
                  <a:srgbClr val="FF0000"/>
                </a:solidFill>
              </a:rPr>
              <a:t>Cabirî</a:t>
            </a:r>
            <a:r>
              <a:rPr lang="tr-TR" sz="1200" b="1" dirty="0">
                <a:solidFill>
                  <a:srgbClr val="FF0000"/>
                </a:solidFill>
              </a:rPr>
              <a:t>, </a:t>
            </a:r>
            <a:r>
              <a:rPr lang="tr-TR" sz="1200" b="1" i="1" dirty="0">
                <a:solidFill>
                  <a:srgbClr val="FF0000"/>
                </a:solidFill>
              </a:rPr>
              <a:t>Arap İslam Kültürünün Akıl Yapısı</a:t>
            </a:r>
            <a:r>
              <a:rPr lang="tr-TR" sz="1200" b="1" dirty="0">
                <a:solidFill>
                  <a:srgbClr val="FF0000"/>
                </a:solidFill>
              </a:rPr>
              <a:t>, Kitapevi, İst. 2001.</a:t>
            </a:r>
            <a:br>
              <a:rPr lang="tr-TR" sz="1200" b="1" dirty="0">
                <a:solidFill>
                  <a:srgbClr val="FF0000"/>
                </a:solidFill>
              </a:rPr>
            </a:br>
            <a:r>
              <a:rPr lang="tr-TR" sz="1200" b="1" dirty="0" smtClean="0">
                <a:solidFill>
                  <a:srgbClr val="FF0000"/>
                </a:solidFill>
              </a:rPr>
              <a:t>- </a:t>
            </a:r>
            <a:r>
              <a:rPr lang="tr-TR" sz="1200" b="1" dirty="0">
                <a:solidFill>
                  <a:srgbClr val="FF0000"/>
                </a:solidFill>
              </a:rPr>
              <a:t>Davut </a:t>
            </a:r>
            <a:r>
              <a:rPr lang="tr-TR" sz="1200" b="1" dirty="0" err="1">
                <a:solidFill>
                  <a:srgbClr val="FF0000"/>
                </a:solidFill>
              </a:rPr>
              <a:t>Ağbal</a:t>
            </a:r>
            <a:r>
              <a:rPr lang="tr-TR" sz="1200" b="1" dirty="0">
                <a:solidFill>
                  <a:srgbClr val="FF0000"/>
                </a:solidFill>
              </a:rPr>
              <a:t>, </a:t>
            </a:r>
            <a:r>
              <a:rPr lang="tr-TR" sz="1200" b="1" i="1" dirty="0" err="1">
                <a:solidFill>
                  <a:srgbClr val="FF0000"/>
                </a:solidFill>
              </a:rPr>
              <a:t>İbn</a:t>
            </a:r>
            <a:r>
              <a:rPr lang="tr-TR" sz="1200" b="1" i="1" dirty="0">
                <a:solidFill>
                  <a:srgbClr val="FF0000"/>
                </a:solidFill>
              </a:rPr>
              <a:t> Arabî’de </a:t>
            </a:r>
            <a:r>
              <a:rPr lang="tr-TR" sz="1200" b="1" i="1" dirty="0" err="1">
                <a:solidFill>
                  <a:srgbClr val="FF0000"/>
                </a:solidFill>
              </a:rPr>
              <a:t>İşari</a:t>
            </a:r>
            <a:r>
              <a:rPr lang="tr-TR" sz="1200" b="1" i="1" dirty="0">
                <a:solidFill>
                  <a:srgbClr val="FF0000"/>
                </a:solidFill>
              </a:rPr>
              <a:t> Tefsir</a:t>
            </a:r>
            <a:r>
              <a:rPr lang="tr-TR" sz="1200" b="1" dirty="0">
                <a:solidFill>
                  <a:srgbClr val="FF0000"/>
                </a:solidFill>
              </a:rPr>
              <a:t>, </a:t>
            </a:r>
            <a:r>
              <a:rPr lang="tr-TR" sz="1200" b="1" dirty="0" err="1">
                <a:solidFill>
                  <a:srgbClr val="FF0000"/>
                </a:solidFill>
              </a:rPr>
              <a:t>Litera</a:t>
            </a:r>
            <a:r>
              <a:rPr lang="tr-TR" sz="1200" b="1" dirty="0">
                <a:solidFill>
                  <a:srgbClr val="FF0000"/>
                </a:solidFill>
              </a:rPr>
              <a:t>, İst. 2017, </a:t>
            </a:r>
            <a:r>
              <a:rPr lang="tr-TR" sz="1200" b="1" dirty="0" err="1">
                <a:solidFill>
                  <a:srgbClr val="FF0000"/>
                </a:solidFill>
              </a:rPr>
              <a:t>ss</a:t>
            </a:r>
            <a:r>
              <a:rPr lang="tr-TR" sz="1200" b="1" dirty="0">
                <a:solidFill>
                  <a:srgbClr val="FF0000"/>
                </a:solidFill>
              </a:rPr>
              <a:t>. 256-86.</a:t>
            </a:r>
            <a:r>
              <a:rPr lang="tr-TR" sz="1200" dirty="0"/>
              <a:t/>
            </a:r>
            <a:br>
              <a:rPr lang="tr-TR" sz="1200" dirty="0"/>
            </a:br>
            <a:r>
              <a:rPr lang="tr-TR" sz="1200" dirty="0" smtClean="0"/>
              <a:t/>
            </a:r>
            <a:br>
              <a:rPr lang="tr-TR" sz="1200" dirty="0" smtClean="0"/>
            </a:br>
            <a:r>
              <a:rPr lang="tr-TR" sz="1200" dirty="0" smtClean="0"/>
              <a:t/>
            </a:r>
            <a:br>
              <a:rPr lang="tr-TR" sz="1200" dirty="0" smtClean="0"/>
            </a:br>
            <a:endParaRPr lang="tr-TR" sz="12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 err="1"/>
              <a:t>Sufilerin</a:t>
            </a:r>
            <a:r>
              <a:rPr lang="tr-TR" b="1" dirty="0"/>
              <a:t> Grameri Kullanarak geliştirdikleri Düşünceler </a:t>
            </a:r>
            <a:endParaRPr lang="tr-TR" b="1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 err="1"/>
              <a:t>Kuşeyrî</a:t>
            </a:r>
            <a:r>
              <a:rPr lang="tr-TR" b="1" dirty="0"/>
              <a:t> 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Sufilerin</a:t>
            </a:r>
            <a:r>
              <a:rPr lang="tr-TR" sz="2400" b="1" dirty="0"/>
              <a:t> Grameri Kullanarak geliştirdikleri Düşünceler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Arapça’da</a:t>
            </a:r>
            <a:r>
              <a:rPr lang="tr-TR" dirty="0"/>
              <a:t> baştan beri </a:t>
            </a:r>
            <a:r>
              <a:rPr lang="tr-TR" b="1" dirty="0" smtClean="0"/>
              <a:t>lafız,</a:t>
            </a:r>
            <a:r>
              <a:rPr lang="tr-TR" dirty="0" smtClean="0"/>
              <a:t> </a:t>
            </a:r>
            <a:r>
              <a:rPr lang="tr-TR" dirty="0"/>
              <a:t>manası olmasa bile bir </a:t>
            </a:r>
            <a:r>
              <a:rPr lang="tr-TR" b="1" dirty="0"/>
              <a:t>varlık</a:t>
            </a:r>
            <a:r>
              <a:rPr lang="tr-TR" dirty="0"/>
              <a:t> kabul edildiği için sözlüklerde mana ifade etmeyen bazı lafızlar da yer almaktadır. Mesela Halil b. </a:t>
            </a:r>
            <a:r>
              <a:rPr lang="tr-TR" dirty="0" err="1"/>
              <a:t>Ahmed</a:t>
            </a:r>
            <a:r>
              <a:rPr lang="tr-TR" dirty="0"/>
              <a:t> sözlüğünde bir kelimenin bütün terkiplerine yer vermiş, manası olanlara </a:t>
            </a:r>
            <a:r>
              <a:rPr lang="tr-TR" b="1" i="1" dirty="0"/>
              <a:t>müstamel</a:t>
            </a:r>
            <a:r>
              <a:rPr lang="tr-TR" dirty="0"/>
              <a:t>, olmayanlara da </a:t>
            </a:r>
            <a:r>
              <a:rPr lang="tr-TR" b="1" i="1" dirty="0"/>
              <a:t>mühmel</a:t>
            </a:r>
            <a:r>
              <a:rPr lang="tr-TR" dirty="0"/>
              <a:t> demiştir. Bu zaviyede </a:t>
            </a:r>
            <a:r>
              <a:rPr lang="tr-TR" b="1" i="1" dirty="0" smtClean="0"/>
              <a:t>mühmel,</a:t>
            </a:r>
            <a:r>
              <a:rPr lang="tr-TR" dirty="0" smtClean="0"/>
              <a:t> </a:t>
            </a:r>
            <a:r>
              <a:rPr lang="tr-TR" dirty="0"/>
              <a:t>bir manayı ifade etmese de bir </a:t>
            </a:r>
            <a:r>
              <a:rPr lang="tr-TR" b="1" dirty="0"/>
              <a:t>sözdür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Dilin kaynağı bazılarına göre </a:t>
            </a:r>
            <a:r>
              <a:rPr lang="tr-TR" b="1" i="1" dirty="0" err="1"/>
              <a:t>muvadaa</a:t>
            </a:r>
            <a:r>
              <a:rPr lang="tr-TR" dirty="0"/>
              <a:t> (uzlaşım), bazılarına göre de </a:t>
            </a:r>
            <a:r>
              <a:rPr lang="tr-TR" b="1" dirty="0"/>
              <a:t>ilahî</a:t>
            </a:r>
            <a:r>
              <a:rPr lang="tr-TR" dirty="0"/>
              <a:t> bir belirleme olduğunu söylemişlerdir. Yani bir dil </a:t>
            </a:r>
            <a:r>
              <a:rPr lang="tr-TR" dirty="0" smtClean="0"/>
              <a:t>koyucunun </a:t>
            </a:r>
            <a:r>
              <a:rPr lang="tr-TR" dirty="0"/>
              <a:t>olduğunu kabul etmişlerdir. Tartışma bu dil koyucunun </a:t>
            </a:r>
            <a:r>
              <a:rPr lang="tr-TR" b="1" dirty="0"/>
              <a:t>peygamber mi yoksa filozoflar mı </a:t>
            </a:r>
            <a:r>
              <a:rPr lang="tr-TR" dirty="0"/>
              <a:t>olduğu hakkındadır. </a:t>
            </a:r>
            <a:r>
              <a:rPr lang="tr-TR" b="1" dirty="0"/>
              <a:t>Fakat her iki görüş sahibi de lafız ve mananın birbirlerinden ayrı ve bağımsız olduğunu söylemişlerdir. </a:t>
            </a:r>
            <a:endParaRPr lang="tr-TR" b="1" dirty="0" smtClean="0"/>
          </a:p>
          <a:p>
            <a:pPr algn="just"/>
            <a:r>
              <a:rPr lang="tr-TR" b="1" dirty="0"/>
              <a:t>Nahiv</a:t>
            </a:r>
            <a:r>
              <a:rPr lang="tr-TR" dirty="0"/>
              <a:t> ilminin </a:t>
            </a:r>
            <a:r>
              <a:rPr lang="tr-TR" b="1" dirty="0"/>
              <a:t>fonksiyonu</a:t>
            </a:r>
            <a:r>
              <a:rPr lang="tr-TR" dirty="0"/>
              <a:t> kelimelerinin çatılarının kurallarını belirleyip düzenlemekten çok, </a:t>
            </a:r>
            <a:r>
              <a:rPr lang="tr-TR" b="1" dirty="0"/>
              <a:t>mananın tespitidir. </a:t>
            </a:r>
            <a:r>
              <a:rPr lang="tr-TR" dirty="0"/>
              <a:t>Nahiv ilminin ilk </a:t>
            </a:r>
            <a:r>
              <a:rPr lang="tr-TR" dirty="0" err="1"/>
              <a:t>tesbit</a:t>
            </a:r>
            <a:r>
              <a:rPr lang="tr-TR" dirty="0"/>
              <a:t> edilmesindeki </a:t>
            </a:r>
            <a:r>
              <a:rPr lang="tr-TR" b="1" dirty="0"/>
              <a:t>asıl faktör de aslında mananın </a:t>
            </a:r>
            <a:r>
              <a:rPr lang="tr-TR" b="1" dirty="0" err="1"/>
              <a:t>tesbitine</a:t>
            </a:r>
            <a:r>
              <a:rPr lang="tr-TR" b="1" dirty="0"/>
              <a:t> </a:t>
            </a:r>
            <a:r>
              <a:rPr lang="tr-TR" dirty="0"/>
              <a:t>yöneliktir. </a:t>
            </a:r>
            <a:r>
              <a:rPr lang="tr-TR" b="1" dirty="0" err="1"/>
              <a:t>Ebu’l-Esved</a:t>
            </a:r>
            <a:r>
              <a:rPr lang="tr-TR" b="1" dirty="0"/>
              <a:t> </a:t>
            </a:r>
            <a:r>
              <a:rPr lang="tr-TR" b="1" dirty="0" err="1"/>
              <a:t>ed-Düeli’nin</a:t>
            </a:r>
            <a:r>
              <a:rPr lang="tr-TR" b="1" dirty="0"/>
              <a:t> </a:t>
            </a:r>
            <a:r>
              <a:rPr lang="tr-TR" dirty="0"/>
              <a:t>kızının yaptığı </a:t>
            </a:r>
            <a:r>
              <a:rPr lang="tr-TR" b="1" dirty="0"/>
              <a:t>nahiv yanlışı </a:t>
            </a:r>
            <a:r>
              <a:rPr lang="tr-TR" dirty="0"/>
              <a:t>nahiv ilminin ilk temelinin yazılı olarak atılmasına vesile olmuştur. Buradaki hata kelime veya harflerdeki hatadan değil </a:t>
            </a:r>
            <a:r>
              <a:rPr lang="tr-TR" b="1" dirty="0" err="1"/>
              <a:t>irabdan</a:t>
            </a:r>
            <a:r>
              <a:rPr lang="tr-TR" dirty="0"/>
              <a:t> kaynaklanan hatadır. Bundan dolayı </a:t>
            </a:r>
            <a:r>
              <a:rPr lang="tr-TR" dirty="0" err="1"/>
              <a:t>nahivciler</a:t>
            </a:r>
            <a:r>
              <a:rPr lang="tr-TR" dirty="0"/>
              <a:t> </a:t>
            </a:r>
            <a:r>
              <a:rPr lang="tr-TR" i="1" dirty="0"/>
              <a:t>iraba</a:t>
            </a:r>
            <a:r>
              <a:rPr lang="tr-TR" dirty="0"/>
              <a:t> </a:t>
            </a:r>
            <a:r>
              <a:rPr lang="tr-TR" b="1" dirty="0"/>
              <a:t>“anlamın açığa vurulması” </a:t>
            </a:r>
            <a:r>
              <a:rPr lang="tr-TR" dirty="0"/>
              <a:t>demektedirler. </a:t>
            </a:r>
            <a:r>
              <a:rPr lang="tr-TR" b="1" i="1" dirty="0"/>
              <a:t>İrabın</a:t>
            </a:r>
            <a:r>
              <a:rPr lang="tr-TR" b="1" dirty="0"/>
              <a:t> kök anlamı açıklamaktır. </a:t>
            </a:r>
            <a:r>
              <a:rPr lang="tr-TR" dirty="0"/>
              <a:t>Sonuç olarak </a:t>
            </a:r>
            <a:r>
              <a:rPr lang="tr-TR" b="1" dirty="0"/>
              <a:t>nahve </a:t>
            </a:r>
            <a:r>
              <a:rPr lang="tr-TR" b="1" dirty="0" err="1"/>
              <a:t>irab</a:t>
            </a:r>
            <a:r>
              <a:rPr lang="tr-TR" b="1" dirty="0"/>
              <a:t>, iraba da nahiv demişlerdir. 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Sufilerin</a:t>
            </a:r>
            <a:r>
              <a:rPr lang="tr-TR" sz="2400" b="1" dirty="0"/>
              <a:t> Grameri Kullanarak geliştirdikleri Düşünceler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Nahvin bu özelliğinden dolayı </a:t>
            </a:r>
            <a:r>
              <a:rPr lang="tr-TR" b="1" dirty="0"/>
              <a:t>nahiv asla sadece “bir dili doğru şekilde konuşmayı ve yazmayı sağlayan kurallar topluluğu” değildir. </a:t>
            </a:r>
            <a:r>
              <a:rPr lang="tr-TR" dirty="0"/>
              <a:t>Bunun çok ötesinde bu </a:t>
            </a:r>
            <a:r>
              <a:rPr lang="tr-TR" b="1" dirty="0"/>
              <a:t>dilin düşünüş, ilke ve kaideleridir</a:t>
            </a:r>
            <a:r>
              <a:rPr lang="tr-TR" dirty="0"/>
              <a:t>. Bundan dolayı bazı </a:t>
            </a:r>
            <a:r>
              <a:rPr lang="tr-TR" dirty="0" err="1"/>
              <a:t>nahivciler</a:t>
            </a:r>
            <a:r>
              <a:rPr lang="tr-TR" dirty="0"/>
              <a:t> </a:t>
            </a:r>
            <a:r>
              <a:rPr lang="tr-TR" b="1" dirty="0"/>
              <a:t>“Nahiv Arapçanın mantığıdır” </a:t>
            </a:r>
            <a:r>
              <a:rPr lang="tr-TR" dirty="0"/>
              <a:t>demişlerdir. Nahiv düşünce üretmeye yarayan kaideler olarak kabul edildiği için </a:t>
            </a:r>
            <a:r>
              <a:rPr lang="tr-TR" b="1" dirty="0"/>
              <a:t>kelam, fıkıh, usul âlimleri </a:t>
            </a:r>
            <a:r>
              <a:rPr lang="tr-TR" dirty="0"/>
              <a:t>nahvi kullanarak </a:t>
            </a:r>
            <a:r>
              <a:rPr lang="tr-TR" b="1" dirty="0"/>
              <a:t>usul</a:t>
            </a:r>
            <a:r>
              <a:rPr lang="tr-TR" dirty="0"/>
              <a:t> geliştirmişler, </a:t>
            </a:r>
            <a:r>
              <a:rPr lang="tr-TR" b="1" dirty="0"/>
              <a:t>fetva</a:t>
            </a:r>
            <a:r>
              <a:rPr lang="tr-TR" dirty="0"/>
              <a:t> vermişlerdir. </a:t>
            </a:r>
            <a:r>
              <a:rPr lang="tr-TR" b="1" dirty="0" err="1"/>
              <a:t>Cermî</a:t>
            </a:r>
            <a:r>
              <a:rPr lang="tr-TR" dirty="0"/>
              <a:t> isimli fakih </a:t>
            </a:r>
            <a:r>
              <a:rPr lang="tr-TR" b="1" dirty="0" err="1"/>
              <a:t>Sibeveyh’in</a:t>
            </a:r>
            <a:r>
              <a:rPr lang="tr-TR" dirty="0"/>
              <a:t> nahve dair kitabından </a:t>
            </a:r>
            <a:r>
              <a:rPr lang="tr-TR" b="1" dirty="0"/>
              <a:t>30 sene </a:t>
            </a:r>
            <a:r>
              <a:rPr lang="tr-TR" dirty="0"/>
              <a:t>boyunca fetva verdiğini söylemektedir. </a:t>
            </a:r>
            <a:endParaRPr lang="tr-TR" dirty="0" smtClean="0"/>
          </a:p>
          <a:p>
            <a:pPr algn="just"/>
            <a:r>
              <a:rPr lang="tr-TR" b="1" dirty="0"/>
              <a:t>Nahiv kitaplarında lafız ve mana ilişkisi üzerinde çokça durulur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/>
              <a:t>Arapçada </a:t>
            </a:r>
            <a:r>
              <a:rPr lang="tr-TR" b="1" dirty="0"/>
              <a:t>harekeler</a:t>
            </a:r>
            <a:r>
              <a:rPr lang="tr-TR" dirty="0"/>
              <a:t> manaya doğrudan etkilemektedir. Bir hareke lafızdaki mananın tamamen yönünü değiştirebilir. </a:t>
            </a:r>
            <a:endParaRPr lang="tr-TR" dirty="0" smtClean="0"/>
          </a:p>
          <a:p>
            <a:pPr algn="just"/>
            <a:r>
              <a:rPr lang="tr-TR" dirty="0"/>
              <a:t>Fakih </a:t>
            </a:r>
            <a:r>
              <a:rPr lang="tr-TR" b="1" dirty="0"/>
              <a:t>İmam Muhammed </a:t>
            </a:r>
            <a:r>
              <a:rPr lang="tr-TR" dirty="0"/>
              <a:t>ile </a:t>
            </a:r>
            <a:r>
              <a:rPr lang="tr-TR" dirty="0" err="1"/>
              <a:t>nahivci</a:t>
            </a:r>
            <a:r>
              <a:rPr lang="tr-TR" dirty="0"/>
              <a:t> </a:t>
            </a:r>
            <a:r>
              <a:rPr lang="tr-TR" b="1" dirty="0"/>
              <a:t>el-</a:t>
            </a:r>
            <a:r>
              <a:rPr lang="tr-TR" b="1" dirty="0" err="1"/>
              <a:t>Kisaî</a:t>
            </a:r>
            <a:r>
              <a:rPr lang="tr-TR" dirty="0"/>
              <a:t> arasında geçen muhavere bir ilimde mütebahhir olanın başka ilimlerde de söz sahibi olabileceğine dair örnek olarak verilmektedir. </a:t>
            </a:r>
            <a:r>
              <a:rPr lang="tr-TR" dirty="0" smtClean="0"/>
              <a:t>İmam Muhammed, </a:t>
            </a:r>
            <a:r>
              <a:rPr lang="tr-TR" dirty="0" err="1" smtClean="0"/>
              <a:t>Kisai’ye</a:t>
            </a:r>
            <a:r>
              <a:rPr lang="tr-TR" dirty="0" smtClean="0"/>
              <a:t> </a:t>
            </a:r>
            <a:r>
              <a:rPr lang="tr-TR" b="1" dirty="0" smtClean="0"/>
              <a:t>sehiv secdesinde yanlışlık </a:t>
            </a:r>
            <a:r>
              <a:rPr lang="tr-TR" dirty="0" smtClean="0"/>
              <a:t>yapan birinin yeniden sehiv secdesi yapması gerekip gerekmediği hususunu sorar. O da bir nahiv kaidesiyle cevap vererek </a:t>
            </a:r>
            <a:r>
              <a:rPr lang="tr-TR" b="1" dirty="0" smtClean="0"/>
              <a:t>“el-</a:t>
            </a:r>
            <a:r>
              <a:rPr lang="tr-TR" b="1" dirty="0" err="1" smtClean="0"/>
              <a:t>musağğar</a:t>
            </a:r>
            <a:r>
              <a:rPr lang="tr-TR" b="1" dirty="0" smtClean="0"/>
              <a:t> </a:t>
            </a:r>
            <a:r>
              <a:rPr lang="tr-TR" b="1" dirty="0"/>
              <a:t>la </a:t>
            </a:r>
            <a:r>
              <a:rPr lang="tr-TR" b="1" dirty="0" err="1"/>
              <a:t>yusağğar</a:t>
            </a:r>
            <a:r>
              <a:rPr lang="tr-TR" b="1" dirty="0"/>
              <a:t>” </a:t>
            </a:r>
            <a:r>
              <a:rPr lang="tr-TR" dirty="0"/>
              <a:t>demiştir. </a:t>
            </a:r>
            <a:r>
              <a:rPr lang="tr-TR" b="1" dirty="0"/>
              <a:t>Yani nahivde söz sahibi olan kişi fıkıh </a:t>
            </a:r>
            <a:r>
              <a:rPr lang="tr-TR" b="1" dirty="0" err="1"/>
              <a:t>vb</a:t>
            </a:r>
            <a:r>
              <a:rPr lang="tr-TR" b="1" dirty="0"/>
              <a:t> ilimlerde de söz sahibi olabilir</a:t>
            </a:r>
            <a:r>
              <a:rPr lang="tr-TR" b="1" dirty="0" smtClean="0"/>
              <a:t>. Bunun tersi de söz konusudur. 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Sufilerin</a:t>
            </a:r>
            <a:r>
              <a:rPr lang="tr-TR" sz="2400" b="1" dirty="0"/>
              <a:t> Grameri Kullanarak geliştirdikleri Düşünceler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Arapçanın bu özelliğinden dolayı </a:t>
            </a:r>
            <a:r>
              <a:rPr lang="tr-TR" b="1" dirty="0"/>
              <a:t>ilk dönem kelam, nahiv ve usul uleması mantığa karşı çıkmışlar</a:t>
            </a:r>
            <a:r>
              <a:rPr lang="tr-TR" dirty="0"/>
              <a:t>, mantığın </a:t>
            </a:r>
            <a:r>
              <a:rPr lang="tr-TR" b="1" dirty="0"/>
              <a:t>Yunan dilinin grameri </a:t>
            </a:r>
            <a:r>
              <a:rPr lang="tr-TR" dirty="0"/>
              <a:t>olduğunu, Arapçanın </a:t>
            </a:r>
            <a:r>
              <a:rPr lang="tr-TR" b="1" dirty="0"/>
              <a:t>akıl yürütme aracı olan nahvinin </a:t>
            </a:r>
            <a:r>
              <a:rPr lang="tr-TR" dirty="0"/>
              <a:t>bulunduğunu </a:t>
            </a:r>
            <a:r>
              <a:rPr lang="tr-TR" b="1" dirty="0"/>
              <a:t>dolayısıyla mantığa gerek olmadığını </a:t>
            </a:r>
            <a:r>
              <a:rPr lang="tr-TR" dirty="0"/>
              <a:t>söyleyerek karşı çıkmışlardır. </a:t>
            </a:r>
            <a:r>
              <a:rPr lang="tr-TR" b="1" dirty="0"/>
              <a:t>Bu yüzden </a:t>
            </a:r>
            <a:r>
              <a:rPr lang="tr-TR" b="1" dirty="0" err="1"/>
              <a:t>nahivcilerle</a:t>
            </a:r>
            <a:r>
              <a:rPr lang="tr-TR" b="1" dirty="0"/>
              <a:t> mantıkçılar arasında uzun bir süre tartışmalar eksik olmamıştır. </a:t>
            </a:r>
            <a:endParaRPr lang="tr-TR" b="1" dirty="0" smtClean="0"/>
          </a:p>
          <a:p>
            <a:pPr algn="just"/>
            <a:r>
              <a:rPr lang="tr-TR" dirty="0"/>
              <a:t>Arapçanın bu özelliğinden dolayı </a:t>
            </a:r>
            <a:r>
              <a:rPr lang="tr-TR" b="1" dirty="0" err="1"/>
              <a:t>sufiler</a:t>
            </a:r>
            <a:r>
              <a:rPr lang="tr-TR" b="1" dirty="0"/>
              <a:t> </a:t>
            </a:r>
            <a:r>
              <a:rPr lang="tr-TR" b="1" dirty="0" smtClean="0"/>
              <a:t>de dildeki </a:t>
            </a:r>
            <a:r>
              <a:rPr lang="tr-TR" b="1" dirty="0"/>
              <a:t>kelimelerin gerek formları gerekse iştikaklarını ve dilin sunduğu düşünce üretme yeteneğini kullanmışlardır. </a:t>
            </a:r>
            <a:r>
              <a:rPr lang="tr-TR" dirty="0"/>
              <a:t>Bunlardan biri de </a:t>
            </a:r>
            <a:r>
              <a:rPr lang="tr-TR" b="1" dirty="0" err="1"/>
              <a:t>Kuşeyri’dir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/>
              <a:t>Sufiler</a:t>
            </a:r>
            <a:r>
              <a:rPr lang="tr-TR" dirty="0"/>
              <a:t> </a:t>
            </a:r>
            <a:r>
              <a:rPr lang="tr-TR" b="1" dirty="0"/>
              <a:t>tasavvufta yetkin olmanın diğer ilimlerde de yetkin olmayı gerektirdiğini </a:t>
            </a:r>
            <a:r>
              <a:rPr lang="tr-TR" dirty="0"/>
              <a:t>düşündükleri için yer yer başka ilimlerde kendi düşüncelerini ifade etme yolun gitmişlerdir. Dahası tasavvufun zirve şahsiyetleri insanın </a:t>
            </a:r>
            <a:r>
              <a:rPr lang="tr-TR" b="1" dirty="0"/>
              <a:t>ihtiyaç duyacağı bütün ilimleri öğrenmesinin farz olduğunu </a:t>
            </a:r>
            <a:r>
              <a:rPr lang="tr-TR" dirty="0"/>
              <a:t>söylemişlerdir. </a:t>
            </a:r>
            <a:r>
              <a:rPr lang="tr-TR" dirty="0" err="1"/>
              <a:t>Sufiler</a:t>
            </a:r>
            <a:r>
              <a:rPr lang="tr-TR" dirty="0"/>
              <a:t> her ne kadar Arapçayı </a:t>
            </a:r>
            <a:r>
              <a:rPr lang="tr-TR" b="1" dirty="0"/>
              <a:t>farz-ı </a:t>
            </a:r>
            <a:r>
              <a:rPr lang="tr-TR" b="1" dirty="0" err="1"/>
              <a:t>kifaye</a:t>
            </a:r>
            <a:r>
              <a:rPr lang="tr-TR" b="1" dirty="0"/>
              <a:t> </a:t>
            </a:r>
            <a:r>
              <a:rPr lang="tr-TR" dirty="0"/>
              <a:t>olarak görmüşlerse de bu ilmi tüm incelikleriyle kullanmışlardır. Özellikle </a:t>
            </a:r>
            <a:r>
              <a:rPr lang="tr-TR" b="1" dirty="0"/>
              <a:t>harfler ilmi </a:t>
            </a:r>
            <a:r>
              <a:rPr lang="tr-TR" b="1" dirty="0" err="1"/>
              <a:t>sufilerin</a:t>
            </a:r>
            <a:r>
              <a:rPr lang="tr-TR" b="1" dirty="0"/>
              <a:t> ilgilerini çekmiş </a:t>
            </a:r>
            <a:r>
              <a:rPr lang="tr-TR" dirty="0"/>
              <a:t>ve </a:t>
            </a:r>
            <a:r>
              <a:rPr lang="tr-TR" dirty="0" err="1"/>
              <a:t>K.Kerim’de</a:t>
            </a:r>
            <a:r>
              <a:rPr lang="tr-TR" dirty="0"/>
              <a:t> bulunan </a:t>
            </a:r>
            <a:r>
              <a:rPr lang="tr-TR" b="1" i="1" dirty="0" err="1"/>
              <a:t>huruf</a:t>
            </a:r>
            <a:r>
              <a:rPr lang="tr-TR" b="1" i="1" dirty="0"/>
              <a:t>-ı </a:t>
            </a:r>
            <a:r>
              <a:rPr lang="tr-TR" b="1" i="1" dirty="0" err="1"/>
              <a:t>mukattaa</a:t>
            </a:r>
            <a:r>
              <a:rPr lang="tr-TR" b="1" dirty="0" err="1"/>
              <a:t>’lar</a:t>
            </a:r>
            <a:r>
              <a:rPr lang="tr-TR" dirty="0"/>
              <a:t> onların işlerini kolaylaştırmıştır. </a:t>
            </a:r>
            <a:r>
              <a:rPr lang="tr-TR" b="1" dirty="0"/>
              <a:t>Bunların en ilginç olanlarından bir tanesi de </a:t>
            </a:r>
            <a:r>
              <a:rPr lang="tr-TR" b="1" dirty="0" err="1"/>
              <a:t>Kuşeyri’nin</a:t>
            </a:r>
            <a:r>
              <a:rPr lang="tr-TR" b="1" dirty="0"/>
              <a:t> nahvi kullanarak tasavvufu anlatma yoluna gitmesidir. 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Sufilerin</a:t>
            </a:r>
            <a:r>
              <a:rPr lang="tr-TR" sz="2400" b="1" dirty="0"/>
              <a:t> Grameri Kullanarak geliştirdikleri Düşünceler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Kuşeyri</a:t>
            </a:r>
            <a:r>
              <a:rPr lang="tr-TR" dirty="0"/>
              <a:t> bu eserinde </a:t>
            </a:r>
            <a:r>
              <a:rPr lang="tr-TR" b="1" dirty="0"/>
              <a:t>Arapça bilgisini tasavvufu anlamak ve anlatmak </a:t>
            </a:r>
            <a:r>
              <a:rPr lang="tr-TR" dirty="0"/>
              <a:t>için kullanmıştır. </a:t>
            </a:r>
            <a:endParaRPr lang="tr-TR" dirty="0" smtClean="0"/>
          </a:p>
          <a:p>
            <a:pPr algn="just"/>
            <a:r>
              <a:rPr lang="tr-TR" dirty="0"/>
              <a:t>Süleymaniye Kütüphanesindeki nüshasında </a:t>
            </a:r>
            <a:r>
              <a:rPr lang="tr-TR" b="1" i="1" dirty="0"/>
              <a:t>er-Risale </a:t>
            </a:r>
            <a:r>
              <a:rPr lang="tr-TR" b="1" i="1" dirty="0" err="1"/>
              <a:t>fi’n-Nahvi’l-Müevvel</a:t>
            </a:r>
            <a:r>
              <a:rPr lang="tr-TR" b="1" dirty="0"/>
              <a:t> </a:t>
            </a:r>
            <a:r>
              <a:rPr lang="tr-TR" dirty="0"/>
              <a:t>olarak geçen eseri Kâtip Çelebi </a:t>
            </a:r>
            <a:r>
              <a:rPr lang="tr-TR" b="1" i="1" dirty="0" err="1"/>
              <a:t>Nahvu’l-Kulub</a:t>
            </a:r>
            <a:r>
              <a:rPr lang="tr-TR" dirty="0"/>
              <a:t> olarak zikretmektedir. </a:t>
            </a:r>
            <a:endParaRPr lang="tr-TR" dirty="0" smtClean="0"/>
          </a:p>
          <a:p>
            <a:pPr algn="just"/>
            <a:r>
              <a:rPr lang="tr-TR" dirty="0" err="1"/>
              <a:t>Kuşeyri</a:t>
            </a:r>
            <a:r>
              <a:rPr lang="tr-TR" dirty="0"/>
              <a:t> eserinin başında harflerin manalarından bahsettiği için eserin </a:t>
            </a:r>
            <a:r>
              <a:rPr lang="tr-TR" b="1" dirty="0" err="1"/>
              <a:t>huruf</a:t>
            </a:r>
            <a:r>
              <a:rPr lang="tr-TR" b="1" dirty="0"/>
              <a:t> ilmiyle </a:t>
            </a:r>
            <a:r>
              <a:rPr lang="tr-TR" dirty="0"/>
              <a:t>bağlantısı söz konusudur. </a:t>
            </a:r>
            <a:endParaRPr lang="tr-TR" dirty="0" smtClean="0"/>
          </a:p>
          <a:p>
            <a:pPr algn="just"/>
            <a:r>
              <a:rPr lang="tr-TR" b="1" dirty="0"/>
              <a:t>Nahvin kasıt manasına geldiğini ifade ederek </a:t>
            </a:r>
            <a:r>
              <a:rPr lang="tr-TR" dirty="0"/>
              <a:t>aslında bu eseri yazmadaki kastını anlatmaktadır. Ona göre iki kısım ilim ehli vardır: </a:t>
            </a:r>
            <a:r>
              <a:rPr lang="tr-TR" b="1" i="1" dirty="0" err="1"/>
              <a:t>ehlu’l</a:t>
            </a:r>
            <a:r>
              <a:rPr lang="tr-TR" b="1" i="1" dirty="0"/>
              <a:t>-ibare</a:t>
            </a:r>
            <a:r>
              <a:rPr lang="tr-TR" b="1" dirty="0"/>
              <a:t> ve </a:t>
            </a:r>
            <a:r>
              <a:rPr lang="tr-TR" b="1" i="1" dirty="0" err="1"/>
              <a:t>ehlu’l-işara</a:t>
            </a:r>
            <a:r>
              <a:rPr lang="tr-TR" b="1" dirty="0" err="1"/>
              <a:t>’dır</a:t>
            </a:r>
            <a:r>
              <a:rPr lang="tr-TR" b="1" dirty="0"/>
              <a:t>. </a:t>
            </a:r>
            <a:endParaRPr lang="tr-TR" b="1" dirty="0" smtClean="0"/>
          </a:p>
          <a:p>
            <a:pPr algn="just"/>
            <a:r>
              <a:rPr lang="tr-TR" dirty="0"/>
              <a:t>Ona göre </a:t>
            </a:r>
            <a:r>
              <a:rPr lang="tr-TR" b="1" dirty="0"/>
              <a:t>nahvin </a:t>
            </a:r>
            <a:r>
              <a:rPr lang="tr-TR" b="1" dirty="0" smtClean="0"/>
              <a:t>zahiri, </a:t>
            </a:r>
            <a:r>
              <a:rPr lang="tr-TR" b="1" dirty="0"/>
              <a:t>ibare ehline </a:t>
            </a:r>
            <a:r>
              <a:rPr lang="tr-TR" dirty="0"/>
              <a:t>aittir. Ama bu </a:t>
            </a:r>
            <a:r>
              <a:rPr lang="tr-TR" b="1" dirty="0"/>
              <a:t>nahvin bir </a:t>
            </a:r>
            <a:r>
              <a:rPr lang="tr-TR" b="1" dirty="0" err="1"/>
              <a:t>batınî</a:t>
            </a:r>
            <a:r>
              <a:rPr lang="tr-TR" b="1" dirty="0"/>
              <a:t> yönü </a:t>
            </a:r>
            <a:r>
              <a:rPr lang="tr-TR" dirty="0"/>
              <a:t>vardır ki o da </a:t>
            </a:r>
            <a:r>
              <a:rPr lang="tr-TR" b="1" dirty="0"/>
              <a:t>işaret</a:t>
            </a:r>
            <a:r>
              <a:rPr lang="tr-TR" dirty="0"/>
              <a:t> ehli olan </a:t>
            </a:r>
            <a:r>
              <a:rPr lang="tr-TR" dirty="0" err="1"/>
              <a:t>sufilere</a:t>
            </a:r>
            <a:r>
              <a:rPr lang="tr-TR" dirty="0"/>
              <a:t> aittir. Böylelikle nahivde geçen bazı konuları </a:t>
            </a:r>
            <a:r>
              <a:rPr lang="tr-TR" b="1" dirty="0"/>
              <a:t>öncelikle ibare ehline göre </a:t>
            </a:r>
            <a:r>
              <a:rPr lang="tr-TR" dirty="0"/>
              <a:t>verip daha sonra </a:t>
            </a:r>
            <a:r>
              <a:rPr lang="tr-TR" b="1" dirty="0"/>
              <a:t>işaret ehlinin görüşüne </a:t>
            </a:r>
            <a:r>
              <a:rPr lang="tr-TR" dirty="0"/>
              <a:t>yer vermektedir.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Sufilerin</a:t>
            </a:r>
            <a:r>
              <a:rPr lang="tr-TR" sz="2400" b="1" dirty="0"/>
              <a:t> Grameri Kullanarak geliştirdikleri Düşünceler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Kuşeyri</a:t>
            </a:r>
            <a:r>
              <a:rPr lang="tr-TR" dirty="0"/>
              <a:t> daha sonra konuları </a:t>
            </a:r>
            <a:r>
              <a:rPr lang="tr-TR" b="1" dirty="0"/>
              <a:t>isimle başlayarak </a:t>
            </a:r>
            <a:r>
              <a:rPr lang="tr-TR" dirty="0"/>
              <a:t>işlemeye başlar. Konular şu şekildedir: </a:t>
            </a:r>
            <a:r>
              <a:rPr lang="tr-TR" b="1" dirty="0" err="1"/>
              <a:t>a.İsim</a:t>
            </a:r>
            <a:r>
              <a:rPr lang="tr-TR" dirty="0"/>
              <a:t>: İsmin zahir ve batın manalarına yer verdikten sonra isimlerin </a:t>
            </a:r>
            <a:r>
              <a:rPr lang="tr-TR" b="1" dirty="0"/>
              <a:t>salim ve illetli </a:t>
            </a:r>
            <a:r>
              <a:rPr lang="tr-TR" dirty="0"/>
              <a:t>oluşlarından bahseder. </a:t>
            </a:r>
            <a:r>
              <a:rPr lang="tr-TR" b="1" i="1" dirty="0" err="1"/>
              <a:t>İlbas</a:t>
            </a:r>
            <a:r>
              <a:rPr lang="tr-TR" b="1" dirty="0"/>
              <a:t>, </a:t>
            </a:r>
            <a:r>
              <a:rPr lang="tr-TR" b="1" i="1" dirty="0" err="1"/>
              <a:t>vesvas</a:t>
            </a:r>
            <a:r>
              <a:rPr lang="tr-TR" b="1" dirty="0"/>
              <a:t>, </a:t>
            </a:r>
            <a:r>
              <a:rPr lang="tr-TR" b="1" i="1" dirty="0"/>
              <a:t>el-</a:t>
            </a:r>
            <a:r>
              <a:rPr lang="tr-TR" b="1" i="1" dirty="0" err="1"/>
              <a:t>ye’s</a:t>
            </a:r>
            <a:r>
              <a:rPr lang="tr-TR" b="1" dirty="0" err="1"/>
              <a:t>’teki</a:t>
            </a:r>
            <a:r>
              <a:rPr lang="tr-TR" b="1" dirty="0"/>
              <a:t> </a:t>
            </a:r>
            <a:r>
              <a:rPr lang="tr-TR" dirty="0"/>
              <a:t>illetli harflerin illetinden manen kurtulmak gerektiğine vurgu yapmaktadır. Buna göre </a:t>
            </a:r>
            <a:r>
              <a:rPr lang="tr-TR" b="1" dirty="0"/>
              <a:t>illetli harfler nasıl ki ismi bozuyorsa aynı şekilde bu ahlaklar da insanı bozar. </a:t>
            </a:r>
            <a:endParaRPr lang="tr-TR" b="1" dirty="0" smtClean="0"/>
          </a:p>
          <a:p>
            <a:pPr algn="just"/>
            <a:r>
              <a:rPr lang="tr-TR" dirty="0"/>
              <a:t>Aslında </a:t>
            </a:r>
            <a:r>
              <a:rPr lang="tr-TR" b="1" dirty="0" err="1"/>
              <a:t>Kuşeyri</a:t>
            </a:r>
            <a:r>
              <a:rPr lang="tr-TR" b="1" dirty="0"/>
              <a:t> nahiv konularının kendisinde meydana getirdiği manevi çağrışımlarda yer vermektedir. </a:t>
            </a:r>
            <a:r>
              <a:rPr lang="tr-TR" dirty="0"/>
              <a:t>Çünkü </a:t>
            </a:r>
            <a:r>
              <a:rPr lang="tr-TR" b="1" dirty="0" err="1"/>
              <a:t>sufiler</a:t>
            </a:r>
            <a:r>
              <a:rPr lang="tr-TR" b="1" dirty="0"/>
              <a:t> bir şeyin ne olduğundan çok o şeyin insanda meydana tesir, çağrışım üzerinde durmaktadırlar. </a:t>
            </a:r>
            <a:r>
              <a:rPr lang="tr-TR" dirty="0"/>
              <a:t>Kuran tefsirinde bu durum söz konusudur. </a:t>
            </a:r>
            <a:r>
              <a:rPr lang="tr-TR" b="1" dirty="0"/>
              <a:t>Şemseddin </a:t>
            </a:r>
            <a:r>
              <a:rPr lang="tr-TR" b="1" dirty="0" err="1"/>
              <a:t>Tebrizi’nin</a:t>
            </a:r>
            <a:r>
              <a:rPr lang="tr-TR" b="1" dirty="0"/>
              <a:t> </a:t>
            </a:r>
            <a:r>
              <a:rPr lang="tr-TR" dirty="0"/>
              <a:t>bu konuda söyledikleri önemlidir. </a:t>
            </a:r>
            <a:r>
              <a:rPr lang="tr-TR" b="1" dirty="0"/>
              <a:t>b. Sarf: </a:t>
            </a:r>
            <a:r>
              <a:rPr lang="tr-TR" dirty="0"/>
              <a:t>Kulların yüzlerinin Allah’a döndürülmesidir. Elif harfi meçhuldür, aslında harf bile değildir. Noktadan elif, eliften de diğer harfler yaratılmıştır. </a:t>
            </a:r>
            <a:r>
              <a:rPr lang="tr-TR" b="1" dirty="0"/>
              <a:t>c. </a:t>
            </a:r>
            <a:r>
              <a:rPr lang="tr-TR" b="1" dirty="0" err="1"/>
              <a:t>İrab</a:t>
            </a:r>
            <a:r>
              <a:rPr lang="tr-TR" b="1" dirty="0"/>
              <a:t>: </a:t>
            </a:r>
            <a:r>
              <a:rPr lang="tr-TR" dirty="0"/>
              <a:t>Fetha, </a:t>
            </a:r>
            <a:r>
              <a:rPr lang="tr-TR" dirty="0" err="1"/>
              <a:t>kesra</a:t>
            </a:r>
            <a:r>
              <a:rPr lang="tr-TR" dirty="0"/>
              <a:t>, </a:t>
            </a:r>
            <a:r>
              <a:rPr lang="tr-TR" dirty="0" err="1"/>
              <a:t>damme</a:t>
            </a:r>
            <a:r>
              <a:rPr lang="tr-TR" dirty="0"/>
              <a:t> ve </a:t>
            </a:r>
            <a:r>
              <a:rPr lang="tr-TR" dirty="0" err="1"/>
              <a:t>cezm’in</a:t>
            </a:r>
            <a:r>
              <a:rPr lang="tr-TR" dirty="0"/>
              <a:t> tasavvufi açıklamalarına yer verir. Buna </a:t>
            </a:r>
            <a:r>
              <a:rPr lang="tr-TR" b="1" i="1" dirty="0" err="1"/>
              <a:t>irabu’l-kulub</a:t>
            </a:r>
            <a:r>
              <a:rPr lang="tr-TR" dirty="0"/>
              <a:t> demektedir. </a:t>
            </a:r>
            <a:r>
              <a:rPr lang="tr-TR" b="1" dirty="0"/>
              <a:t>c. Bedel: </a:t>
            </a:r>
            <a:r>
              <a:rPr lang="tr-TR" dirty="0" err="1"/>
              <a:t>Sufilerin</a:t>
            </a:r>
            <a:r>
              <a:rPr lang="tr-TR" dirty="0"/>
              <a:t> güzel amelleri. Bedel </a:t>
            </a:r>
            <a:r>
              <a:rPr lang="tr-TR" dirty="0" err="1"/>
              <a:t>küll</a:t>
            </a:r>
            <a:r>
              <a:rPr lang="tr-TR" dirty="0"/>
              <a:t> </a:t>
            </a:r>
            <a:r>
              <a:rPr lang="tr-TR" dirty="0" err="1"/>
              <a:t>mine’l-küll</a:t>
            </a:r>
            <a:r>
              <a:rPr lang="tr-TR" dirty="0"/>
              <a:t>., bedel baz </a:t>
            </a:r>
            <a:r>
              <a:rPr lang="tr-TR" dirty="0" err="1"/>
              <a:t>mine’l</a:t>
            </a:r>
            <a:r>
              <a:rPr lang="tr-TR" dirty="0"/>
              <a:t>-baz </a:t>
            </a:r>
            <a:r>
              <a:rPr lang="tr-TR" b="1" dirty="0"/>
              <a:t>d. </a:t>
            </a:r>
            <a:r>
              <a:rPr lang="tr-TR" b="1" dirty="0" err="1"/>
              <a:t>Metbular</a:t>
            </a:r>
            <a:r>
              <a:rPr lang="tr-TR" b="1" dirty="0"/>
              <a:t>: </a:t>
            </a:r>
            <a:r>
              <a:rPr lang="tr-TR" dirty="0"/>
              <a:t>Ariflerin Allah’a tabi olmaları. </a:t>
            </a:r>
            <a:r>
              <a:rPr lang="tr-TR" b="1" dirty="0"/>
              <a:t>e. Harf-i Cerler: </a:t>
            </a:r>
            <a:r>
              <a:rPr lang="tr-TR" dirty="0" err="1"/>
              <a:t>Ehlullahtır</a:t>
            </a:r>
            <a:r>
              <a:rPr lang="tr-TR" dirty="0"/>
              <a:t>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Kuşeyrî</a:t>
            </a:r>
            <a:r>
              <a:rPr lang="tr-TR" sz="2400" b="1" dirty="0"/>
              <a:t> 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u="sng" dirty="0" err="1"/>
              <a:t>Kuşeyrî</a:t>
            </a:r>
            <a:r>
              <a:rPr lang="tr-TR" b="1" u="sng" dirty="0"/>
              <a:t> (v. 465/1072)</a:t>
            </a:r>
            <a:endParaRPr lang="tr-TR" dirty="0"/>
          </a:p>
          <a:p>
            <a:pPr algn="just"/>
            <a:r>
              <a:rPr lang="tr-TR" dirty="0"/>
              <a:t>Çok iyi bir </a:t>
            </a:r>
            <a:r>
              <a:rPr lang="tr-TR" b="1" dirty="0"/>
              <a:t>Arapça öğrendi ve edebiyat tahsili </a:t>
            </a:r>
            <a:r>
              <a:rPr lang="tr-TR" dirty="0"/>
              <a:t>gördü. </a:t>
            </a:r>
            <a:r>
              <a:rPr lang="tr-TR" dirty="0" err="1"/>
              <a:t>Nişabur’a</a:t>
            </a:r>
            <a:r>
              <a:rPr lang="tr-TR" dirty="0"/>
              <a:t> gelip </a:t>
            </a:r>
            <a:r>
              <a:rPr lang="tr-TR" b="1" dirty="0"/>
              <a:t>Ebu Ali </a:t>
            </a:r>
            <a:r>
              <a:rPr lang="tr-TR" b="1" dirty="0" err="1"/>
              <a:t>ed-Dekkâk</a:t>
            </a:r>
            <a:r>
              <a:rPr lang="tr-TR" b="1" dirty="0"/>
              <a:t> </a:t>
            </a:r>
            <a:r>
              <a:rPr lang="tr-TR" dirty="0"/>
              <a:t>ile tanıştı ve ona </a:t>
            </a:r>
            <a:r>
              <a:rPr lang="tr-TR" dirty="0" err="1"/>
              <a:t>mürid</a:t>
            </a:r>
            <a:r>
              <a:rPr lang="tr-TR" dirty="0"/>
              <a:t> oldu. İyi bir </a:t>
            </a:r>
            <a:r>
              <a:rPr lang="tr-TR" b="1" dirty="0"/>
              <a:t>fıkıh, kelam eğitimi </a:t>
            </a:r>
            <a:r>
              <a:rPr lang="tr-TR" dirty="0"/>
              <a:t>aldı. Daha sonra şeyhinin kızıyla evlendi. </a:t>
            </a:r>
            <a:r>
              <a:rPr lang="tr-TR" b="1" dirty="0"/>
              <a:t>Muhaddis, müfessir, fakih, kelamcı ve şairdir.</a:t>
            </a:r>
            <a:r>
              <a:rPr lang="tr-TR" dirty="0"/>
              <a:t> </a:t>
            </a:r>
            <a:endParaRPr lang="tr-TR" dirty="0" smtClean="0"/>
          </a:p>
          <a:p>
            <a:pPr algn="just"/>
            <a:r>
              <a:rPr lang="tr-TR" dirty="0"/>
              <a:t>Eserinin yazılma sebebi kendinden önceki diğer klasiklere benzer bir şekildedir. </a:t>
            </a:r>
            <a:endParaRPr lang="tr-TR" dirty="0" smtClean="0"/>
          </a:p>
          <a:p>
            <a:pPr algn="just"/>
            <a:r>
              <a:rPr lang="tr-TR" dirty="0"/>
              <a:t>Eseri </a:t>
            </a:r>
            <a:r>
              <a:rPr lang="tr-TR" b="1" dirty="0"/>
              <a:t>bir giriş ve dört bölümden </a:t>
            </a:r>
            <a:r>
              <a:rPr lang="tr-TR" dirty="0"/>
              <a:t>oluşmaktadır.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1251</TotalTime>
  <Words>932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   8. HAFTA  KAYNAKÇA - Hülya Küçük, Sufi Kalplerin Nahvi, AÜİF Dergisi, 2013, sayı: 54/1. - Cabirî, Arap İslam Kültürünün Akıl Yapısı, Kitapevi, İst. 2001. - Davut Ağbal, İbn Arabî’de İşari Tefsir, Litera, İst. 2017, ss. 256-86.   </vt:lpstr>
      <vt:lpstr>Sufilerin Grameri Kullanarak geliştirdikleri Düşünceler </vt:lpstr>
      <vt:lpstr>Sufilerin Grameri Kullanarak geliştirdikleri Düşünceler </vt:lpstr>
      <vt:lpstr>Sufilerin Grameri Kullanarak geliştirdikleri Düşünceler </vt:lpstr>
      <vt:lpstr>Sufilerin Grameri Kullanarak geliştirdikleri Düşünceler </vt:lpstr>
      <vt:lpstr>Sufilerin Grameri Kullanarak geliştirdikleri Düşünceler </vt:lpstr>
      <vt:lpstr>Kuşeyrî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125</cp:revision>
  <cp:lastPrinted>2019-02-25T11:11:47Z</cp:lastPrinted>
  <dcterms:created xsi:type="dcterms:W3CDTF">2017-02-20T05:50:03Z</dcterms:created>
  <dcterms:modified xsi:type="dcterms:W3CDTF">2020-12-03T06:57:20Z</dcterms:modified>
</cp:coreProperties>
</file>