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73" r:id="rId3"/>
    <p:sldId id="270" r:id="rId4"/>
    <p:sldId id="271" r:id="rId5"/>
    <p:sldId id="261" r:id="rId6"/>
    <p:sldId id="264" r:id="rId7"/>
    <p:sldId id="265" r:id="rId8"/>
    <p:sldId id="266" r:id="rId9"/>
    <p:sldId id="267" r:id="rId10"/>
    <p:sldId id="259" r:id="rId11"/>
    <p:sldId id="278" r:id="rId12"/>
    <p:sldId id="280" r:id="rId13"/>
    <p:sldId id="287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8" d="100"/>
          <a:sy n="58" d="100"/>
        </p:scale>
        <p:origin x="-2146" y="-7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958FD9-2698-434C-B34F-93AEEADF39F3}" type="datetimeFigureOut">
              <a:rPr lang="tr-TR" smtClean="0"/>
              <a:pPr/>
              <a:t>23.02.2018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5A0CBA-05DC-4F1E-B08C-C9AA1B94E8BE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30-40 </a:t>
            </a:r>
            <a:r>
              <a:rPr lang="tr-TR" dirty="0" err="1" smtClean="0"/>
              <a:t>cm’den</a:t>
            </a:r>
            <a:r>
              <a:rPr lang="tr-TR" dirty="0" smtClean="0"/>
              <a:t> tutularak </a:t>
            </a:r>
            <a:r>
              <a:rPr lang="tr-TR" dirty="0" err="1" smtClean="0"/>
              <a:t>mua</a:t>
            </a:r>
            <a:r>
              <a:rPr lang="tr-TR" dirty="0" smtClean="0"/>
              <a:t> yapılır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96684E-29EC-4C01-AC12-2AFE1D3D56F4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96684E-29EC-4C01-AC12-2AFE1D3D56F4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GA kantitatif</a:t>
            </a:r>
            <a:r>
              <a:rPr lang="tr-TR" baseline="0" dirty="0" smtClean="0"/>
              <a:t> değerlendirmesinde faydalı. &lt;=20/100 </a:t>
            </a:r>
            <a:r>
              <a:rPr lang="tr-TR" baseline="0" dirty="0" err="1" smtClean="0"/>
              <a:t>fiksasyon</a:t>
            </a:r>
            <a:r>
              <a:rPr lang="tr-TR" baseline="0" dirty="0" smtClean="0"/>
              <a:t> güçlüğü çeker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96684E-29EC-4C01-AC12-2AFE1D3D56F4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Oksipitale</a:t>
            </a:r>
            <a:r>
              <a:rPr lang="tr-TR" dirty="0" smtClean="0"/>
              <a:t> doğru gittikçe GA </a:t>
            </a:r>
            <a:r>
              <a:rPr lang="tr-TR" dirty="0" err="1" smtClean="0"/>
              <a:t>defekti</a:t>
            </a:r>
            <a:r>
              <a:rPr lang="tr-TR" dirty="0" smtClean="0"/>
              <a:t> eşitlenir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7CF35E-6930-4418-8E79-F30595860C41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23.02.2018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hyperlink" Target="http://www.google.com.tr/url?sa=i&amp;rct=j&amp;q=&amp;esrc=s&amp;source=images&amp;cd=&amp;cad=rja&amp;uact=8&amp;docid=P-NmZuaDkv4s-M&amp;tbnid=lfLpEA_ge9cJ1M:&amp;ved=0CAUQjRw&amp;url=http://www.yale.edu/cnerves/cn2/cn2_9.html&amp;ei=3o4FVIe3IujE0QWpxoG4Ag&amp;bvm=bv.74115972,d.bGE&amp;psig=AFQjCNHMTZcde31sUkrWlnHTJbh9Jb16Rg&amp;ust=1409736796017402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http://pn.bmj.com/content/9/6/324/F7.large.jpg" TargetMode="Externa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://pn.bmj.com/content/9/6/324/F8.large.jpg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Görme Kaybı/Görme Alanı Kaybı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Dr. Canan </a:t>
            </a:r>
            <a:r>
              <a:rPr lang="tr-TR" dirty="0" err="1" smtClean="0"/>
              <a:t>Togay</a:t>
            </a:r>
            <a:r>
              <a:rPr lang="tr-TR" dirty="0" smtClean="0"/>
              <a:t> </a:t>
            </a:r>
            <a:r>
              <a:rPr lang="tr-TR" dirty="0" err="1" smtClean="0"/>
              <a:t>Işıkay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Monoküler</a:t>
            </a:r>
            <a:r>
              <a:rPr lang="tr-TR" dirty="0" smtClean="0"/>
              <a:t> Görme Kaybı Nedenleri</a:t>
            </a: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idx="1"/>
          </p:nvPr>
        </p:nvSpPr>
        <p:spPr>
          <a:xfrm>
            <a:off x="755576" y="1844824"/>
            <a:ext cx="7848872" cy="4061047"/>
          </a:xfrm>
        </p:spPr>
        <p:txBody>
          <a:bodyPr>
            <a:normAutofit fontScale="92500" lnSpcReduction="10000"/>
          </a:bodyPr>
          <a:lstStyle/>
          <a:p>
            <a:r>
              <a:rPr lang="tr-TR" sz="3000" dirty="0" err="1" smtClean="0"/>
              <a:t>Vasküler</a:t>
            </a:r>
            <a:r>
              <a:rPr lang="tr-TR" sz="3000" dirty="0" smtClean="0"/>
              <a:t> olaylar-</a:t>
            </a:r>
            <a:r>
              <a:rPr lang="tr-TR" sz="3000" dirty="0" err="1" smtClean="0"/>
              <a:t>Tromboembolik</a:t>
            </a:r>
            <a:endParaRPr lang="tr-TR" sz="3000" dirty="0" smtClean="0"/>
          </a:p>
          <a:p>
            <a:endParaRPr lang="tr-TR" sz="3000" dirty="0" smtClean="0"/>
          </a:p>
          <a:p>
            <a:r>
              <a:rPr lang="tr-TR" sz="3000" dirty="0" err="1" smtClean="0"/>
              <a:t>İskemik</a:t>
            </a:r>
            <a:r>
              <a:rPr lang="tr-TR" sz="3000" dirty="0" smtClean="0"/>
              <a:t> optik </a:t>
            </a:r>
            <a:r>
              <a:rPr lang="tr-TR" sz="3000" dirty="0" err="1" smtClean="0"/>
              <a:t>nöropati</a:t>
            </a:r>
            <a:endParaRPr lang="tr-TR" sz="3000" dirty="0" smtClean="0"/>
          </a:p>
          <a:p>
            <a:pPr lvl="1"/>
            <a:r>
              <a:rPr lang="tr-TR" sz="3000" dirty="0" err="1" smtClean="0"/>
              <a:t>Vaskülitik</a:t>
            </a:r>
            <a:r>
              <a:rPr lang="tr-TR" sz="3000" dirty="0" smtClean="0"/>
              <a:t>/</a:t>
            </a:r>
            <a:r>
              <a:rPr lang="tr-TR" sz="3000" dirty="0" err="1" smtClean="0"/>
              <a:t>nonvaskülitik</a:t>
            </a:r>
            <a:endParaRPr lang="tr-TR" sz="3000" dirty="0" smtClean="0"/>
          </a:p>
          <a:p>
            <a:endParaRPr lang="tr-TR" sz="3000" dirty="0" smtClean="0"/>
          </a:p>
          <a:p>
            <a:r>
              <a:rPr lang="tr-TR" sz="3000" dirty="0" err="1" smtClean="0"/>
              <a:t>Demiyelinizan</a:t>
            </a:r>
            <a:r>
              <a:rPr lang="tr-TR" sz="3000" dirty="0" smtClean="0"/>
              <a:t>-Optik </a:t>
            </a:r>
            <a:r>
              <a:rPr lang="tr-TR" sz="3000" dirty="0" err="1" smtClean="0"/>
              <a:t>nörit</a:t>
            </a:r>
            <a:r>
              <a:rPr lang="tr-TR" sz="3000" dirty="0" smtClean="0"/>
              <a:t> </a:t>
            </a:r>
          </a:p>
          <a:p>
            <a:endParaRPr lang="tr-TR" sz="3000" dirty="0" smtClean="0"/>
          </a:p>
          <a:p>
            <a:r>
              <a:rPr lang="tr-TR" sz="3000" dirty="0" err="1" smtClean="0"/>
              <a:t>Kompresif</a:t>
            </a:r>
            <a:r>
              <a:rPr lang="tr-TR" sz="3000" dirty="0" smtClean="0"/>
              <a:t>, </a:t>
            </a:r>
            <a:r>
              <a:rPr lang="tr-TR" sz="3000" dirty="0" err="1" smtClean="0"/>
              <a:t>neoplastik</a:t>
            </a:r>
            <a:endParaRPr lang="tr-TR" sz="3000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tr-TR" dirty="0" err="1" smtClean="0"/>
              <a:t>Bitemporal</a:t>
            </a:r>
            <a:r>
              <a:rPr lang="tr-TR" dirty="0" smtClean="0"/>
              <a:t> </a:t>
            </a:r>
            <a:r>
              <a:rPr lang="tr-TR" dirty="0" err="1" smtClean="0"/>
              <a:t>Hemianopsi</a:t>
            </a:r>
            <a:endParaRPr lang="tr-TR" dirty="0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r>
              <a:rPr lang="tr-TR" dirty="0" smtClean="0"/>
              <a:t>Hipofiz tümörleri en sık nedendir</a:t>
            </a:r>
            <a:endParaRPr lang="tr-TR" dirty="0"/>
          </a:p>
        </p:txBody>
      </p:sp>
      <p:sp>
        <p:nvSpPr>
          <p:cNvPr id="9220" name="AutoShape 4" descr="data:image/jpeg;base64,/9j/4AAQSkZJRgABAQAAAQABAAD/2wCEAAkGBw8PDw8PDxQUDxQUEA8UFBAUDw8UFBQPFBQWFhQUFBQYHCggGBwlGxQWITEhJS0rLi4uFx81ODYsNygtLisBCgoKBQUFDgUFDisZExkrKysrKysrKysrKysrKysrKysrKysrKysrKysrKysrKysrKysrKysrKysrKysrKysrK//AABEIAHABGAMBIgACEQEDEQH/xAAcAAADAAMBAQEAAAAAAAAAAAAAAQYFBwgEAwL/xABHEAABAwICBQUOBAQDCQAAAAABAAIDBBEFIQYHEjFBEyJRYXEIFDI1RVJyc4GEkbGzxCNCYqEVgrLBM0PRFyQ0RGODkqLh/8QAFAEBAAAAAAAAAAAAAAAAAAAAAP/EABQRAQAAAAAAAAAAAAAAAAAAAAD/2gAMAwEAAhEDEQA/AN4pJpIPDXYkIpqaEtJ5d8jQ64AbsML7np3WX7xDFKem2TUSxQbRs3lJWM2jxA2jmsZpHHKKigmjifO2KWYvEfJ3aHROaDZzhfM2y6VhsToZpKx1U+OqEc1IyDYjFMXxFr5C9j2u2hsvD25tP5c+CD3V+m9NDVVcL3xNbS07JZXGdgkc9wkPJxR/mLRHncg89qoqGsjnjbLC9sjHC4cxzXA+0GyjDo7PsYtFGx7Wy4VRU8Bkewlz44qhpa4g7xtsBO43VhhUxfDG5zHxHZALHgBwIFjcAlB6kISc4AXJt1nJA01P4lpthVMSJquBhH5eVa53wbcrFxaz8KkvyL5ajZtfkqWeS1919lvUfgUFmmo//aNQjwmVbB0uoKsD+hein1g4S87Jqo4z5st4j/7gIKdNfGmqo5W7UT2yDzmOa4fEL7IBJCaAQkhAJoSQCEJoEhBWIxTSjD6Q2qamGE+a6Vgd/wCN7oMwkpJ2sbDPyPlm9VS1El+wtavlNrLw6Nu3KKmFt7bclDUsYL7ueW2QWaFG0mtDBJTYVbGemHMHxIVLh+K01QNqCWOYdLJGu+RQexTGNaWGlkqtqBz4aVkL55mys2mslBN2xEc6wFzn2KoUFpJo3UTT11VGxz3N7wkhhMpENSYA8vieza2c72BcMjY8EFc3EQ11RyxjijhLfxDO080tBJkBA5LfuJNxmvFiOkkDKd09O+KpDXQXDJmEBsrw0OJbe3Ejp2SsJX4ZUmeSoELnMFdR1Bg/DLpY205YbAuttMeWut0x5cFi56F9XU421tMW8qMGvG4MvIwPlLy8br7O9t72tfeEFhW6VUMVNUVQniljgaTIY5Y3kHg3I+EbWA4rK0tTHKwSRPbIw7nsc1zT2OGRUhpdgU9Q7ExBGPx8IEDXXaA+cPlIYc73AcMzlzlXUdRyjA/ZfHf8jwA4douUH3QhCAQkhAJoSQC8WMYvTUcTpqmRkLAPCc4C/U0byeoKZ1i6wqbB49k2mqHtJjpweHB8hHgtv7TnbcuadJtJqzEpjNVyGQ/lYMmMHQxnD5oNsaWa9Td0eGRDo74mvn1tiHzJ9i1VjuluIV5JqqiSQeZtbLLdGy2wWEQgFvHuZ/KvuH3K0ct49zN5V9x+4QbwXmqsPgmBEsbJAfOY0/ML1JIJGr1d0BcZKXlMPlzPK0sjo7k+czwXe0Lyuqcbw3OVoxinG98bBHVsb0mMc2T2WOSuEIMXo9pDS4hHylM8PsbPYcpI3+bIw5tPasopfSPRETSd+UTzRVjRlMwDYlG/YnZue39wvvoppL33ylPUM72q4bCamJ+EkR/NGeB+KCiQkhA0JL8yytY1z3kNa0ElxIAAG8kncEH6JUdiGmplkdTYTD/EJWmz5Q7ZpYnf9SYZE7+a25XicZ8fcQx8lLhrXW5Rl2S1pG/ZdvZD1jN3BWuG4dDSxNhp2NiY0WDGgAD/AFQSbdD6yr52K1sjwf8AlaUmnhHSC4c93xCzWE6IYbSC1PTQs6+TaXe1xzWcSQflkYaLAADoAsoLXr4iqfWU31Wq/Wv9eviKp9ZTfVag5eX0p6iSJwfG50bhuc1xafiF80INg6Oa38WpC0SPbVxi12TDnbPQ2QZj23W59DdaWHYmRHtd6zHdDK4DaPQx+53ZvXK6bTbMZHp60HbFdRRzs2JL2yPNe9jgekOaQQvzh2HQ0zSyJuyC7acSXOc99gNp7nElxsBmehaB1ba3paQtpcRJmgyDZ7EyRelxe39+1dCUtSyVjJYnNkY9oc17SC1zTuII3hB9UkIQNCSaBIQmgSltYmmMWEUbpjZ8r7thiJ8OS28/pG8//VUk2FzkP7LkzWhpWcUxCWRpvDGTHAOHJg5v/mOfZZBN4piU1VM+eoeZZHm7nu3k/IDqC8qEIBCEIBbx7mbyr7j9ytHLePczeVfcPuEG8E0IQJCEIBSenWDykR4jRC1XShzmjhPDvkgf0ggZdBVYgoPBgOLRVtNDVQm7JWBw6RfeD1g5L3qK0PZ3liWJYbujcWVlOOAZKS2Vg6g8X/mVqgahdKpHYnWtweIkQsa2ave058mT+HTg8Nuxv1DrVnXVTYYpJn5NjY97vRaCT8lLasqJwozWTD8atkdUyk77P/wm9jWWCCsghbG1rGANa0BrWgWAaBYABftNCBJoSQNa/wBeviKp9ZTfVatgLX+vXxFU+spvqtQcuoQhAIQhALaWpjWC6hmbQ1T700hAY5xFoJTxvwa7cejI9K1ahB3CCha81J6VnEMP5KV21NTFsb7nN0ZH4b/gCP5VsRAk0kIGkmhBI61MYNFhFXK07LnM5Jp47Uh2cviVyWuje6JmLcLhaNzqpgPYGOPzXOSAQhCAQhCAW8O5m8q+4/cLR63j3M3lX3D7hBvBCaECQhNAkITQR+Njk8dwmQX/ABKbEIXdjeRey/tLlYKP0idtY1g0Y3tjxCQ+iGxNz9pVegltaMzmYPX7N9p0JjFul5Df7qkpIGxxsjZ4LGNa30WgAfsFMa1Af4PWOGewxr/Yx7XH5KpgkDmNcNxaCOwi6D6JJpIBNJNAlAa9fEVT62m+q1X6gNeviKp9ZTfVag5dQhCAQhCAQhCDYmorGDTYuyImzahjoiOlw5zP3B+K6eXHOg05jxSgeMrVUHwLwD812KgEIQgaEk0Gre6GpS/Co5B/l1UZPoua5vzLVzeuwdPcE7/w2qpQLudGSz1jOc39wFx+4EEgix3EHgUCQhCAQhCAW8e5m8q+4fcLRy3j3M3lX3H7hBvBNJCATSQgEIWG0ux5mH0klQ4bTsmxRjN0k7so2NHEkkIMLhTu+8erJ97KOmipmnL/ABpSZJQOwBnxVmp/QbA30NExkx255C6aokvcuqJDtPN+rd7FQIPBj+HCrpKimdulhkZn+ppA/dYrV1iZqcMpXPykYzkZW8Wyw8x4PtaqRQ1Of4XjD43c2mxI7cfmx17B+I3q222Pa1BcppIQNCSEAoDXr4iqfWU31Wq/UBr18RVPrKb6rUHLqEIQCEIQCEIQZ/V/SGbFsPjHGqhJ9Frtp37NK7CXOHc/YGZ8RfVkcymjvfhysl2tA67bS6PQNCSEAhNJA1zVru0LdQ1hrIW/7vUOLjsjKOc+E023A7x7V0ovHjGFw1kElNUNEkcjS1zT8x0Eb7oOKkK01iavKnCJC6xlpnE7E4G7obJ5rv2Ki0AhCEAt49zN5V9x+5WjlvDuZvKvuP3KDeKaSEDSQsTpFpJSYfHylS8NJyZGOdJI7g2NgzcUGQrauOCN8szmxsY0uc9xsGtG8kqMwOmkxarZilQ10dNDfvGneLFxO+qkbwJHgjeBfpRT4NVYvIyoxRnIUrXB0OG7Vy88JKojInoZmArloAFhl/ogEITQJYvSbAosQpn00t23sWSNyfHK3NkjDwIOayqSCV0Qx+VznYdiFmVsLRc/kqIdzZ4jxvbMbwVVLCaUaNQ17GbRdDNES6Cqjylhf0tPEbrt3FYbD9LZaSRlJjQbBI47MVa3/hqj2/5b/wBJ9iC0Qk1wIuMx0poGtf69fEVT6ym+q1X6gNeviKp9ZTfVag5dQhCAQhCAX1pKaSaRkUTS973BrWAXJcdwCdJSyTSMiia6R7yA1jQS4k8AAujdU2rIYaBV1ga+qcOa0WIgad4B4uPEoKbVxoo3CaCOnyMrufM8fmlIzF+IG4diqEJoBCSaAQkhAJoQg+NVTRzMdHK1sjHCzmOaHNI6CCtPaZajo5C6bDHiEm573kJLCf0P3t7DcLcyaDjbH9Fa/D3EVcD4hfw7XYex4yWGXcD2BwIcAQRmCAQR1hTmJ6BYTU5y0kJPnNYGH4tsg5CW8e5m8q+4fcKvn1NYI43ET2dTZ5B/dffD9VOG021yDqqLattBlZMwOtfZ2g0i9rm3aUFtPURxi8jmsHS5zWj4lTmIaf4ZC7k2zd8ScIadrp5CepsYK+UOrjCQQXwcuRxnlkm/rJVFQ4ZT042YIo4R0RxsZ/SEEmcRxrEMqaBuFREZz1NpJz6MDTZuXSVk8A0NpqSTvh5fV1J8KrndtydexwYOptlRpoBJNCASQmgSaSEDXnr6GGojdDOxsrHCzmPaHNI7CvumghzopXUBLsIqPwt/eNUXyRDqikvtR9mYX0Zp7yHNxSlnoDleXYM9OT1TMGQ9IBWaTmgixzHQdyDG4bpDQ1IBp6iGW+7ZlYT8L3Ulr18RVPrKb6rVRYnoZhdSbzUkDj5wia11/SaAViKvVfhkrTG4T7BteMVc+wbG45pdbJBymhdNjUpgvmTH/vvWQo9VGCRWPewf6b3uz7CUHK8EL5HBjGl7ibBrQXOJ6gMytg6K6nsTrSHTNFFF50ou8j9MY/vZdH4dg1LTC1PDHCP0Rtb+4F17kEtoXoDQYS38Bm3KQA6oeAZD0geaOoKpTQgEIQgEIQg//9k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38100" y="-639763"/>
            <a:ext cx="3333750" cy="13430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9222" name="Picture 6" descr="Bitemporal hemianopia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2276872"/>
            <a:ext cx="5256584" cy="211765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tr-TR" dirty="0" smtClean="0"/>
              <a:t>Homonim </a:t>
            </a:r>
            <a:r>
              <a:rPr lang="tr-TR" dirty="0" err="1" smtClean="0"/>
              <a:t>Hemianopsiler</a:t>
            </a:r>
            <a:endParaRPr lang="tr-TR" dirty="0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pPr algn="ctr">
              <a:buNone/>
            </a:pPr>
            <a:r>
              <a:rPr lang="tr-TR" dirty="0" err="1" smtClean="0"/>
              <a:t>Retrokiazmal</a:t>
            </a:r>
            <a:r>
              <a:rPr lang="tr-TR" dirty="0" smtClean="0"/>
              <a:t> lezyonlarda gelişir</a:t>
            </a:r>
            <a:endParaRPr lang="tr-TR" dirty="0"/>
          </a:p>
        </p:txBody>
      </p:sp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2204864"/>
            <a:ext cx="36957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34830" y="2351137"/>
            <a:ext cx="4057650" cy="208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Özet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lnSpcReduction="10000"/>
          </a:bodyPr>
          <a:lstStyle/>
          <a:p>
            <a:r>
              <a:rPr lang="tr-TR" dirty="0" err="1" smtClean="0">
                <a:solidFill>
                  <a:srgbClr val="FF0000"/>
                </a:solidFill>
              </a:rPr>
              <a:t>Monoküler</a:t>
            </a:r>
            <a:r>
              <a:rPr lang="tr-TR" dirty="0" smtClean="0">
                <a:solidFill>
                  <a:srgbClr val="FF0000"/>
                </a:solidFill>
              </a:rPr>
              <a:t> GK </a:t>
            </a:r>
            <a:r>
              <a:rPr lang="tr-TR" dirty="0" smtClean="0"/>
              <a:t>= Retina veya optik sinir kaynaklıdır</a:t>
            </a:r>
          </a:p>
          <a:p>
            <a:pPr lvl="1"/>
            <a:r>
              <a:rPr lang="tr-TR" dirty="0" err="1" smtClean="0"/>
              <a:t>Tromboembolik</a:t>
            </a:r>
            <a:r>
              <a:rPr lang="tr-TR" dirty="0" smtClean="0"/>
              <a:t>/</a:t>
            </a:r>
            <a:r>
              <a:rPr lang="tr-TR" dirty="0" err="1" smtClean="0"/>
              <a:t>iskemik</a:t>
            </a:r>
            <a:r>
              <a:rPr lang="tr-TR" dirty="0" smtClean="0"/>
              <a:t>/</a:t>
            </a:r>
            <a:r>
              <a:rPr lang="tr-TR" dirty="0" err="1" smtClean="0"/>
              <a:t>demiyelinizan</a:t>
            </a:r>
            <a:r>
              <a:rPr lang="tr-TR" dirty="0" smtClean="0"/>
              <a:t>/</a:t>
            </a:r>
            <a:r>
              <a:rPr lang="tr-TR" dirty="0" err="1" smtClean="0"/>
              <a:t>kompresif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>
                <a:solidFill>
                  <a:srgbClr val="FF0000"/>
                </a:solidFill>
              </a:rPr>
              <a:t>Heteronim</a:t>
            </a:r>
            <a:r>
              <a:rPr lang="tr-TR" dirty="0" smtClean="0">
                <a:solidFill>
                  <a:srgbClr val="FF0000"/>
                </a:solidFill>
              </a:rPr>
              <a:t> GA </a:t>
            </a:r>
            <a:r>
              <a:rPr lang="tr-TR" dirty="0" err="1" smtClean="0">
                <a:solidFill>
                  <a:srgbClr val="FF0000"/>
                </a:solidFill>
              </a:rPr>
              <a:t>defektleri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smtClean="0"/>
              <a:t>= En sık hipofiz kaynaklıdır</a:t>
            </a:r>
          </a:p>
          <a:p>
            <a:endParaRPr lang="tr-TR" dirty="0" smtClean="0"/>
          </a:p>
          <a:p>
            <a:r>
              <a:rPr lang="tr-TR" dirty="0" smtClean="0">
                <a:solidFill>
                  <a:srgbClr val="FF0000"/>
                </a:solidFill>
              </a:rPr>
              <a:t>Homonim GA </a:t>
            </a:r>
            <a:r>
              <a:rPr lang="tr-TR" dirty="0" err="1" smtClean="0">
                <a:solidFill>
                  <a:srgbClr val="FF0000"/>
                </a:solidFill>
              </a:rPr>
              <a:t>defektleri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smtClean="0"/>
              <a:t>= En sık </a:t>
            </a:r>
            <a:r>
              <a:rPr lang="tr-TR" dirty="0" err="1" smtClean="0"/>
              <a:t>serebrovasküler</a:t>
            </a:r>
            <a:r>
              <a:rPr lang="tr-TR" dirty="0" smtClean="0"/>
              <a:t> olaylara bağlı gelişir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Muayene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3568" y="1988840"/>
            <a:ext cx="5385792" cy="4525963"/>
          </a:xfrm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Görme keskinliği</a:t>
            </a:r>
          </a:p>
          <a:p>
            <a:r>
              <a:rPr lang="tr-TR" b="1" dirty="0" smtClean="0">
                <a:solidFill>
                  <a:srgbClr val="FF0000"/>
                </a:solidFill>
              </a:rPr>
              <a:t>Görme alanı muayenesi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Işık refleksi</a:t>
            </a:r>
          </a:p>
          <a:p>
            <a:endParaRPr lang="tr-TR" dirty="0" smtClean="0"/>
          </a:p>
          <a:p>
            <a:r>
              <a:rPr lang="tr-TR" dirty="0" err="1" smtClean="0"/>
              <a:t>Fundus</a:t>
            </a:r>
            <a:r>
              <a:rPr lang="tr-TR" dirty="0" smtClean="0"/>
              <a:t> muayenesi</a:t>
            </a:r>
          </a:p>
          <a:p>
            <a:r>
              <a:rPr lang="tr-TR" dirty="0" smtClean="0"/>
              <a:t>Renkli görme</a:t>
            </a:r>
          </a:p>
          <a:p>
            <a:r>
              <a:rPr lang="tr-TR" dirty="0" smtClean="0"/>
              <a:t>Sallanan fener testi-RAPD ?</a:t>
            </a:r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Uzak Görme</a:t>
            </a:r>
            <a:endParaRPr lang="tr-TR" dirty="0"/>
          </a:p>
        </p:txBody>
      </p:sp>
      <p:sp>
        <p:nvSpPr>
          <p:cNvPr id="6" name="5 İçerik Yer Tutucusu"/>
          <p:cNvSpPr>
            <a:spLocks noGrp="1"/>
          </p:cNvSpPr>
          <p:nvPr>
            <p:ph idx="1"/>
          </p:nvPr>
        </p:nvSpPr>
        <p:spPr>
          <a:xfrm>
            <a:off x="467544" y="1916832"/>
            <a:ext cx="8867328" cy="4525963"/>
          </a:xfrm>
        </p:spPr>
        <p:txBody>
          <a:bodyPr>
            <a:normAutofit/>
          </a:bodyPr>
          <a:lstStyle/>
          <a:p>
            <a:r>
              <a:rPr lang="tr-TR" dirty="0" smtClean="0"/>
              <a:t>Kartı okuyamadı ise </a:t>
            </a:r>
            <a:r>
              <a:rPr lang="tr-TR" dirty="0" smtClean="0">
                <a:sym typeface="Wingdings" pitchFamily="2" charset="2"/>
              </a:rPr>
              <a:t></a:t>
            </a:r>
            <a:endParaRPr lang="tr-TR" dirty="0" smtClean="0"/>
          </a:p>
          <a:p>
            <a:r>
              <a:rPr lang="tr-TR" dirty="0" smtClean="0"/>
              <a:t>Parmak sayma (6 m) =20/200</a:t>
            </a:r>
          </a:p>
          <a:p>
            <a:r>
              <a:rPr lang="tr-TR" dirty="0" smtClean="0"/>
              <a:t>Hareket algılama</a:t>
            </a:r>
          </a:p>
          <a:p>
            <a:r>
              <a:rPr lang="tr-TR" dirty="0" smtClean="0"/>
              <a:t>Işık algılama</a:t>
            </a:r>
          </a:p>
          <a:p>
            <a:r>
              <a:rPr lang="tr-TR" dirty="0" smtClean="0"/>
              <a:t>NLP= No </a:t>
            </a:r>
            <a:r>
              <a:rPr lang="tr-TR" dirty="0" err="1" smtClean="0"/>
              <a:t>light</a:t>
            </a:r>
            <a:r>
              <a:rPr lang="tr-TR" dirty="0" smtClean="0"/>
              <a:t> </a:t>
            </a:r>
            <a:r>
              <a:rPr lang="tr-TR" dirty="0" err="1" smtClean="0"/>
              <a:t>perception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Yakın Görme</a:t>
            </a:r>
            <a:endParaRPr lang="tr-TR" dirty="0"/>
          </a:p>
        </p:txBody>
      </p:sp>
      <p:pic>
        <p:nvPicPr>
          <p:cNvPr id="5" name="5 İçerik Yer Tutucusu" descr="IMG_2470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 rot="5400000">
            <a:off x="2555007" y="2205633"/>
            <a:ext cx="4038600" cy="3028950"/>
          </a:xfrm>
          <a:ln w="57150">
            <a:solidFill>
              <a:srgbClr val="A5002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Konfrontasyonla</a:t>
            </a:r>
            <a:r>
              <a:rPr lang="tr-TR" dirty="0" smtClean="0"/>
              <a:t> GA Muayenesi</a:t>
            </a:r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Olgu Örnekleri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1979712" y="6021288"/>
            <a:ext cx="55446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/>
              <a:t>PERİFERİK GÖRME ALANI DEĞERLENDİRİLİR</a:t>
            </a:r>
            <a:endParaRPr lang="tr-TR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Ek İnceleme</a:t>
            </a:r>
            <a:endParaRPr lang="tr-TR" dirty="0"/>
          </a:p>
        </p:txBody>
      </p:sp>
      <p:sp>
        <p:nvSpPr>
          <p:cNvPr id="5" name="4 Metin kutusu"/>
          <p:cNvSpPr txBox="1"/>
          <p:nvPr/>
        </p:nvSpPr>
        <p:spPr>
          <a:xfrm>
            <a:off x="2699792" y="5517232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BSGA</a:t>
            </a:r>
            <a:endParaRPr lang="tr-TR" sz="2400" dirty="0"/>
          </a:p>
        </p:txBody>
      </p:sp>
      <p:sp>
        <p:nvSpPr>
          <p:cNvPr id="6" name="5 Metin kutusu"/>
          <p:cNvSpPr txBox="1"/>
          <p:nvPr/>
        </p:nvSpPr>
        <p:spPr>
          <a:xfrm>
            <a:off x="5148064" y="5517232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err="1" smtClean="0"/>
              <a:t>Goldmann</a:t>
            </a:r>
            <a:r>
              <a:rPr lang="tr-TR" sz="2400" dirty="0" smtClean="0"/>
              <a:t> </a:t>
            </a:r>
            <a:r>
              <a:rPr lang="tr-TR" sz="2400" dirty="0" err="1" smtClean="0"/>
              <a:t>perimetrisi</a:t>
            </a:r>
            <a:endParaRPr lang="tr-TR" sz="2400" dirty="0"/>
          </a:p>
        </p:txBody>
      </p:sp>
      <p:sp>
        <p:nvSpPr>
          <p:cNvPr id="7" name="6 Metin kutusu"/>
          <p:cNvSpPr txBox="1"/>
          <p:nvPr/>
        </p:nvSpPr>
        <p:spPr>
          <a:xfrm>
            <a:off x="2483768" y="6396335"/>
            <a:ext cx="4392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dirty="0" smtClean="0"/>
              <a:t>GK &gt;20/100 olmalıdır</a:t>
            </a:r>
            <a:endParaRPr lang="tr-TR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Görme Alanı </a:t>
            </a:r>
            <a:r>
              <a:rPr lang="tr-TR" dirty="0" err="1" smtClean="0"/>
              <a:t>Defektleri</a:t>
            </a:r>
            <a:endParaRPr lang="tr-TR" dirty="0"/>
          </a:p>
        </p:txBody>
      </p:sp>
      <p:pic>
        <p:nvPicPr>
          <p:cNvPr id="50178" name="Picture 2" descr="http://www.utdallas.edu/~tres/integ/sen4/8_0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1844824"/>
            <a:ext cx="6480720" cy="3991302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Altitüdinal</a:t>
            </a:r>
            <a:r>
              <a:rPr lang="tr-TR" dirty="0" smtClean="0"/>
              <a:t> GA </a:t>
            </a:r>
            <a:r>
              <a:rPr lang="tr-TR" dirty="0" err="1" smtClean="0"/>
              <a:t>defekti</a:t>
            </a:r>
            <a:endParaRPr lang="tr-TR" dirty="0"/>
          </a:p>
        </p:txBody>
      </p:sp>
      <p:pic>
        <p:nvPicPr>
          <p:cNvPr id="3" name="Picture 8" descr="Figure 7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1" y="1916832"/>
            <a:ext cx="6365639" cy="31683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Santral </a:t>
            </a:r>
            <a:r>
              <a:rPr lang="tr-TR" dirty="0" err="1" smtClean="0"/>
              <a:t>skotom</a:t>
            </a:r>
            <a:endParaRPr lang="tr-TR" dirty="0"/>
          </a:p>
        </p:txBody>
      </p:sp>
      <p:pic>
        <p:nvPicPr>
          <p:cNvPr id="45058" name="Picture 2" descr="Figure 8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1988840"/>
            <a:ext cx="6264696" cy="320353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1987</TotalTime>
  <Words>156</Words>
  <Application>Microsoft Office PowerPoint</Application>
  <PresentationFormat>Ekran Gösterisi (4:3)</PresentationFormat>
  <Paragraphs>64</Paragraphs>
  <Slides>13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Ofis Teması</vt:lpstr>
      <vt:lpstr>Görme Kaybı/Görme Alanı Kaybı</vt:lpstr>
      <vt:lpstr>Muayene</vt:lpstr>
      <vt:lpstr>Uzak Görme</vt:lpstr>
      <vt:lpstr>Yakın Görme</vt:lpstr>
      <vt:lpstr>Konfrontasyonla GA Muayenesi</vt:lpstr>
      <vt:lpstr>Ek İnceleme</vt:lpstr>
      <vt:lpstr>Görme Alanı Defektleri</vt:lpstr>
      <vt:lpstr>Altitüdinal GA defekti</vt:lpstr>
      <vt:lpstr>Santral skotom</vt:lpstr>
      <vt:lpstr>Monoküler Görme Kaybı Nedenleri</vt:lpstr>
      <vt:lpstr>Bitemporal Hemianopsi</vt:lpstr>
      <vt:lpstr>Homonim Hemianopsiler</vt:lpstr>
      <vt:lpstr>Özet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user</dc:creator>
  <cp:lastModifiedBy>user</cp:lastModifiedBy>
  <cp:revision>69</cp:revision>
  <dcterms:modified xsi:type="dcterms:W3CDTF">2018-02-23T08:11:14Z</dcterms:modified>
</cp:coreProperties>
</file>