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</p:sldMasterIdLst>
  <p:sldIdLst>
    <p:sldId id="257" r:id="rId5"/>
    <p:sldId id="258" r:id="rId6"/>
    <p:sldId id="259" r:id="rId7"/>
    <p:sldId id="260" r:id="rId8"/>
    <p:sldId id="261" r:id="rId9"/>
    <p:sldId id="269" r:id="rId10"/>
    <p:sldId id="262" r:id="rId11"/>
    <p:sldId id="263" r:id="rId12"/>
    <p:sldId id="264" r:id="rId13"/>
    <p:sldId id="265" r:id="rId14"/>
    <p:sldId id="268" r:id="rId15"/>
    <p:sldId id="272" r:id="rId16"/>
    <p:sldId id="273" r:id="rId17"/>
    <p:sldId id="266" r:id="rId18"/>
    <p:sldId id="267" r:id="rId19"/>
    <p:sldId id="271" r:id="rId20"/>
    <p:sldId id="270" r:id="rId21"/>
    <p:sldId id="274" r:id="rId22"/>
    <p:sldId id="275" r:id="rId23"/>
    <p:sldId id="276" r:id="rId24"/>
    <p:sldId id="277" r:id="rId25"/>
    <p:sldId id="280" r:id="rId26"/>
    <p:sldId id="279" r:id="rId27"/>
    <p:sldId id="278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4B0BFA-2C31-45F0-BD0E-BC87B73F479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37671B4-2CBD-48D8-AA24-DF8FAC29D1AC}">
      <dgm:prSet/>
      <dgm:spPr>
        <a:solidFill>
          <a:srgbClr val="7C2912"/>
        </a:solidFill>
      </dgm:spPr>
      <dgm:t>
        <a:bodyPr/>
        <a:lstStyle/>
        <a:p>
          <a:pPr rtl="0"/>
          <a:r>
            <a:rPr lang="tr-TR" dirty="0" smtClean="0"/>
            <a:t>Hareketli bölümlü protezlerin ölçüsü iki şekilde kaydedilir:</a:t>
          </a:r>
          <a:endParaRPr lang="tr-TR" dirty="0"/>
        </a:p>
      </dgm:t>
    </dgm:pt>
    <dgm:pt modelId="{4EB0FF09-16EF-4AF6-90DE-715DA69EDF6A}" type="parTrans" cxnId="{2D5C51C8-9831-4A40-9D6E-E4FD9E61DE33}">
      <dgm:prSet/>
      <dgm:spPr/>
      <dgm:t>
        <a:bodyPr/>
        <a:lstStyle/>
        <a:p>
          <a:endParaRPr lang="tr-TR"/>
        </a:p>
      </dgm:t>
    </dgm:pt>
    <dgm:pt modelId="{98C58E3C-8576-41C5-B39F-4DE0B05AA61B}" type="sibTrans" cxnId="{2D5C51C8-9831-4A40-9D6E-E4FD9E61DE33}">
      <dgm:prSet/>
      <dgm:spPr/>
      <dgm:t>
        <a:bodyPr/>
        <a:lstStyle/>
        <a:p>
          <a:endParaRPr lang="tr-TR"/>
        </a:p>
      </dgm:t>
    </dgm:pt>
    <dgm:pt modelId="{12C59C00-944B-42C2-9974-5B71007AB478}">
      <dgm:prSet/>
      <dgm:spPr/>
      <dgm:t>
        <a:bodyPr/>
        <a:lstStyle/>
        <a:p>
          <a:pPr rtl="0"/>
          <a:r>
            <a:rPr lang="tr-TR" dirty="0" smtClean="0"/>
            <a:t>ANATOMİK</a:t>
          </a:r>
          <a:endParaRPr lang="tr-TR" dirty="0"/>
        </a:p>
      </dgm:t>
    </dgm:pt>
    <dgm:pt modelId="{7162CCE7-1D60-4AEC-9780-4B1DB3B099C7}" type="parTrans" cxnId="{EA64486E-B2BD-4C08-B7E4-63845BF324D1}">
      <dgm:prSet/>
      <dgm:spPr/>
      <dgm:t>
        <a:bodyPr/>
        <a:lstStyle/>
        <a:p>
          <a:endParaRPr lang="tr-TR"/>
        </a:p>
      </dgm:t>
    </dgm:pt>
    <dgm:pt modelId="{2455D1CC-298A-4DB4-8C97-4A171AFA1108}" type="sibTrans" cxnId="{EA64486E-B2BD-4C08-B7E4-63845BF324D1}">
      <dgm:prSet/>
      <dgm:spPr/>
      <dgm:t>
        <a:bodyPr/>
        <a:lstStyle/>
        <a:p>
          <a:endParaRPr lang="tr-TR"/>
        </a:p>
      </dgm:t>
    </dgm:pt>
    <dgm:pt modelId="{BF3D3671-F4A8-4CF3-B2F9-D173668A11D5}">
      <dgm:prSet/>
      <dgm:spPr/>
      <dgm:t>
        <a:bodyPr/>
        <a:lstStyle/>
        <a:p>
          <a:pPr rtl="0"/>
          <a:r>
            <a:rPr lang="tr-TR" dirty="0" smtClean="0"/>
            <a:t>FONKSİYONEL</a:t>
          </a:r>
          <a:endParaRPr lang="tr-TR" dirty="0"/>
        </a:p>
      </dgm:t>
    </dgm:pt>
    <dgm:pt modelId="{6F04508B-DBC8-4D46-A7A8-AB888AF0D7AA}" type="parTrans" cxnId="{45889CC6-52B3-406A-A47A-FBB0D985786E}">
      <dgm:prSet/>
      <dgm:spPr/>
      <dgm:t>
        <a:bodyPr/>
        <a:lstStyle/>
        <a:p>
          <a:endParaRPr lang="tr-TR"/>
        </a:p>
      </dgm:t>
    </dgm:pt>
    <dgm:pt modelId="{5EA5959F-12AC-4E1A-9550-F7B3F0DF1A1C}" type="sibTrans" cxnId="{45889CC6-52B3-406A-A47A-FBB0D985786E}">
      <dgm:prSet/>
      <dgm:spPr/>
      <dgm:t>
        <a:bodyPr/>
        <a:lstStyle/>
        <a:p>
          <a:endParaRPr lang="tr-TR"/>
        </a:p>
      </dgm:t>
    </dgm:pt>
    <dgm:pt modelId="{3A92BECE-DEDF-4FFF-BC18-C09635A37EFB}" type="pres">
      <dgm:prSet presAssocID="{214B0BFA-2C31-45F0-BD0E-BC87B73F47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77902A3-6F32-49F0-B7A9-00D135CF1F60}" type="pres">
      <dgm:prSet presAssocID="{737671B4-2CBD-48D8-AA24-DF8FAC29D1A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0688E9-5065-49FE-A8ED-CEE252F8C23B}" type="pres">
      <dgm:prSet presAssocID="{98C58E3C-8576-41C5-B39F-4DE0B05AA61B}" presName="spacer" presStyleCnt="0"/>
      <dgm:spPr/>
    </dgm:pt>
    <dgm:pt modelId="{3052882A-8C26-4B82-9B27-FCD9C6F60EB3}" type="pres">
      <dgm:prSet presAssocID="{12C59C00-944B-42C2-9974-5B71007AB47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7BF4BA-2C93-4987-968F-AFF3A7166C89}" type="pres">
      <dgm:prSet presAssocID="{2455D1CC-298A-4DB4-8C97-4A171AFA1108}" presName="spacer" presStyleCnt="0"/>
      <dgm:spPr/>
    </dgm:pt>
    <dgm:pt modelId="{EB5DE4C2-8914-4FD9-A016-211AAD53E276}" type="pres">
      <dgm:prSet presAssocID="{BF3D3671-F4A8-4CF3-B2F9-D173668A11D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D5C51C8-9831-4A40-9D6E-E4FD9E61DE33}" srcId="{214B0BFA-2C31-45F0-BD0E-BC87B73F4794}" destId="{737671B4-2CBD-48D8-AA24-DF8FAC29D1AC}" srcOrd="0" destOrd="0" parTransId="{4EB0FF09-16EF-4AF6-90DE-715DA69EDF6A}" sibTransId="{98C58E3C-8576-41C5-B39F-4DE0B05AA61B}"/>
    <dgm:cxn modelId="{BEEB9440-3A81-4D08-87DB-0157E45A11E8}" type="presOf" srcId="{214B0BFA-2C31-45F0-BD0E-BC87B73F4794}" destId="{3A92BECE-DEDF-4FFF-BC18-C09635A37EFB}" srcOrd="0" destOrd="0" presId="urn:microsoft.com/office/officeart/2005/8/layout/vList2"/>
    <dgm:cxn modelId="{BA105AEA-0D30-4664-A6A4-DAF2903F5CE0}" type="presOf" srcId="{BF3D3671-F4A8-4CF3-B2F9-D173668A11D5}" destId="{EB5DE4C2-8914-4FD9-A016-211AAD53E276}" srcOrd="0" destOrd="0" presId="urn:microsoft.com/office/officeart/2005/8/layout/vList2"/>
    <dgm:cxn modelId="{9DDE573C-AE84-40CE-A2E5-5A7B153BC6A6}" type="presOf" srcId="{737671B4-2CBD-48D8-AA24-DF8FAC29D1AC}" destId="{577902A3-6F32-49F0-B7A9-00D135CF1F60}" srcOrd="0" destOrd="0" presId="urn:microsoft.com/office/officeart/2005/8/layout/vList2"/>
    <dgm:cxn modelId="{45889CC6-52B3-406A-A47A-FBB0D985786E}" srcId="{214B0BFA-2C31-45F0-BD0E-BC87B73F4794}" destId="{BF3D3671-F4A8-4CF3-B2F9-D173668A11D5}" srcOrd="2" destOrd="0" parTransId="{6F04508B-DBC8-4D46-A7A8-AB888AF0D7AA}" sibTransId="{5EA5959F-12AC-4E1A-9550-F7B3F0DF1A1C}"/>
    <dgm:cxn modelId="{38A41F25-FAAE-4468-94F2-C8C1B988D6A9}" type="presOf" srcId="{12C59C00-944B-42C2-9974-5B71007AB478}" destId="{3052882A-8C26-4B82-9B27-FCD9C6F60EB3}" srcOrd="0" destOrd="0" presId="urn:microsoft.com/office/officeart/2005/8/layout/vList2"/>
    <dgm:cxn modelId="{EA64486E-B2BD-4C08-B7E4-63845BF324D1}" srcId="{214B0BFA-2C31-45F0-BD0E-BC87B73F4794}" destId="{12C59C00-944B-42C2-9974-5B71007AB478}" srcOrd="1" destOrd="0" parTransId="{7162CCE7-1D60-4AEC-9780-4B1DB3B099C7}" sibTransId="{2455D1CC-298A-4DB4-8C97-4A171AFA1108}"/>
    <dgm:cxn modelId="{381F237D-1774-4BB9-9F66-4D2EAC5214C4}" type="presParOf" srcId="{3A92BECE-DEDF-4FFF-BC18-C09635A37EFB}" destId="{577902A3-6F32-49F0-B7A9-00D135CF1F60}" srcOrd="0" destOrd="0" presId="urn:microsoft.com/office/officeart/2005/8/layout/vList2"/>
    <dgm:cxn modelId="{A6E09241-ACBA-411E-B1FD-C4FEA53D9BE8}" type="presParOf" srcId="{3A92BECE-DEDF-4FFF-BC18-C09635A37EFB}" destId="{1D0688E9-5065-49FE-A8ED-CEE252F8C23B}" srcOrd="1" destOrd="0" presId="urn:microsoft.com/office/officeart/2005/8/layout/vList2"/>
    <dgm:cxn modelId="{69C04C60-43E9-4E4E-B0AC-26339C9E21A3}" type="presParOf" srcId="{3A92BECE-DEDF-4FFF-BC18-C09635A37EFB}" destId="{3052882A-8C26-4B82-9B27-FCD9C6F60EB3}" srcOrd="2" destOrd="0" presId="urn:microsoft.com/office/officeart/2005/8/layout/vList2"/>
    <dgm:cxn modelId="{F9BDE74A-648D-4174-B4D6-8E5D6DF1732B}" type="presParOf" srcId="{3A92BECE-DEDF-4FFF-BC18-C09635A37EFB}" destId="{837BF4BA-2C93-4987-968F-AFF3A7166C89}" srcOrd="3" destOrd="0" presId="urn:microsoft.com/office/officeart/2005/8/layout/vList2"/>
    <dgm:cxn modelId="{6FF7EE58-34C9-46DC-BC0D-87C6A5ED28B3}" type="presParOf" srcId="{3A92BECE-DEDF-4FFF-BC18-C09635A37EFB}" destId="{EB5DE4C2-8914-4FD9-A016-211AAD53E27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902A3-6F32-49F0-B7A9-00D135CF1F60}">
      <dsp:nvSpPr>
        <dsp:cNvPr id="0" name=""/>
        <dsp:cNvSpPr/>
      </dsp:nvSpPr>
      <dsp:spPr>
        <a:xfrm>
          <a:off x="0" y="11181"/>
          <a:ext cx="8229600" cy="1432080"/>
        </a:xfrm>
        <a:prstGeom prst="roundRect">
          <a:avLst/>
        </a:prstGeom>
        <a:solidFill>
          <a:srgbClr val="7C291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Hareketli bölümlü protezlerin ölçüsü iki şekilde kaydedilir:</a:t>
          </a:r>
          <a:endParaRPr lang="tr-TR" sz="3600" kern="1200" dirty="0"/>
        </a:p>
      </dsp:txBody>
      <dsp:txXfrm>
        <a:off x="69908" y="81089"/>
        <a:ext cx="8089784" cy="1292264"/>
      </dsp:txXfrm>
    </dsp:sp>
    <dsp:sp modelId="{3052882A-8C26-4B82-9B27-FCD9C6F60EB3}">
      <dsp:nvSpPr>
        <dsp:cNvPr id="0" name=""/>
        <dsp:cNvSpPr/>
      </dsp:nvSpPr>
      <dsp:spPr>
        <a:xfrm>
          <a:off x="0" y="1546941"/>
          <a:ext cx="8229600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ANATOMİK</a:t>
          </a:r>
          <a:endParaRPr lang="tr-TR" sz="3600" kern="1200" dirty="0"/>
        </a:p>
      </dsp:txBody>
      <dsp:txXfrm>
        <a:off x="69908" y="1616849"/>
        <a:ext cx="8089784" cy="1292264"/>
      </dsp:txXfrm>
    </dsp:sp>
    <dsp:sp modelId="{EB5DE4C2-8914-4FD9-A016-211AAD53E276}">
      <dsp:nvSpPr>
        <dsp:cNvPr id="0" name=""/>
        <dsp:cNvSpPr/>
      </dsp:nvSpPr>
      <dsp:spPr>
        <a:xfrm>
          <a:off x="0" y="3082701"/>
          <a:ext cx="8229600" cy="1432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FONKSİYONEL</a:t>
          </a:r>
          <a:endParaRPr lang="tr-TR" sz="3600" kern="1200" dirty="0"/>
        </a:p>
      </dsp:txBody>
      <dsp:txXfrm>
        <a:off x="69908" y="3152609"/>
        <a:ext cx="8089784" cy="1292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4787-9666-40D4-BD77-F799638C98B0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BC0E-A123-4F6F-BA11-1DB6DE7BD3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7000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4787-9666-40D4-BD77-F799638C98B0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BC0E-A123-4F6F-BA11-1DB6DE7BD3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710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4787-9666-40D4-BD77-F799638C98B0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BC0E-A123-4F6F-BA11-1DB6DE7BD3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3957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51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202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74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02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739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374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0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0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4787-9666-40D4-BD77-F799638C98B0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BC0E-A123-4F6F-BA11-1DB6DE7BD3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1416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05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47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153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34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56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171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85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82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273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4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4787-9666-40D4-BD77-F799638C98B0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BC0E-A123-4F6F-BA11-1DB6DE7BD3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4107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5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2222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619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6193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262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1878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758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4178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67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5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4787-9666-40D4-BD77-F799638C98B0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BC0E-A123-4F6F-BA11-1DB6DE7BD3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75586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636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550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54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817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4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4787-9666-40D4-BD77-F799638C98B0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BC0E-A123-4F6F-BA11-1DB6DE7BD3BF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15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4787-9666-40D4-BD77-F799638C98B0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BC0E-A123-4F6F-BA11-1DB6DE7BD3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7607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4787-9666-40D4-BD77-F799638C98B0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BC0E-A123-4F6F-BA11-1DB6DE7BD3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520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94787-9666-40D4-BD77-F799638C98B0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BC0E-A123-4F6F-BA11-1DB6DE7BD3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616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C694787-9666-40D4-BD77-F799638C98B0}" type="datetimeFigureOut">
              <a:rPr lang="tr-TR" smtClean="0"/>
              <a:t>4.02.2020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6BC0E-A123-4F6F-BA11-1DB6DE7BD3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682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6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1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74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B5524-707C-4745-8591-1C02B93304F1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4.02.2020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876B5-CA81-4AF7-B355-5F4FCAB6568B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akaltanfunda@gmail.com" TargetMode="Externa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95274" y="1428737"/>
            <a:ext cx="10858576" cy="182976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  <a:defRPr/>
            </a:pPr>
            <a:r>
              <a:rPr lang="tr-TR" sz="4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HAREKETLİ BÖLÜMLÜ PROTEZLERDE </a:t>
            </a:r>
            <a:br>
              <a:rPr lang="tr-TR" sz="4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</a:br>
            <a:r>
              <a:rPr lang="tr-TR" sz="4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FONKSİYONEL ÖLÇÜ</a:t>
            </a:r>
            <a:endParaRPr lang="tr-TR" sz="4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3575050" y="3500439"/>
            <a:ext cx="5359400" cy="1152525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rgbClr val="0D0D0D"/>
                </a:solidFill>
                <a:latin typeface="Century Gothic" pitchFamily="34" charset="0"/>
              </a:rPr>
              <a:t>Prof. Dr. Funda AKALTAN</a:t>
            </a:r>
          </a:p>
          <a:p>
            <a:r>
              <a:rPr lang="tr-TR" dirty="0" err="1">
                <a:solidFill>
                  <a:srgbClr val="0D0D0D"/>
                </a:solidFill>
                <a:latin typeface="Century Gothic" pitchFamily="34" charset="0"/>
              </a:rPr>
              <a:t>akaltanfunda</a:t>
            </a:r>
            <a:r>
              <a:rPr lang="tr-TR">
                <a:solidFill>
                  <a:srgbClr val="0D0D0D"/>
                </a:solidFill>
                <a:latin typeface="Century Gothic" pitchFamily="34" charset="0"/>
              </a:rPr>
              <a:t>@gmail.com</a:t>
            </a:r>
          </a:p>
        </p:txBody>
      </p:sp>
    </p:spTree>
    <p:extLst>
      <p:ext uri="{BB962C8B-B14F-4D97-AF65-F5344CB8AC3E}">
        <p14:creationId xmlns:p14="http://schemas.microsoft.com/office/powerpoint/2010/main" val="342612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solidFill>
                  <a:srgbClr val="0033CC"/>
                </a:solidFill>
              </a:rPr>
              <a:t>FONKSİYONEL ÖLÇÜNÜN </a:t>
            </a:r>
            <a:r>
              <a:rPr lang="tr-TR" sz="3600" b="1" dirty="0" smtClean="0">
                <a:solidFill>
                  <a:srgbClr val="0033CC"/>
                </a:solidFill>
              </a:rPr>
              <a:t>AVANTAJLARI</a:t>
            </a:r>
            <a:endParaRPr lang="tr-TR" sz="3600" b="1" dirty="0">
              <a:solidFill>
                <a:srgbClr val="0033CC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47773"/>
            <a:ext cx="11588262" cy="5110227"/>
          </a:xfrm>
        </p:spPr>
        <p:txBody>
          <a:bodyPr>
            <a:noAutofit/>
          </a:bodyPr>
          <a:lstStyle/>
          <a:p>
            <a:r>
              <a:rPr lang="tr-TR" sz="2800" b="1" i="1" dirty="0"/>
              <a:t>Destek dişler ve dişsiz alanlardan elde edilen </a:t>
            </a:r>
            <a:r>
              <a:rPr lang="tr-TR" sz="2800" dirty="0"/>
              <a:t>“destek”, “</a:t>
            </a:r>
            <a:r>
              <a:rPr lang="tr-TR" sz="2800" dirty="0" err="1"/>
              <a:t>stabilite</a:t>
            </a:r>
            <a:r>
              <a:rPr lang="tr-TR" sz="2800" dirty="0"/>
              <a:t>” ve “tutuculuk” daha net ve doğru olur.</a:t>
            </a:r>
          </a:p>
          <a:p>
            <a:r>
              <a:rPr lang="tr-TR" sz="2800" dirty="0">
                <a:solidFill>
                  <a:srgbClr val="CC0000"/>
                </a:solidFill>
              </a:rPr>
              <a:t>Destek dişler ve dişsiz alanlar arasındaki </a:t>
            </a:r>
            <a:r>
              <a:rPr lang="tr-TR" sz="2800" dirty="0" err="1">
                <a:solidFill>
                  <a:srgbClr val="CC0000"/>
                </a:solidFill>
              </a:rPr>
              <a:t>reziliens</a:t>
            </a:r>
            <a:r>
              <a:rPr lang="tr-TR" sz="2800" dirty="0">
                <a:solidFill>
                  <a:srgbClr val="CC0000"/>
                </a:solidFill>
              </a:rPr>
              <a:t> farkı azalır.</a:t>
            </a:r>
          </a:p>
          <a:p>
            <a:r>
              <a:rPr lang="tr-TR" sz="2800" dirty="0"/>
              <a:t>Basınç, yükü taşıyabilen ve daha sağlıklı alanlara yönlendirilir.</a:t>
            </a:r>
          </a:p>
          <a:p>
            <a:r>
              <a:rPr lang="tr-TR" sz="2800" dirty="0">
                <a:solidFill>
                  <a:srgbClr val="CC0000"/>
                </a:solidFill>
              </a:rPr>
              <a:t>Protez çiğneme kuvvetlerinin etkisi altındayken,</a:t>
            </a:r>
            <a:r>
              <a:rPr lang="tr-TR" sz="2800" dirty="0">
                <a:solidFill>
                  <a:srgbClr val="CC0000"/>
                </a:solidFill>
              </a:rPr>
              <a:t> p</a:t>
            </a:r>
            <a:r>
              <a:rPr lang="tr-TR" sz="2800" dirty="0">
                <a:solidFill>
                  <a:srgbClr val="CC0000"/>
                </a:solidFill>
              </a:rPr>
              <a:t>rotez </a:t>
            </a:r>
            <a:r>
              <a:rPr lang="tr-TR" sz="2800" dirty="0">
                <a:solidFill>
                  <a:srgbClr val="CC0000"/>
                </a:solidFill>
              </a:rPr>
              <a:t>kaidesi daha az hareket </a:t>
            </a:r>
            <a:r>
              <a:rPr lang="tr-TR" sz="2800" dirty="0">
                <a:solidFill>
                  <a:srgbClr val="CC0000"/>
                </a:solidFill>
              </a:rPr>
              <a:t>eder; kuvvetler destek dişler ve dişsiz alanlarda dengeli olarak dağılır; destek dişler ve dişsiz </a:t>
            </a:r>
            <a:r>
              <a:rPr lang="tr-TR" sz="2800" dirty="0" err="1">
                <a:solidFill>
                  <a:srgbClr val="CC0000"/>
                </a:solidFill>
              </a:rPr>
              <a:t>kretteki</a:t>
            </a:r>
            <a:r>
              <a:rPr lang="tr-TR" sz="2800" dirty="0">
                <a:solidFill>
                  <a:srgbClr val="CC0000"/>
                </a:solidFill>
              </a:rPr>
              <a:t> mukoza ve kemik korunur.</a:t>
            </a:r>
          </a:p>
          <a:p>
            <a:r>
              <a:rPr lang="tr-TR" sz="2800" dirty="0"/>
              <a:t>Çiğneme yükleri altında kaide daha az </a:t>
            </a:r>
            <a:r>
              <a:rPr lang="tr-TR" sz="2800" dirty="0"/>
              <a:t>gömüldüğünden, </a:t>
            </a:r>
            <a:r>
              <a:rPr lang="tr-TR" sz="2800" dirty="0"/>
              <a:t>karşıt doğal dişlerle protez dişleri arasındaki </a:t>
            </a:r>
            <a:r>
              <a:rPr lang="tr-TR" sz="2800" dirty="0" err="1"/>
              <a:t>okluzal</a:t>
            </a:r>
            <a:r>
              <a:rPr lang="tr-TR" sz="2800" dirty="0"/>
              <a:t> temas korunur; çiğneme etkinliği artar. </a:t>
            </a:r>
          </a:p>
          <a:p>
            <a:endParaRPr lang="tr-TR" sz="2400" dirty="0">
              <a:solidFill>
                <a:srgbClr val="BB3D1B"/>
              </a:solidFill>
            </a:endParaRPr>
          </a:p>
          <a:p>
            <a:endParaRPr lang="tr-TR" sz="2400" dirty="0">
              <a:solidFill>
                <a:srgbClr val="BB3D1B"/>
              </a:solidFill>
            </a:endParaRPr>
          </a:p>
          <a:p>
            <a:endParaRPr lang="tr-TR" sz="2400" dirty="0">
              <a:solidFill>
                <a:srgbClr val="BB3D1B"/>
              </a:solidFill>
            </a:endParaRPr>
          </a:p>
          <a:p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8248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FONKSİYONEL ÖLÇÜ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tr-TR" b="1" dirty="0">
                <a:solidFill>
                  <a:srgbClr val="0033CC"/>
                </a:solidFill>
              </a:rPr>
              <a:t>Fonksiyonel ölçü yönteminin amacı; </a:t>
            </a:r>
            <a:r>
              <a:rPr lang="tr-TR" dirty="0"/>
              <a:t>HBP kaidesi için en avantajlı desteği oluşturmaktır.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Sadece dişsiz alanın mümkün olduğu kadar geniş miktarda ölçüsünü almak değil; </a:t>
            </a:r>
            <a:r>
              <a:rPr lang="tr-TR" dirty="0" err="1" smtClean="0"/>
              <a:t>kretin</a:t>
            </a:r>
            <a:r>
              <a:rPr lang="tr-TR" dirty="0" smtClean="0"/>
              <a:t> </a:t>
            </a:r>
            <a:r>
              <a:rPr lang="tr-TR" dirty="0" err="1" smtClean="0"/>
              <a:t>reziliens</a:t>
            </a:r>
            <a:r>
              <a:rPr lang="tr-TR" dirty="0" smtClean="0"/>
              <a:t> sınırları içinde şeklini kaydetmek ve kuvveti stresi taşıyabilen alanlara yönlendirmek amaçlanır.</a:t>
            </a:r>
          </a:p>
          <a:p>
            <a:pPr>
              <a:buNone/>
            </a:pPr>
            <a:r>
              <a:rPr lang="tr-TR" dirty="0" smtClean="0">
                <a:solidFill>
                  <a:srgbClr val="BB3D1B"/>
                </a:solidFill>
              </a:rPr>
              <a:t>Dişsiz </a:t>
            </a:r>
            <a:r>
              <a:rPr lang="tr-TR" dirty="0">
                <a:solidFill>
                  <a:srgbClr val="BB3D1B"/>
                </a:solidFill>
              </a:rPr>
              <a:t>dokuların ölçüsü fonksiyonel yükleme altında olduğu durumda; </a:t>
            </a:r>
            <a:r>
              <a:rPr lang="tr-TR" dirty="0">
                <a:solidFill>
                  <a:srgbClr val="CC0000"/>
                </a:solidFill>
              </a:rPr>
              <a:t>fonksiyonel formda </a:t>
            </a:r>
            <a:r>
              <a:rPr lang="tr-TR" dirty="0">
                <a:solidFill>
                  <a:srgbClr val="BB3D1B"/>
                </a:solidFill>
              </a:rPr>
              <a:t>kaydedilir.</a:t>
            </a:r>
          </a:p>
          <a:p>
            <a:pPr>
              <a:buNone/>
            </a:pPr>
            <a:r>
              <a:rPr lang="tr-TR" b="1" dirty="0">
                <a:solidFill>
                  <a:srgbClr val="0033CC"/>
                </a:solidFill>
              </a:rPr>
              <a:t>Anatomik formdan ne kadar farklı şekilleneceği, </a:t>
            </a:r>
            <a:r>
              <a:rPr lang="tr-TR" b="1" dirty="0" err="1">
                <a:solidFill>
                  <a:srgbClr val="0033CC"/>
                </a:solidFill>
              </a:rPr>
              <a:t>kret</a:t>
            </a:r>
            <a:r>
              <a:rPr lang="tr-TR" b="1" dirty="0">
                <a:solidFill>
                  <a:srgbClr val="0033CC"/>
                </a:solidFill>
              </a:rPr>
              <a:t> üzerindeki mukozanın kalınlığı ve hareketliliğine göre değişir.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FONKSİYONEL ÖLÇÜ</a:t>
            </a:r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52663" y="2204864"/>
            <a:ext cx="721042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2595538" y="4705194"/>
            <a:ext cx="3429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lphaUcParenBoth"/>
            </a:pPr>
            <a:r>
              <a:rPr lang="tr-TR" b="1" dirty="0" err="1">
                <a:solidFill>
                  <a:prstClr val="black"/>
                </a:solidFill>
                <a:latin typeface="Calibri"/>
              </a:rPr>
              <a:t>Bukkal</a:t>
            </a:r>
            <a:r>
              <a:rPr lang="tr-TR" b="1" dirty="0">
                <a:solidFill>
                  <a:prstClr val="black"/>
                </a:solidFill>
                <a:latin typeface="Calibri"/>
              </a:rPr>
              <a:t> düzlük (</a:t>
            </a:r>
            <a:r>
              <a:rPr lang="tr-TR" b="1" dirty="0" err="1">
                <a:solidFill>
                  <a:prstClr val="black"/>
                </a:solidFill>
                <a:latin typeface="Calibri"/>
              </a:rPr>
              <a:t>primer</a:t>
            </a:r>
            <a:r>
              <a:rPr lang="tr-TR" b="1" dirty="0">
                <a:solidFill>
                  <a:prstClr val="black"/>
                </a:solidFill>
                <a:latin typeface="Calibri"/>
              </a:rPr>
              <a:t> destek)</a:t>
            </a:r>
          </a:p>
          <a:p>
            <a:pPr marL="342900" indent="-342900"/>
            <a:r>
              <a:rPr lang="tr-TR" dirty="0">
                <a:solidFill>
                  <a:prstClr val="black"/>
                </a:solidFill>
                <a:latin typeface="Calibri"/>
              </a:rPr>
              <a:t>(B) </a:t>
            </a:r>
            <a:r>
              <a:rPr lang="tr-TR" dirty="0" err="1">
                <a:solidFill>
                  <a:prstClr val="black"/>
                </a:solidFill>
                <a:latin typeface="Calibri"/>
              </a:rPr>
              <a:t>Retromolar</a:t>
            </a:r>
            <a:r>
              <a:rPr lang="tr-TR" dirty="0">
                <a:solidFill>
                  <a:prstClr val="black"/>
                </a:solidFill>
                <a:latin typeface="Calibri"/>
              </a:rPr>
              <a:t> yastık (bölgedeki doku yoğunluğuna göre </a:t>
            </a:r>
            <a:r>
              <a:rPr lang="tr-TR" dirty="0" err="1">
                <a:solidFill>
                  <a:prstClr val="black"/>
                </a:solidFill>
                <a:latin typeface="Calibri"/>
              </a:rPr>
              <a:t>primer</a:t>
            </a:r>
            <a:r>
              <a:rPr lang="tr-TR" dirty="0">
                <a:solidFill>
                  <a:prstClr val="black"/>
                </a:solidFill>
                <a:latin typeface="Calibri"/>
              </a:rPr>
              <a:t> veya </a:t>
            </a:r>
            <a:r>
              <a:rPr lang="tr-TR" dirty="0" err="1">
                <a:solidFill>
                  <a:prstClr val="black"/>
                </a:solidFill>
                <a:latin typeface="Calibri"/>
              </a:rPr>
              <a:t>sekonder</a:t>
            </a:r>
            <a:r>
              <a:rPr lang="tr-TR" dirty="0">
                <a:solidFill>
                  <a:prstClr val="black"/>
                </a:solidFill>
                <a:latin typeface="Calibri"/>
              </a:rPr>
              <a:t> destek). </a:t>
            </a:r>
          </a:p>
          <a:p>
            <a:pPr marL="342900" indent="-342900"/>
            <a:r>
              <a:rPr lang="tr-TR" dirty="0">
                <a:solidFill>
                  <a:prstClr val="black"/>
                </a:solidFill>
                <a:latin typeface="Calibri"/>
              </a:rPr>
              <a:t>(C) </a:t>
            </a:r>
            <a:r>
              <a:rPr lang="tr-TR" dirty="0" err="1">
                <a:solidFill>
                  <a:prstClr val="black"/>
                </a:solidFill>
                <a:latin typeface="Calibri"/>
              </a:rPr>
              <a:t>Rezidüel</a:t>
            </a:r>
            <a:r>
              <a:rPr lang="tr-TR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Calibri"/>
              </a:rPr>
              <a:t>kretin</a:t>
            </a:r>
            <a:r>
              <a:rPr lang="tr-TR" dirty="0">
                <a:solidFill>
                  <a:prstClr val="black"/>
                </a:solidFill>
                <a:latin typeface="Calibri"/>
              </a:rPr>
              <a:t> eğimleri (</a:t>
            </a:r>
            <a:r>
              <a:rPr lang="tr-TR" dirty="0" err="1">
                <a:solidFill>
                  <a:prstClr val="black"/>
                </a:solidFill>
                <a:latin typeface="Calibri"/>
              </a:rPr>
              <a:t>sekonder</a:t>
            </a:r>
            <a:r>
              <a:rPr lang="tr-TR" dirty="0">
                <a:solidFill>
                  <a:prstClr val="black"/>
                </a:solidFill>
                <a:latin typeface="Calibri"/>
              </a:rPr>
              <a:t> destek). </a:t>
            </a:r>
            <a:endParaRPr lang="tr-T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6024562" y="4705194"/>
            <a:ext cx="4071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lphaUcParenBoth"/>
            </a:pPr>
            <a:r>
              <a:rPr lang="tr-TR" dirty="0" err="1">
                <a:solidFill>
                  <a:prstClr val="black"/>
                </a:solidFill>
                <a:latin typeface="Calibri"/>
              </a:rPr>
              <a:t>Posterior</a:t>
            </a:r>
            <a:r>
              <a:rPr lang="tr-TR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Calibri"/>
              </a:rPr>
              <a:t>rezidüel</a:t>
            </a:r>
            <a:r>
              <a:rPr lang="tr-TR" dirty="0">
                <a:solidFill>
                  <a:prstClr val="black"/>
                </a:solidFill>
                <a:latin typeface="Calibri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Calibri"/>
              </a:rPr>
              <a:t>kret</a:t>
            </a:r>
            <a:r>
              <a:rPr lang="tr-TR" dirty="0">
                <a:solidFill>
                  <a:prstClr val="black"/>
                </a:solidFill>
                <a:latin typeface="Calibri"/>
              </a:rPr>
              <a:t> alanları (</a:t>
            </a:r>
            <a:r>
              <a:rPr lang="tr-TR" b="1" dirty="0" err="1">
                <a:solidFill>
                  <a:prstClr val="black"/>
                </a:solidFill>
                <a:latin typeface="Calibri"/>
              </a:rPr>
              <a:t>kret</a:t>
            </a:r>
            <a:r>
              <a:rPr lang="tr-TR" b="1" dirty="0">
                <a:solidFill>
                  <a:prstClr val="black"/>
                </a:solidFill>
                <a:latin typeface="Calibri"/>
              </a:rPr>
              <a:t> tepeleri: </a:t>
            </a:r>
            <a:r>
              <a:rPr lang="tr-TR" b="1" dirty="0" err="1">
                <a:solidFill>
                  <a:prstClr val="black"/>
                </a:solidFill>
                <a:latin typeface="Calibri"/>
              </a:rPr>
              <a:t>primer</a:t>
            </a:r>
            <a:r>
              <a:rPr lang="tr-TR" b="1" dirty="0">
                <a:solidFill>
                  <a:prstClr val="black"/>
                </a:solidFill>
                <a:latin typeface="Calibri"/>
              </a:rPr>
              <a:t> destek</a:t>
            </a:r>
            <a:r>
              <a:rPr lang="tr-TR" dirty="0">
                <a:solidFill>
                  <a:prstClr val="black"/>
                </a:solidFill>
                <a:latin typeface="Calibri"/>
              </a:rPr>
              <a:t>, </a:t>
            </a:r>
            <a:r>
              <a:rPr lang="tr-TR" dirty="0" err="1">
                <a:solidFill>
                  <a:prstClr val="black"/>
                </a:solidFill>
                <a:latin typeface="Calibri"/>
              </a:rPr>
              <a:t>kret</a:t>
            </a:r>
            <a:r>
              <a:rPr lang="tr-TR" dirty="0">
                <a:solidFill>
                  <a:prstClr val="black"/>
                </a:solidFill>
                <a:latin typeface="Calibri"/>
              </a:rPr>
              <a:t> eğimleri: </a:t>
            </a:r>
            <a:r>
              <a:rPr lang="tr-TR" dirty="0" err="1">
                <a:solidFill>
                  <a:prstClr val="black"/>
                </a:solidFill>
                <a:latin typeface="Calibri"/>
              </a:rPr>
              <a:t>sekonder</a:t>
            </a:r>
            <a:r>
              <a:rPr lang="tr-TR" dirty="0">
                <a:solidFill>
                  <a:prstClr val="black"/>
                </a:solidFill>
                <a:latin typeface="Calibri"/>
              </a:rPr>
              <a:t> destek). </a:t>
            </a:r>
          </a:p>
          <a:p>
            <a:pPr marL="342900" indent="-342900">
              <a:buFontTx/>
              <a:buAutoNum type="alphaUcParenBoth"/>
            </a:pPr>
            <a:r>
              <a:rPr lang="tr-TR" dirty="0">
                <a:solidFill>
                  <a:prstClr val="black"/>
                </a:solidFill>
                <a:latin typeface="Calibri"/>
              </a:rPr>
              <a:t>Sert damağın </a:t>
            </a:r>
            <a:r>
              <a:rPr lang="tr-TR" dirty="0" err="1">
                <a:solidFill>
                  <a:prstClr val="black"/>
                </a:solidFill>
                <a:latin typeface="Calibri"/>
              </a:rPr>
              <a:t>horizontal</a:t>
            </a:r>
            <a:r>
              <a:rPr lang="tr-TR" dirty="0">
                <a:solidFill>
                  <a:prstClr val="black"/>
                </a:solidFill>
                <a:latin typeface="Calibri"/>
              </a:rPr>
              <a:t> parçaları (</a:t>
            </a:r>
            <a:r>
              <a:rPr lang="tr-TR" dirty="0" err="1">
                <a:solidFill>
                  <a:prstClr val="black"/>
                </a:solidFill>
                <a:latin typeface="Calibri"/>
              </a:rPr>
              <a:t>primer</a:t>
            </a:r>
            <a:r>
              <a:rPr lang="tr-TR" dirty="0">
                <a:solidFill>
                  <a:prstClr val="black"/>
                </a:solidFill>
                <a:latin typeface="Calibri"/>
              </a:rPr>
              <a:t> destek). </a:t>
            </a:r>
            <a:endParaRPr lang="tr-T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060417" y="1595506"/>
            <a:ext cx="835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0033CC"/>
                </a:solidFill>
                <a:latin typeface="Calibri"/>
              </a:rPr>
              <a:t>PRİMER </a:t>
            </a:r>
            <a:r>
              <a:rPr lang="tr-TR" b="1" dirty="0">
                <a:solidFill>
                  <a:srgbClr val="0033CC"/>
                </a:solidFill>
                <a:latin typeface="Calibri"/>
              </a:rPr>
              <a:t>DESTEK ALANLARINA, fonksiyonel ölçü esnasında daha fazla basınç uygulanır.</a:t>
            </a:r>
            <a:endParaRPr lang="tr-TR" b="1" dirty="0">
              <a:solidFill>
                <a:srgbClr val="0033C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004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b="1" dirty="0">
                <a:solidFill>
                  <a:srgbClr val="0070C0"/>
                </a:solidFill>
              </a:rPr>
              <a:t>M</a:t>
            </a:r>
            <a:r>
              <a:rPr lang="en-US" b="1" dirty="0" err="1" smtClean="0">
                <a:solidFill>
                  <a:srgbClr val="0070C0"/>
                </a:solidFill>
              </a:rPr>
              <a:t>andibular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Kennedy Class I and II </a:t>
            </a:r>
            <a:r>
              <a:rPr lang="tr-TR" dirty="0" smtClean="0">
                <a:solidFill>
                  <a:srgbClr val="0070C0"/>
                </a:solidFill>
              </a:rPr>
              <a:t>vakalarında fonksiyonel ölçü daha kritiktir. 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tr-TR" dirty="0" smtClean="0"/>
              <a:t>Protezin üst çenede kapladığı alan daha geniş ve sert damak daha sıkı mukoza yapısında olduğundan, aşırı </a:t>
            </a:r>
            <a:r>
              <a:rPr lang="tr-TR" dirty="0" err="1" smtClean="0"/>
              <a:t>rezorbe</a:t>
            </a:r>
            <a:r>
              <a:rPr lang="tr-TR" dirty="0" smtClean="0"/>
              <a:t> olmayan </a:t>
            </a:r>
            <a:r>
              <a:rPr lang="tr-TR" dirty="0" err="1" smtClean="0"/>
              <a:t>maksiller</a:t>
            </a:r>
            <a:r>
              <a:rPr lang="tr-TR" dirty="0" smtClean="0"/>
              <a:t> serbest sonlu vakalarda fonksiyonel ölçü zorunlu değildir.</a:t>
            </a:r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FONKSİYONEL ÖLÇÜ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9953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FONKSİYONEL ÖLÇÜ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9601" y="1714489"/>
            <a:ext cx="11189676" cy="44116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600" dirty="0">
                <a:solidFill>
                  <a:srgbClr val="FF0000"/>
                </a:solidFill>
              </a:rPr>
              <a:t>	</a:t>
            </a:r>
            <a:r>
              <a:rPr lang="tr-TR" sz="2600" b="1" dirty="0"/>
              <a:t>Kuvveti taşıyabilen alanlara basınç yönlendirip, taşıyamayan alanlardan uzaklaştırmanın </a:t>
            </a:r>
            <a:r>
              <a:rPr lang="tr-TR" sz="2600" dirty="0"/>
              <a:t>farklı yöntemleri vardır.</a:t>
            </a:r>
          </a:p>
          <a:p>
            <a:pPr>
              <a:buNone/>
            </a:pPr>
            <a:r>
              <a:rPr lang="tr-TR" sz="2600" b="1" dirty="0">
                <a:solidFill>
                  <a:srgbClr val="C00000"/>
                </a:solidFill>
              </a:rPr>
              <a:t>Tek aşamalı:</a:t>
            </a:r>
          </a:p>
          <a:p>
            <a:r>
              <a:rPr lang="tr-TR" sz="2600" dirty="0"/>
              <a:t>Bireysel kaşıkta farklı </a:t>
            </a:r>
            <a:r>
              <a:rPr lang="tr-TR" sz="2600" b="1" dirty="0"/>
              <a:t>rölyef</a:t>
            </a:r>
            <a:r>
              <a:rPr lang="tr-TR" sz="2600" dirty="0"/>
              <a:t> miktarları kullanmak</a:t>
            </a:r>
          </a:p>
          <a:p>
            <a:r>
              <a:rPr lang="tr-TR" sz="2600" dirty="0"/>
              <a:t>Bireysel kaşıkta </a:t>
            </a:r>
            <a:r>
              <a:rPr lang="tr-TR" sz="2600" b="1" dirty="0"/>
              <a:t>delik</a:t>
            </a:r>
            <a:r>
              <a:rPr lang="tr-TR" sz="2600" dirty="0"/>
              <a:t>lerin sayısını veya çapını değiştirmek</a:t>
            </a:r>
          </a:p>
          <a:p>
            <a:pPr>
              <a:buNone/>
            </a:pPr>
            <a:r>
              <a:rPr lang="tr-TR" sz="2600" b="1" dirty="0">
                <a:solidFill>
                  <a:srgbClr val="C00000"/>
                </a:solidFill>
              </a:rPr>
              <a:t>İki aşamalı:</a:t>
            </a:r>
          </a:p>
          <a:p>
            <a:r>
              <a:rPr lang="tr-TR" sz="2600" b="1" dirty="0"/>
              <a:t>Farklı</a:t>
            </a:r>
            <a:r>
              <a:rPr lang="tr-TR" sz="2600" dirty="0"/>
              <a:t> </a:t>
            </a:r>
            <a:r>
              <a:rPr lang="tr-TR" sz="2600" b="1" dirty="0"/>
              <a:t>kıvamdaki ölçü maddeleri</a:t>
            </a:r>
            <a:r>
              <a:rPr lang="tr-TR" sz="2600" dirty="0"/>
              <a:t>ni bir arada kullanmak</a:t>
            </a:r>
          </a:p>
          <a:p>
            <a:pPr>
              <a:buNone/>
            </a:pPr>
            <a:endParaRPr lang="tr-TR" sz="2600" dirty="0"/>
          </a:p>
          <a:p>
            <a:pPr>
              <a:buNone/>
            </a:pPr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7286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FONKSİYONEL ÖLÇÜ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16523" y="1417638"/>
            <a:ext cx="11623431" cy="37874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400" b="1" dirty="0">
                <a:solidFill>
                  <a:srgbClr val="FF0000"/>
                </a:solidFill>
              </a:rPr>
              <a:t>Basınç </a:t>
            </a:r>
            <a:r>
              <a:rPr lang="tr-TR" sz="2400" b="1" dirty="0">
                <a:solidFill>
                  <a:srgbClr val="0033CC"/>
                </a:solidFill>
              </a:rPr>
              <a:t>yönlendirme</a:t>
            </a:r>
            <a:r>
              <a:rPr lang="tr-TR" sz="2400" b="1" dirty="0">
                <a:solidFill>
                  <a:srgbClr val="FF0000"/>
                </a:solidFill>
              </a:rPr>
              <a:t> yöntemleri:	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400" dirty="0" smtClean="0"/>
              <a:t>Fonksiyonel </a:t>
            </a:r>
            <a:r>
              <a:rPr lang="tr-TR" sz="2400" dirty="0"/>
              <a:t>kaşıkta; </a:t>
            </a:r>
            <a:r>
              <a:rPr lang="tr-TR" sz="2400" i="1" dirty="0" err="1"/>
              <a:t>primer</a:t>
            </a:r>
            <a:r>
              <a:rPr lang="tr-TR" sz="2400" i="1" dirty="0"/>
              <a:t> </a:t>
            </a:r>
            <a:r>
              <a:rPr lang="tr-TR" sz="2400" i="1" dirty="0"/>
              <a:t>destek alanlarında </a:t>
            </a:r>
            <a:r>
              <a:rPr lang="tr-TR" sz="2400" dirty="0"/>
              <a:t>belirgin olarak ve </a:t>
            </a:r>
            <a:r>
              <a:rPr lang="tr-TR" sz="2400" i="1" dirty="0"/>
              <a:t>dişsiz </a:t>
            </a:r>
            <a:r>
              <a:rPr lang="tr-TR" sz="2400" i="1" dirty="0" err="1"/>
              <a:t>kretlerin</a:t>
            </a:r>
            <a:r>
              <a:rPr lang="tr-TR" sz="2400" i="1" dirty="0"/>
              <a:t> tamamında </a:t>
            </a:r>
            <a:r>
              <a:rPr lang="tr-TR" sz="2400" b="1" dirty="0"/>
              <a:t>rölyef mumu daha ince</a:t>
            </a:r>
            <a:r>
              <a:rPr lang="tr-TR" sz="2400" dirty="0"/>
              <a:t>, dişli bölgelerde daha kalın kullanılır.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400" dirty="0"/>
              <a:t>Fonksiyonel kaşıkta; </a:t>
            </a:r>
            <a:r>
              <a:rPr lang="tr-TR" sz="2400" dirty="0"/>
              <a:t>dişsiz bölgelerde daha </a:t>
            </a:r>
            <a:r>
              <a:rPr lang="tr-TR" sz="2400" b="1" dirty="0"/>
              <a:t>az sayıda veya daha küçük çaplı delik </a:t>
            </a:r>
            <a:r>
              <a:rPr lang="tr-TR" sz="2400" dirty="0"/>
              <a:t>hazırlanır</a:t>
            </a:r>
            <a:r>
              <a:rPr lang="tr-TR" sz="2400" b="1" dirty="0"/>
              <a:t> </a:t>
            </a:r>
            <a:r>
              <a:rPr lang="tr-TR" sz="2400" dirty="0"/>
              <a:t>veya delik yapılmaz.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2400" dirty="0"/>
              <a:t>Fonksiyonel </a:t>
            </a:r>
            <a:r>
              <a:rPr lang="tr-TR" sz="2400" b="1" dirty="0"/>
              <a:t>ölçü 2 aşamada </a:t>
            </a:r>
            <a:r>
              <a:rPr lang="tr-TR" sz="2400" dirty="0"/>
              <a:t>alınır. 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tr-TR" sz="2000" dirty="0"/>
              <a:t>Bireysel kaşıkta dişli ve dişsiz bölgelerde rölyef ve delik farkı yapılmaz.</a:t>
            </a:r>
          </a:p>
          <a:p>
            <a:pPr marL="914400" lvl="1" indent="-514350">
              <a:buFont typeface="Wingdings" panose="05000000000000000000" pitchFamily="2" charset="2"/>
              <a:buChar char="§"/>
            </a:pPr>
            <a:r>
              <a:rPr lang="tr-TR" sz="2000" dirty="0"/>
              <a:t>Dişsiz </a:t>
            </a:r>
            <a:r>
              <a:rPr lang="tr-TR" sz="2000" dirty="0" err="1"/>
              <a:t>kretlerde</a:t>
            </a:r>
            <a:r>
              <a:rPr lang="tr-TR" sz="2000" dirty="0"/>
              <a:t> </a:t>
            </a:r>
            <a:r>
              <a:rPr lang="tr-TR" sz="2000" b="1" dirty="0"/>
              <a:t>yoğun </a:t>
            </a:r>
            <a:r>
              <a:rPr lang="tr-TR" sz="2000" b="1" dirty="0"/>
              <a:t>kıvamlı</a:t>
            </a:r>
            <a:r>
              <a:rPr lang="tr-TR" sz="2000" dirty="0"/>
              <a:t>, dişli </a:t>
            </a:r>
            <a:r>
              <a:rPr lang="tr-TR" sz="2000" dirty="0"/>
              <a:t>bölgelerde ise </a:t>
            </a:r>
            <a:r>
              <a:rPr lang="tr-TR" sz="2000" b="1" dirty="0"/>
              <a:t>hafif kıvamlı ölçü malzemesi </a:t>
            </a:r>
            <a:r>
              <a:rPr lang="tr-TR" sz="2000" dirty="0"/>
              <a:t>kullanılır.</a:t>
            </a:r>
          </a:p>
          <a:p>
            <a:pPr>
              <a:buNone/>
            </a:pPr>
            <a:endParaRPr lang="tr-TR" sz="2400" dirty="0"/>
          </a:p>
          <a:p>
            <a:pPr>
              <a:buNone/>
            </a:pPr>
            <a:r>
              <a:rPr lang="tr-TR" sz="2400" b="1" dirty="0">
                <a:solidFill>
                  <a:srgbClr val="CC0000"/>
                </a:solidFill>
              </a:rPr>
              <a:t>Basınç; </a:t>
            </a:r>
            <a:r>
              <a:rPr lang="tr-TR" sz="2400" b="1" dirty="0">
                <a:solidFill>
                  <a:srgbClr val="2453E8"/>
                </a:solidFill>
              </a:rPr>
              <a:t>açık ağız yöntemiyle, </a:t>
            </a:r>
            <a:r>
              <a:rPr lang="tr-TR" sz="2400" b="1" dirty="0">
                <a:solidFill>
                  <a:srgbClr val="CC0000"/>
                </a:solidFill>
              </a:rPr>
              <a:t>hekim tarafından </a:t>
            </a:r>
            <a:r>
              <a:rPr lang="tr-TR" sz="2400" b="1" dirty="0">
                <a:solidFill>
                  <a:srgbClr val="2453E8"/>
                </a:solidFill>
              </a:rPr>
              <a:t>veya kapalı ağız yöntemi ile </a:t>
            </a:r>
            <a:r>
              <a:rPr lang="tr-TR" sz="2400" b="1" dirty="0">
                <a:solidFill>
                  <a:srgbClr val="CC0000"/>
                </a:solidFill>
              </a:rPr>
              <a:t>hasta tarafından </a:t>
            </a:r>
            <a:r>
              <a:rPr lang="tr-TR" sz="2400" b="1" dirty="0">
                <a:solidFill>
                  <a:srgbClr val="2453E8"/>
                </a:solidFill>
              </a:rPr>
              <a:t>uygulanabilir.</a:t>
            </a:r>
          </a:p>
          <a:p>
            <a:pPr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86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0"/>
            <a:ext cx="11645899" cy="1371600"/>
          </a:xfrm>
        </p:spPr>
        <p:txBody>
          <a:bodyPr/>
          <a:lstStyle/>
          <a:p>
            <a:pPr>
              <a:defRPr/>
            </a:pPr>
            <a:r>
              <a:rPr lang="tr-TR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FONKSİYONEL </a:t>
            </a:r>
            <a:r>
              <a:rPr lang="tr-T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ÖLÇÜ YÖNTEMLERİNİN SINIFLANDIRILMASI</a:t>
            </a:r>
            <a:endParaRPr lang="tr-TR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807700"/>
              </p:ext>
            </p:extLst>
          </p:nvPr>
        </p:nvGraphicFramePr>
        <p:xfrm>
          <a:off x="1933575" y="1503363"/>
          <a:ext cx="8229600" cy="5268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631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Hastanın Kendi Isırma Kuvveti ile Oluşturulan</a:t>
                      </a:r>
                    </a:p>
                    <a:p>
                      <a:pPr algn="ctr"/>
                      <a:endParaRPr lang="tr-TR" sz="18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Hekimin Uygulayacağı Kuvvet İle Oluşturulan</a:t>
                      </a:r>
                    </a:p>
                    <a:p>
                      <a:pPr algn="ctr"/>
                      <a:endParaRPr lang="tr-TR" sz="18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Kullanılan Ölçü Maddesinin Akışkanlığına Bağlı Olanlar</a:t>
                      </a:r>
                    </a:p>
                    <a:p>
                      <a:pPr algn="ctr"/>
                      <a:endParaRPr lang="tr-TR" sz="18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5788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tr-TR" sz="1800" b="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Protez</a:t>
                      </a:r>
                      <a:r>
                        <a:rPr lang="tr-TR" sz="1800" b="0" baseline="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 sonrası hastanın aktif olduğu durumlar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Konvansiyonel fonksiyonel besleme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800" b="1" baseline="0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Steffel</a:t>
                      </a:r>
                      <a:endParaRPr lang="tr-TR" sz="1800" b="1" baseline="0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  <a:p>
                      <a:pPr>
                        <a:buFont typeface="Wingdings" pitchFamily="2" charset="2"/>
                        <a:buChar char="q"/>
                      </a:pPr>
                      <a:r>
                        <a:rPr lang="tr-TR" sz="1800" baseline="0" dirty="0" smtClean="0">
                          <a:solidFill>
                            <a:srgbClr val="0070C0"/>
                          </a:solidFill>
                          <a:latin typeface="Comic Sans MS" pitchFamily="66" charset="0"/>
                        </a:rPr>
                        <a:t>Protez öncesi hastanın aktif olduğu durumlar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800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Mclean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800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Lejoyeux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800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Grove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tr-TR" sz="1800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Broering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  <a:p>
                      <a:endParaRPr lang="tr-TR" sz="1800" dirty="0">
                        <a:latin typeface="Comic Sans MS" pitchFamily="66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800" b="1" baseline="0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Hindels</a:t>
                      </a:r>
                      <a:endParaRPr lang="tr-TR" sz="1800" b="1" baseline="0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800" b="1" baseline="0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Rapuano</a:t>
                      </a:r>
                      <a:endParaRPr lang="tr-TR" sz="1800" b="1" baseline="0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800" b="1" baseline="0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Rout</a:t>
                      </a:r>
                      <a:endParaRPr lang="tr-TR" sz="1800" b="1" baseline="0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800" b="1" baseline="0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Mclean</a:t>
                      </a:r>
                      <a:endParaRPr lang="tr-TR" sz="1800" b="1" baseline="0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800" b="1" baseline="0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Lejoyeux</a:t>
                      </a:r>
                      <a:endParaRPr lang="tr-TR" sz="1800" b="1" baseline="0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800" b="1" baseline="0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Leach</a:t>
                      </a:r>
                      <a:r>
                        <a:rPr lang="tr-TR" sz="1800" b="1" baseline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-</a:t>
                      </a:r>
                      <a:r>
                        <a:rPr lang="tr-TR" sz="1800" b="1" baseline="0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donovan</a:t>
                      </a:r>
                      <a:endParaRPr lang="tr-TR" sz="1800" b="1" baseline="0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800" b="1" baseline="0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sykora</a:t>
                      </a:r>
                      <a:endParaRPr lang="tr-TR" sz="1800" b="1" baseline="0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  <a:p>
                      <a:endParaRPr lang="tr-TR" sz="1800" dirty="0">
                        <a:latin typeface="Comic Sans MS" pitchFamily="66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800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Applegate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800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Holmes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Miller-</a:t>
                      </a:r>
                      <a:r>
                        <a:rPr lang="tr-TR" sz="1800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unsicker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James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800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Rout</a:t>
                      </a:r>
                      <a:r>
                        <a:rPr lang="tr-TR" sz="1800" b="1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-</a:t>
                      </a:r>
                      <a:r>
                        <a:rPr lang="tr-TR" sz="1800" b="1" dirty="0" err="1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applegate</a:t>
                      </a:r>
                      <a:endParaRPr lang="tr-TR" sz="1800" b="1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  <a:p>
                      <a:endParaRPr lang="tr-TR" sz="1800" dirty="0">
                        <a:solidFill>
                          <a:srgbClr val="0070C0"/>
                        </a:solidFill>
                        <a:latin typeface="Comic Sans MS" pitchFamily="66" charset="0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7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dirty="0" smtClean="0">
                <a:solidFill>
                  <a:srgbClr val="FF0000"/>
                </a:solidFill>
              </a:rPr>
              <a:t>Birçok ölçü yöntemi olmasına karşın; başlıca 3 güncel yöntem vardır:</a:t>
            </a:r>
          </a:p>
          <a:p>
            <a:pPr marL="0" indent="0">
              <a:buNone/>
            </a:pPr>
            <a:endParaRPr lang="tr-TR" sz="2800" dirty="0" smtClean="0">
              <a:solidFill>
                <a:srgbClr val="FF0000"/>
              </a:solidFill>
            </a:endParaRPr>
          </a:p>
          <a:p>
            <a:r>
              <a:rPr lang="tr-TR" sz="2800" dirty="0" err="1" smtClean="0"/>
              <a:t>Applegate’in</a:t>
            </a:r>
            <a:r>
              <a:rPr lang="tr-TR" sz="2800" dirty="0" smtClean="0"/>
              <a:t> çok aşamalı ölçü yöntemi (Değiştirilmiş model tekniği)</a:t>
            </a:r>
          </a:p>
          <a:p>
            <a:r>
              <a:rPr lang="tr-TR" sz="2800" dirty="0"/>
              <a:t>İki aşamalı fonksiyonel ölçü  </a:t>
            </a:r>
            <a:r>
              <a:rPr lang="tr-TR" sz="2800" dirty="0" smtClean="0"/>
              <a:t>yöntemi</a:t>
            </a:r>
          </a:p>
          <a:p>
            <a:r>
              <a:rPr lang="tr-TR" sz="2800" dirty="0"/>
              <a:t>T</a:t>
            </a:r>
            <a:r>
              <a:rPr lang="tr-TR" sz="2800" dirty="0" smtClean="0"/>
              <a:t>ek aşamalı fonksiyonel ölçü  yöntemi</a:t>
            </a:r>
          </a:p>
          <a:p>
            <a:r>
              <a:rPr lang="tr-TR" sz="2800" dirty="0" smtClean="0"/>
              <a:t>İki kıvamlı </a:t>
            </a:r>
            <a:r>
              <a:rPr lang="tr-TR" sz="2800" dirty="0"/>
              <a:t>m</a:t>
            </a:r>
            <a:r>
              <a:rPr lang="tr-TR" sz="2800" dirty="0" smtClean="0"/>
              <a:t>ateryal ile fonksiyonel ölçü yöntemi</a:t>
            </a:r>
          </a:p>
          <a:p>
            <a:r>
              <a:rPr lang="tr-TR" sz="2800" dirty="0"/>
              <a:t>A</a:t>
            </a:r>
            <a:r>
              <a:rPr lang="tr-TR" sz="2800" dirty="0" smtClean="0"/>
              <a:t>starlama Yöntemi ile Fonksiyonel Ölçü</a:t>
            </a:r>
            <a:endParaRPr lang="tr-TR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tr-TR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FONKSİYONEL </a:t>
            </a:r>
            <a:r>
              <a:rPr lang="tr-T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ÖLÇÜ YÖNTEMLERİNİN SINIFLANDIRILMASI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813681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Değiştirilmiş Model Tekniği</a:t>
            </a:r>
            <a:endParaRPr lang="tr-TR" sz="36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76" y="2058988"/>
            <a:ext cx="3460949" cy="288262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20700" y="1239778"/>
            <a:ext cx="1106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tr-TR" sz="2000" b="1" dirty="0" smtClean="0"/>
              <a:t>Anatomik ölçü alınır ve anatomik modelde metal alt yapı hazırlanır. </a:t>
            </a:r>
          </a:p>
          <a:p>
            <a:pPr marL="457200" indent="-457200">
              <a:buAutoNum type="arabicPeriod"/>
            </a:pPr>
            <a:r>
              <a:rPr lang="tr-TR" sz="2000" b="1" dirty="0" smtClean="0"/>
              <a:t>Dişsiz </a:t>
            </a:r>
            <a:r>
              <a:rPr lang="tr-TR" sz="2000" b="1" dirty="0" err="1" smtClean="0"/>
              <a:t>kret</a:t>
            </a:r>
            <a:r>
              <a:rPr lang="tr-TR" sz="2000" b="1" dirty="0" smtClean="0"/>
              <a:t> bölgesinde akrilik eğer hazırlanır ve </a:t>
            </a:r>
            <a:r>
              <a:rPr lang="tr-TR" sz="2000" b="1" dirty="0" err="1" smtClean="0"/>
              <a:t>stenç</a:t>
            </a:r>
            <a:r>
              <a:rPr lang="tr-TR" sz="2000" b="1" dirty="0" smtClean="0"/>
              <a:t> ile kenar şekillendirmesi yapılır.</a:t>
            </a:r>
            <a:endParaRPr lang="tr-TR" sz="2000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229" y="2603500"/>
            <a:ext cx="3474187" cy="2866094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4620387" y="5697735"/>
            <a:ext cx="7158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3. ZOE ile dişsiz </a:t>
            </a:r>
            <a:r>
              <a:rPr lang="tr-TR" b="1" dirty="0" err="1" smtClean="0"/>
              <a:t>kretin</a:t>
            </a:r>
            <a:r>
              <a:rPr lang="tr-TR" b="1" dirty="0" smtClean="0"/>
              <a:t> ölçüsü alınır. Ölçü alırken, sadece tırnaklar ve dişsiz</a:t>
            </a:r>
          </a:p>
          <a:p>
            <a:r>
              <a:rPr lang="tr-TR" b="1" dirty="0" smtClean="0"/>
              <a:t>     </a:t>
            </a:r>
            <a:r>
              <a:rPr lang="tr-TR" b="1" dirty="0" err="1" smtClean="0"/>
              <a:t>krette</a:t>
            </a:r>
            <a:r>
              <a:rPr lang="tr-TR" b="1" dirty="0" smtClean="0"/>
              <a:t> stop bölgesine basınç uygulanır.</a:t>
            </a:r>
            <a:endParaRPr lang="tr-TR" b="1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042" y="2603500"/>
            <a:ext cx="3575984" cy="28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09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4421" y="90549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Değiştirilmiş Model Tekniği</a:t>
            </a:r>
            <a:endParaRPr lang="tr-TR" sz="36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67" y="1157545"/>
            <a:ext cx="3470150" cy="283424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28600" y="4144283"/>
            <a:ext cx="38712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4. Anatomik modelden, dişsiz </a:t>
            </a:r>
            <a:r>
              <a:rPr lang="tr-TR" b="1" dirty="0" err="1" smtClean="0"/>
              <a:t>kret</a:t>
            </a:r>
            <a:r>
              <a:rPr lang="tr-TR" b="1" dirty="0" smtClean="0"/>
              <a:t> </a:t>
            </a:r>
          </a:p>
          <a:p>
            <a:r>
              <a:rPr lang="tr-TR" b="1" dirty="0"/>
              <a:t> </a:t>
            </a:r>
            <a:r>
              <a:rPr lang="tr-TR" b="1" dirty="0" smtClean="0"/>
              <a:t>   bölgesi kesilerek uzaklaştırılır.</a:t>
            </a:r>
          </a:p>
          <a:p>
            <a:r>
              <a:rPr lang="tr-TR" b="1" dirty="0" smtClean="0"/>
              <a:t>Modelde </a:t>
            </a:r>
            <a:r>
              <a:rPr lang="tr-TR" b="1" dirty="0" err="1" smtClean="0"/>
              <a:t>retansiyon</a:t>
            </a:r>
            <a:r>
              <a:rPr lang="tr-TR" b="1" dirty="0" smtClean="0"/>
              <a:t> olukları hazırlanır.</a:t>
            </a:r>
            <a:endParaRPr lang="tr-TR" b="1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054" y="1231900"/>
            <a:ext cx="3477534" cy="2759894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3906553" y="4990904"/>
            <a:ext cx="4815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5</a:t>
            </a:r>
            <a:r>
              <a:rPr lang="tr-TR" b="1" dirty="0" smtClean="0"/>
              <a:t>. Fonksiyonel ölçü anatomik modele yerleştirilir</a:t>
            </a:r>
          </a:p>
          <a:p>
            <a:r>
              <a:rPr lang="tr-TR" b="1" dirty="0"/>
              <a:t> </a:t>
            </a:r>
            <a:r>
              <a:rPr lang="tr-TR" b="1" dirty="0" smtClean="0"/>
              <a:t>   ve kutulama işlemi yapılır.</a:t>
            </a:r>
            <a:endParaRPr lang="tr-TR" b="1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725" y="1382488"/>
            <a:ext cx="3916575" cy="3084961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8389725" y="5486400"/>
            <a:ext cx="3629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6. Ölçüye alçı dökülür ve ana model </a:t>
            </a:r>
          </a:p>
          <a:p>
            <a:r>
              <a:rPr lang="tr-TR" b="1" dirty="0"/>
              <a:t> </a:t>
            </a:r>
            <a:r>
              <a:rPr lang="tr-TR" b="1" dirty="0" smtClean="0"/>
              <a:t>    elde edilir.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06647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52596" y="21639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b="1" dirty="0" smtClean="0">
                <a:solidFill>
                  <a:srgbClr val="CC0000"/>
                </a:solidFill>
              </a:rPr>
              <a:t>Dersin hedefi:</a:t>
            </a:r>
            <a:r>
              <a:rPr lang="tr-TR" sz="2800" dirty="0" smtClean="0">
                <a:solidFill>
                  <a:srgbClr val="CC0000"/>
                </a:solidFill>
              </a:rPr>
              <a:t> </a:t>
            </a:r>
            <a:r>
              <a:rPr lang="tr-TR" sz="2800" dirty="0" smtClean="0"/>
              <a:t>Hareketli bölümlü protezlerde vakaya uygun doğru ölçü tekniğini uygulayabilme</a:t>
            </a:r>
            <a:endParaRPr lang="tr-TR" sz="2800" b="1" dirty="0" smtClean="0">
              <a:solidFill>
                <a:srgbClr val="CC0000"/>
              </a:solidFill>
            </a:endParaRPr>
          </a:p>
          <a:p>
            <a:pPr>
              <a:buNone/>
            </a:pPr>
            <a:r>
              <a:rPr lang="tr-TR" sz="2800" b="1" dirty="0" smtClean="0">
                <a:solidFill>
                  <a:srgbClr val="CC0000"/>
                </a:solidFill>
              </a:rPr>
              <a:t>Dersin içeriği: </a:t>
            </a:r>
          </a:p>
          <a:p>
            <a:pPr>
              <a:buClr>
                <a:srgbClr val="FF0000"/>
              </a:buClr>
            </a:pPr>
            <a:r>
              <a:rPr lang="tr-TR" sz="2800" dirty="0" smtClean="0">
                <a:solidFill>
                  <a:srgbClr val="CC0000"/>
                </a:solidFill>
              </a:rPr>
              <a:t>Fonksiyonel Ölçünün Amacı</a:t>
            </a:r>
          </a:p>
          <a:p>
            <a:pPr>
              <a:buClr>
                <a:srgbClr val="FF0000"/>
              </a:buClr>
            </a:pPr>
            <a:r>
              <a:rPr lang="tr-TR" sz="2800" dirty="0" smtClean="0">
                <a:solidFill>
                  <a:srgbClr val="CC0000"/>
                </a:solidFill>
              </a:rPr>
              <a:t>Fonksiyonel Ölçünün Yararları</a:t>
            </a:r>
          </a:p>
          <a:p>
            <a:pPr>
              <a:buClr>
                <a:srgbClr val="FF0000"/>
              </a:buClr>
            </a:pPr>
            <a:r>
              <a:rPr lang="tr-TR" sz="2800" dirty="0" smtClean="0">
                <a:solidFill>
                  <a:srgbClr val="CC0000"/>
                </a:solidFill>
              </a:rPr>
              <a:t>Güncel F</a:t>
            </a:r>
            <a:r>
              <a:rPr lang="tr-TR" sz="2800" dirty="0" smtClean="0">
                <a:solidFill>
                  <a:srgbClr val="CC0000"/>
                </a:solidFill>
              </a:rPr>
              <a:t>onksiyonel Ölçü Yöntemleri</a:t>
            </a:r>
          </a:p>
          <a:p>
            <a:pPr marL="0" indent="0">
              <a:buNone/>
            </a:pPr>
            <a:endParaRPr lang="tr-TR" dirty="0" smtClean="0">
              <a:solidFill>
                <a:srgbClr val="CC0000"/>
              </a:solidFill>
            </a:endParaRPr>
          </a:p>
          <a:p>
            <a:endParaRPr lang="tr-TR" dirty="0" smtClean="0">
              <a:solidFill>
                <a:srgbClr val="CC0000"/>
              </a:solidFill>
            </a:endParaRPr>
          </a:p>
          <a:p>
            <a:pPr>
              <a:buNone/>
            </a:pPr>
            <a:endParaRPr lang="tr-TR" dirty="0" smtClean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829504" y="4220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sz="36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HAREKETLİ BÖLÜMLÜ PROTEZLERDE </a:t>
            </a:r>
            <a:r>
              <a:rPr lang="tr-TR" sz="36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/>
              </a:rPr>
              <a:t>FONKSİYONEL ÖLÇÜ</a:t>
            </a:r>
            <a:endParaRPr lang="tr-TR" sz="36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4478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4421" y="90549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İki Aşamalı Fonksiyonel Ölçü Yöntemi</a:t>
            </a:r>
            <a:endParaRPr lang="tr-TR" sz="36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25" y="1233549"/>
            <a:ext cx="3537502" cy="380931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918225" y="5612710"/>
            <a:ext cx="10698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Dişsiz </a:t>
            </a:r>
            <a:r>
              <a:rPr lang="tr-TR" sz="2400" dirty="0" err="1" smtClean="0"/>
              <a:t>kretlerin</a:t>
            </a:r>
            <a:r>
              <a:rPr lang="tr-TR" sz="2400" dirty="0" smtClean="0"/>
              <a:t> ölçüsü ZOE ile hazırlandıktan sonra,</a:t>
            </a:r>
          </a:p>
          <a:p>
            <a:r>
              <a:rPr lang="tr-TR" sz="2400" dirty="0"/>
              <a:t>d</a:t>
            </a:r>
            <a:r>
              <a:rPr lang="tr-TR" sz="2400" dirty="0" smtClean="0"/>
              <a:t>işli bölgeler, fabrikasyon kaşık ve lastik esaslı silikon ölçü malzemesi ile alınabilir.</a:t>
            </a:r>
            <a:endParaRPr lang="tr-TR" sz="24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9575" y="1638300"/>
            <a:ext cx="7021368" cy="267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4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4421" y="90549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Tek Aşamalı Fonksiyonel Ölçü Yöntemi</a:t>
            </a:r>
            <a:endParaRPr lang="tr-TR" sz="36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1294731" y="4776727"/>
            <a:ext cx="4428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 smtClean="0"/>
              <a:t>Dişli bölgede delik veya daha fazla rölyef ile fonksiyonel kaşık hazırlanır.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rgbClr val="FF0000"/>
                </a:solidFill>
              </a:rPr>
              <a:t>Açık ağız yöntemi uygulanır.</a:t>
            </a:r>
          </a:p>
          <a:p>
            <a:endParaRPr lang="tr-TR" sz="2400" dirty="0"/>
          </a:p>
        </p:txBody>
      </p:sp>
      <p:pic>
        <p:nvPicPr>
          <p:cNvPr id="8" name="Picture 1" descr="01122008064"/>
          <p:cNvPicPr>
            <a:picLocks noChangeAspect="1" noChangeArrowheads="1"/>
          </p:cNvPicPr>
          <p:nvPr/>
        </p:nvPicPr>
        <p:blipFill>
          <a:blip r:embed="rId2" cstate="print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3" r="12303" b="45567"/>
          <a:stretch>
            <a:fillRect/>
          </a:stretch>
        </p:blipFill>
        <p:spPr bwMode="auto">
          <a:xfrm>
            <a:off x="817563" y="1524000"/>
            <a:ext cx="5382813" cy="2962276"/>
          </a:xfrm>
          <a:prstGeom prst="rect">
            <a:avLst/>
          </a:prstGeom>
          <a:blipFill dpi="0" rotWithShape="1">
            <a:blip r:embed="rId3">
              <a:lum contrast="16000"/>
              <a:alphaModFix amt="90000"/>
            </a:blip>
            <a:srcRect l="12303" r="12303" b="45567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 descr="Resim 8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4" y="1502253"/>
            <a:ext cx="3660775" cy="298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6369373" y="4754980"/>
            <a:ext cx="4428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 smtClean="0"/>
              <a:t>Dişli bölgede delik veya daha fazla rölyef ve mum duvarlar ile fonksiyonel kaşık hazırlanır.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srgbClr val="FF0000"/>
                </a:solidFill>
              </a:rPr>
              <a:t>Kapalı ağız yöntemi uygulanır.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87229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4421" y="90549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İki Kıvamlı Materyal ile Fonksiyonel Ölçü Yöntemi</a:t>
            </a:r>
            <a:endParaRPr lang="tr-TR" sz="36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314221" y="4754980"/>
            <a:ext cx="4428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 smtClean="0"/>
              <a:t>Dişsiz bölgenin ölçüsü ölçü mumuyla alınır.</a:t>
            </a:r>
          </a:p>
          <a:p>
            <a:endParaRPr lang="tr-TR" sz="2400" dirty="0" smtClean="0">
              <a:solidFill>
                <a:srgbClr val="FF0000"/>
              </a:solidFill>
            </a:endParaRPr>
          </a:p>
          <a:p>
            <a:endParaRPr lang="tr-TR" sz="24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8038159" y="4703681"/>
            <a:ext cx="3878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 smtClean="0"/>
              <a:t>Fonksiyonel ölçüyle şekillendirilmiş ana model</a:t>
            </a:r>
            <a:endParaRPr lang="tr-TR" sz="2400" dirty="0" smtClean="0">
              <a:solidFill>
                <a:srgbClr val="FF0000"/>
              </a:solidFill>
            </a:endParaRPr>
          </a:p>
          <a:p>
            <a:endParaRPr lang="tr-TR" sz="24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159" y="1344458"/>
            <a:ext cx="3878550" cy="299003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21" y="1233549"/>
            <a:ext cx="4066786" cy="321185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256" y="1233548"/>
            <a:ext cx="3260440" cy="3211859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4438973" y="4771311"/>
            <a:ext cx="3485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 smtClean="0"/>
              <a:t>Tüm çenenin ölçüsü </a:t>
            </a:r>
            <a:r>
              <a:rPr lang="tr-TR" sz="2400" dirty="0" err="1" smtClean="0"/>
              <a:t>hidrokolloid</a:t>
            </a:r>
            <a:r>
              <a:rPr lang="tr-TR" sz="2400" dirty="0" smtClean="0"/>
              <a:t> ölçü malzemesi ile alınır.</a:t>
            </a:r>
            <a:endParaRPr lang="tr-TR" sz="2400" dirty="0" smtClean="0">
              <a:solidFill>
                <a:srgbClr val="FF0000"/>
              </a:solidFill>
            </a:endParaRP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288229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4421" y="90549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Astarlama Yöntemi ile Fonksiyonel Ölçü</a:t>
            </a:r>
            <a:endParaRPr lang="tr-TR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52213" y="4754980"/>
            <a:ext cx="50787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 smtClean="0"/>
              <a:t>Anatomik ölçü ile protez bitirilir.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400" dirty="0" smtClean="0"/>
              <a:t>Açık ağız yöntemi ile </a:t>
            </a:r>
            <a:r>
              <a:rPr lang="tr-TR" sz="2400" dirty="0" smtClean="0">
                <a:solidFill>
                  <a:srgbClr val="FF0000"/>
                </a:solidFill>
              </a:rPr>
              <a:t>tırnaklardan basınç uygulanarak </a:t>
            </a:r>
            <a:r>
              <a:rPr lang="tr-TR" sz="2400" dirty="0" smtClean="0"/>
              <a:t>astarlama için ölçü alınır.</a:t>
            </a:r>
          </a:p>
          <a:p>
            <a:endParaRPr lang="tr-TR" sz="2400" dirty="0"/>
          </a:p>
        </p:txBody>
      </p:sp>
      <p:sp>
        <p:nvSpPr>
          <p:cNvPr id="10" name="Metin kutusu 9"/>
          <p:cNvSpPr txBox="1"/>
          <p:nvPr/>
        </p:nvSpPr>
        <p:spPr>
          <a:xfrm>
            <a:off x="5130998" y="4754980"/>
            <a:ext cx="67360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tr-TR" sz="2400" dirty="0"/>
              <a:t>Y</a:t>
            </a:r>
            <a:r>
              <a:rPr lang="tr-TR" sz="2400" dirty="0" smtClean="0"/>
              <a:t>öntem: Sadece dişsiz </a:t>
            </a:r>
            <a:r>
              <a:rPr lang="tr-TR" sz="2400" dirty="0" err="1" smtClean="0"/>
              <a:t>kretlerin</a:t>
            </a:r>
            <a:r>
              <a:rPr lang="tr-TR" sz="2400" dirty="0" smtClean="0"/>
              <a:t> ölçüsü şekillendirilir.</a:t>
            </a:r>
          </a:p>
          <a:p>
            <a:pPr marL="457200" indent="-457200">
              <a:buAutoNum type="arabicPeriod"/>
            </a:pPr>
            <a:r>
              <a:rPr lang="tr-TR" sz="2400" dirty="0" smtClean="0">
                <a:solidFill>
                  <a:srgbClr val="FF0000"/>
                </a:solidFill>
              </a:rPr>
              <a:t>Yöntem: Protez ağızdayken fabrikasyon kaşıkla da ölçü alınır.</a:t>
            </a:r>
          </a:p>
          <a:p>
            <a:endParaRPr lang="tr-TR" sz="2400" dirty="0"/>
          </a:p>
        </p:txBody>
      </p:sp>
      <p:pic>
        <p:nvPicPr>
          <p:cNvPr id="7" name="Picture 5" descr="jmor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" t="3975" r="9050"/>
          <a:stretch>
            <a:fillRect/>
          </a:stretch>
        </p:blipFill>
        <p:spPr bwMode="auto">
          <a:xfrm>
            <a:off x="644421" y="1744049"/>
            <a:ext cx="3846512" cy="279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8 Düz Ok Bağlayıcısı"/>
          <p:cNvCxnSpPr/>
          <p:nvPr/>
        </p:nvCxnSpPr>
        <p:spPr>
          <a:xfrm flipH="1">
            <a:off x="3832648" y="2321169"/>
            <a:ext cx="1657873" cy="819393"/>
          </a:xfrm>
          <a:prstGeom prst="straightConnector1">
            <a:avLst/>
          </a:prstGeom>
          <a:noFill/>
          <a:ln w="47625" cap="flat" cmpd="sng" algn="ctr">
            <a:solidFill>
              <a:srgbClr val="00B0F0"/>
            </a:solidFill>
            <a:prstDash val="solid"/>
            <a:tailEnd type="arrow"/>
          </a:ln>
          <a:effectLst/>
        </p:spPr>
      </p:cxnSp>
      <p:cxnSp>
        <p:nvCxnSpPr>
          <p:cNvPr id="12" name="8 Düz Ok Bağlayıcısı"/>
          <p:cNvCxnSpPr/>
          <p:nvPr/>
        </p:nvCxnSpPr>
        <p:spPr>
          <a:xfrm>
            <a:off x="278961" y="2308834"/>
            <a:ext cx="1382468" cy="770061"/>
          </a:xfrm>
          <a:prstGeom prst="straightConnector1">
            <a:avLst/>
          </a:prstGeom>
          <a:noFill/>
          <a:ln w="53975" cap="flat" cmpd="sng" algn="ctr">
            <a:solidFill>
              <a:srgbClr val="00B0F0"/>
            </a:solidFill>
            <a:prstDash val="solid"/>
            <a:tailEnd type="arrow"/>
          </a:ln>
          <a:effectLst/>
        </p:spPr>
      </p:cxnSp>
      <p:pic>
        <p:nvPicPr>
          <p:cNvPr id="14" name="Picture 4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" t="10390" r="51068" b="23866"/>
          <a:stretch>
            <a:fillRect/>
          </a:stretch>
        </p:blipFill>
        <p:spPr bwMode="auto">
          <a:xfrm>
            <a:off x="4830913" y="2135798"/>
            <a:ext cx="3662478" cy="2401276"/>
          </a:xfrm>
          <a:prstGeom prst="rect">
            <a:avLst/>
          </a:prstGeom>
          <a:noFill/>
          <a:ln w="12700">
            <a:solidFill>
              <a:srgbClr val="FF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3635" y="1238265"/>
            <a:ext cx="3063427" cy="32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44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6100" y="1252538"/>
            <a:ext cx="47498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Teşekkürler…</a:t>
            </a:r>
            <a:br>
              <a:rPr lang="tr-TR" dirty="0" smtClean="0"/>
            </a:br>
            <a:r>
              <a:rPr lang="tr-TR" dirty="0" smtClean="0"/>
              <a:t>İyi Çalışmalar.</a:t>
            </a:r>
            <a:endParaRPr lang="tr-TR" dirty="0"/>
          </a:p>
        </p:txBody>
      </p:sp>
      <p:sp>
        <p:nvSpPr>
          <p:cNvPr id="3" name="Gülen Yüz 2"/>
          <p:cNvSpPr/>
          <p:nvPr/>
        </p:nvSpPr>
        <p:spPr>
          <a:xfrm>
            <a:off x="4559300" y="1633538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6921500" y="4432300"/>
            <a:ext cx="44628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hlinkClick r:id="rId2"/>
              </a:rPr>
              <a:t>akaltanfunda@gmail.com</a:t>
            </a:r>
            <a:endParaRPr lang="tr-TR" sz="3200" dirty="0" smtClean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2057400" y="3111500"/>
            <a:ext cx="922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1. Can G, </a:t>
            </a:r>
            <a:r>
              <a:rPr lang="tr-TR" dirty="0" err="1" smtClean="0"/>
              <a:t>Akaltan</a:t>
            </a:r>
            <a:r>
              <a:rPr lang="tr-TR" dirty="0" smtClean="0"/>
              <a:t> F. Hareketli Bölümlü Protezler. Planlama. 4.Baskı,Yurtmim Yayıncılık, 2018.</a:t>
            </a:r>
          </a:p>
          <a:p>
            <a:r>
              <a:rPr lang="tr-TR" dirty="0" smtClean="0"/>
              <a:t>2. </a:t>
            </a:r>
            <a:r>
              <a:rPr lang="tr-TR" dirty="0" err="1" smtClean="0"/>
              <a:t>Carr</a:t>
            </a:r>
            <a:r>
              <a:rPr lang="tr-TR" dirty="0" smtClean="0"/>
              <a:t> AB, Brown DT. </a:t>
            </a:r>
            <a:r>
              <a:rPr lang="tr-TR" dirty="0" err="1" smtClean="0"/>
              <a:t>McCracken's</a:t>
            </a:r>
            <a:r>
              <a:rPr lang="tr-TR" dirty="0" smtClean="0"/>
              <a:t> </a:t>
            </a:r>
            <a:r>
              <a:rPr lang="tr-TR" dirty="0" err="1" smtClean="0"/>
              <a:t>Removable</a:t>
            </a:r>
            <a:r>
              <a:rPr lang="tr-TR" dirty="0" smtClean="0"/>
              <a:t> </a:t>
            </a:r>
            <a:r>
              <a:rPr lang="tr-TR" dirty="0" err="1" smtClean="0"/>
              <a:t>Partial</a:t>
            </a:r>
            <a:r>
              <a:rPr lang="tr-TR" dirty="0" smtClean="0"/>
              <a:t> </a:t>
            </a:r>
            <a:r>
              <a:rPr lang="tr-TR" dirty="0" err="1" smtClean="0"/>
              <a:t>Prosthodontics</a:t>
            </a:r>
            <a:r>
              <a:rPr lang="tr-TR" dirty="0" smtClean="0"/>
              <a:t>. 13th Edition. </a:t>
            </a:r>
            <a:r>
              <a:rPr lang="tr-TR" dirty="0" err="1" smtClean="0"/>
              <a:t>Mosby</a:t>
            </a:r>
            <a:r>
              <a:rPr lang="tr-TR" dirty="0" smtClean="0"/>
              <a:t>, 2017.</a:t>
            </a:r>
          </a:p>
          <a:p>
            <a:r>
              <a:rPr lang="tr-TR" dirty="0" smtClean="0"/>
              <a:t>3. Sakar O. </a:t>
            </a:r>
            <a:r>
              <a:rPr lang="tr-TR" dirty="0" err="1" smtClean="0"/>
              <a:t>Removable</a:t>
            </a:r>
            <a:r>
              <a:rPr lang="tr-TR" dirty="0" smtClean="0"/>
              <a:t> </a:t>
            </a:r>
            <a:r>
              <a:rPr lang="tr-TR" dirty="0" err="1" smtClean="0"/>
              <a:t>Partial</a:t>
            </a:r>
            <a:r>
              <a:rPr lang="tr-TR" dirty="0" smtClean="0"/>
              <a:t> </a:t>
            </a:r>
            <a:r>
              <a:rPr lang="tr-TR" dirty="0" err="1" smtClean="0"/>
              <a:t>Dentures.A</a:t>
            </a:r>
            <a:r>
              <a:rPr lang="tr-TR" dirty="0" smtClean="0"/>
              <a:t> </a:t>
            </a:r>
            <a:r>
              <a:rPr lang="tr-TR" dirty="0" err="1" smtClean="0"/>
              <a:t>Practicioner’s</a:t>
            </a:r>
            <a:r>
              <a:rPr lang="tr-TR" dirty="0" smtClean="0"/>
              <a:t> Manual. 1st Edition, </a:t>
            </a:r>
            <a:r>
              <a:rPr lang="tr-TR" dirty="0" err="1" smtClean="0"/>
              <a:t>Springer</a:t>
            </a:r>
            <a:r>
              <a:rPr lang="tr-TR" dirty="0" smtClean="0"/>
              <a:t>, 2016.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65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İçerik Yer Tutucusu"/>
          <p:cNvGraphicFramePr>
            <a:graphicFrameLocks noGrp="1"/>
          </p:cNvGraphicFramePr>
          <p:nvPr>
            <p:ph idx="1"/>
          </p:nvPr>
        </p:nvGraphicFramePr>
        <p:xfrm>
          <a:off x="1881158" y="71435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7452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HAREKETLİ BÖLÜMLÜ PROTEZLERDE ÖLÇÜ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809720" y="1571613"/>
            <a:ext cx="4329114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tr-TR" b="1" dirty="0" smtClean="0">
                <a:solidFill>
                  <a:srgbClr val="C00000"/>
                </a:solidFill>
              </a:rPr>
              <a:t>Anatomik ölçü</a:t>
            </a:r>
            <a:r>
              <a:rPr lang="tr-TR" dirty="0" smtClean="0"/>
              <a:t>, elastik ölçü materyaliyle elde edilen tek aşamalı bir ölçüdür.</a:t>
            </a:r>
          </a:p>
          <a:p>
            <a:pPr>
              <a:buNone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Kısmi dişsiz bir ağızda farklı destek dokular arasındaki fonksiyonel ilişkiyi </a:t>
            </a:r>
            <a:r>
              <a:rPr lang="tr-TR" u="sng" dirty="0" smtClean="0"/>
              <a:t>yansıtmaz.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solidFill>
                  <a:srgbClr val="C00000"/>
                </a:solidFill>
              </a:rPr>
              <a:t>Sert ve yumuşak dokuların </a:t>
            </a:r>
            <a:r>
              <a:rPr lang="tr-TR" b="1" dirty="0" smtClean="0">
                <a:solidFill>
                  <a:srgbClr val="C00000"/>
                </a:solidFill>
              </a:rPr>
              <a:t>istirahat halindeki </a:t>
            </a:r>
            <a:r>
              <a:rPr lang="tr-TR" dirty="0" smtClean="0">
                <a:solidFill>
                  <a:srgbClr val="C00000"/>
                </a:solidFill>
              </a:rPr>
              <a:t>şeklini ölçüye yansıtır.</a:t>
            </a:r>
          </a:p>
        </p:txBody>
      </p:sp>
      <p:pic>
        <p:nvPicPr>
          <p:cNvPr id="7" name="6 Resim" descr="IMG_5765_resi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377" y="2073878"/>
            <a:ext cx="4214842" cy="285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52638" y="116632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ANATOMİK ÖLÇÜ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826443" y="1285252"/>
            <a:ext cx="4501219" cy="470292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tr-TR" sz="4400" b="1" dirty="0">
                <a:solidFill>
                  <a:srgbClr val="3366FF"/>
                </a:solidFill>
              </a:rPr>
              <a:t>Anatomik ölçüyle elde edilen protezde;</a:t>
            </a:r>
          </a:p>
          <a:p>
            <a:pPr>
              <a:buNone/>
            </a:pPr>
            <a:r>
              <a:rPr lang="tr-TR" dirty="0" smtClean="0">
                <a:solidFill>
                  <a:srgbClr val="3366FF"/>
                </a:solidFill>
              </a:rPr>
              <a:t> protez kaidesi </a:t>
            </a:r>
            <a:r>
              <a:rPr lang="tr-TR" b="1" dirty="0" smtClean="0">
                <a:solidFill>
                  <a:srgbClr val="3366FF"/>
                </a:solidFill>
              </a:rPr>
              <a:t>istirahat durumundaki </a:t>
            </a:r>
            <a:r>
              <a:rPr lang="tr-TR" dirty="0" smtClean="0">
                <a:solidFill>
                  <a:srgbClr val="3366FF"/>
                </a:solidFill>
              </a:rPr>
              <a:t>dişsiz alanlar üzerine yerleşir.</a:t>
            </a:r>
          </a:p>
          <a:p>
            <a:pPr>
              <a:buNone/>
            </a:pP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tr-TR" b="1" dirty="0" smtClean="0">
                <a:solidFill>
                  <a:srgbClr val="C00000"/>
                </a:solidFill>
              </a:rPr>
              <a:t>diş destekli protezlerde </a:t>
            </a:r>
            <a:r>
              <a:rPr lang="tr-TR" dirty="0"/>
              <a:t>kaide üzerine çiğneme yükü uygulandığında, </a:t>
            </a:r>
            <a:r>
              <a:rPr lang="tr-TR" b="1" dirty="0" smtClean="0"/>
              <a:t>tırnaklar aracılığıyla dişlerden destek alır ve bir sorun olmazken,</a:t>
            </a:r>
          </a:p>
          <a:p>
            <a:pPr>
              <a:buNone/>
            </a:pPr>
            <a:r>
              <a:rPr lang="tr-TR" dirty="0" smtClean="0"/>
              <a:t> </a:t>
            </a:r>
          </a:p>
          <a:p>
            <a:pPr>
              <a:buNone/>
            </a:pP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tr-TR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tr-TR" b="1" dirty="0" smtClean="0">
                <a:solidFill>
                  <a:srgbClr val="C00000"/>
                </a:solidFill>
              </a:rPr>
              <a:t>serbest sonlu protezlerde</a:t>
            </a:r>
            <a:r>
              <a:rPr lang="tr-TR" dirty="0" smtClean="0"/>
              <a:t> kaide üzerine çiğneme yükü uygulandığında, </a:t>
            </a:r>
            <a:r>
              <a:rPr lang="tr-TR" b="1" dirty="0" smtClean="0"/>
              <a:t>kaide dokulara doğru gömülür ve destek dişte </a:t>
            </a:r>
            <a:r>
              <a:rPr lang="tr-TR" b="1" dirty="0" err="1" smtClean="0"/>
              <a:t>tork</a:t>
            </a:r>
            <a:r>
              <a:rPr lang="tr-TR" b="1" dirty="0" smtClean="0"/>
              <a:t> etkisi oluşturur.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0081" y="1218366"/>
            <a:ext cx="3328286" cy="241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8892" y="3785640"/>
            <a:ext cx="3970908" cy="228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3676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Serbest Sonlu Kaide Desteğini Etkileyen Faktörler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454433" y="1431930"/>
            <a:ext cx="6280367" cy="3600400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000" dirty="0"/>
          </a:p>
          <a:p>
            <a:pPr>
              <a:buNone/>
            </a:pPr>
            <a:r>
              <a:rPr lang="tr-TR" sz="2800" b="1" dirty="0" smtClean="0"/>
              <a:t>1. Dişsiz </a:t>
            </a:r>
            <a:r>
              <a:rPr lang="tr-TR" sz="2800" b="1" dirty="0" err="1" smtClean="0"/>
              <a:t>kretin</a:t>
            </a:r>
            <a:r>
              <a:rPr lang="tr-TR" sz="2800" b="1" dirty="0" smtClean="0"/>
              <a:t> şekli ve kalitesi</a:t>
            </a:r>
            <a:endParaRPr lang="en-US" sz="2800" b="1" dirty="0"/>
          </a:p>
          <a:p>
            <a:pPr>
              <a:buNone/>
            </a:pPr>
            <a:r>
              <a:rPr lang="en-US" sz="2800" b="1" dirty="0"/>
              <a:t>2. </a:t>
            </a:r>
            <a:r>
              <a:rPr lang="tr-TR" sz="2800" b="1" dirty="0" smtClean="0"/>
              <a:t>Dişsiz </a:t>
            </a:r>
            <a:r>
              <a:rPr lang="tr-TR" sz="2800" b="1" dirty="0" err="1" smtClean="0"/>
              <a:t>kretin</a:t>
            </a:r>
            <a:r>
              <a:rPr lang="tr-TR" sz="2800" b="1" dirty="0" smtClean="0"/>
              <a:t> uzunluğu</a:t>
            </a:r>
            <a:endParaRPr lang="en-US" sz="2800" b="1" dirty="0"/>
          </a:p>
          <a:p>
            <a:pPr>
              <a:buNone/>
            </a:pPr>
            <a:r>
              <a:rPr lang="en-US" sz="2800" b="1" dirty="0"/>
              <a:t>3. </a:t>
            </a:r>
            <a:r>
              <a:rPr lang="tr-TR" sz="2800" b="1" dirty="0" smtClean="0"/>
              <a:t>Ölçünün tipi ve netliği</a:t>
            </a:r>
            <a:endParaRPr lang="en-US" sz="2800" b="1" dirty="0"/>
          </a:p>
          <a:p>
            <a:pPr>
              <a:buNone/>
            </a:pPr>
            <a:r>
              <a:rPr lang="en-US" sz="2800" b="1" dirty="0"/>
              <a:t>4. </a:t>
            </a:r>
            <a:r>
              <a:rPr lang="tr-TR" sz="2800" b="1" dirty="0" smtClean="0"/>
              <a:t>Protez kaidesinin uyumu</a:t>
            </a:r>
            <a:endParaRPr lang="en-US" sz="2800" b="1" dirty="0"/>
          </a:p>
          <a:p>
            <a:pPr>
              <a:buNone/>
            </a:pPr>
            <a:r>
              <a:rPr lang="en-US" sz="2800" b="1" dirty="0"/>
              <a:t>5. </a:t>
            </a:r>
            <a:r>
              <a:rPr lang="tr-TR" sz="2800" b="1" dirty="0" smtClean="0"/>
              <a:t>Protezin metal alt yapı planlaması</a:t>
            </a:r>
            <a:endParaRPr lang="en-US" sz="2800" b="1" dirty="0"/>
          </a:p>
          <a:p>
            <a:pPr>
              <a:buNone/>
            </a:pPr>
            <a:r>
              <a:rPr lang="en-US" sz="2800" b="1" dirty="0"/>
              <a:t>6. </a:t>
            </a:r>
            <a:r>
              <a:rPr lang="tr-TR" sz="2800" b="1" dirty="0" smtClean="0"/>
              <a:t>Kaideye gelen çiğneme yükü</a:t>
            </a:r>
            <a:endParaRPr lang="tr-TR" sz="2000" dirty="0"/>
          </a:p>
          <a:p>
            <a:pPr>
              <a:buNone/>
            </a:pPr>
            <a:endParaRPr lang="tr-TR" sz="2000" dirty="0"/>
          </a:p>
          <a:p>
            <a:pPr>
              <a:buNone/>
            </a:pPr>
            <a:endParaRPr lang="tr-TR" sz="2000" b="1" dirty="0"/>
          </a:p>
          <a:p>
            <a:pPr>
              <a:buNone/>
            </a:pPr>
            <a:endParaRPr lang="tr-TR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2217738"/>
            <a:ext cx="3519633" cy="202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3248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SERBEST SONLU PROTEZLERDE ÖLÇÜ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52596" y="1357299"/>
            <a:ext cx="382904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b="1" dirty="0">
                <a:solidFill>
                  <a:srgbClr val="3366FF"/>
                </a:solidFill>
              </a:rPr>
              <a:t> </a:t>
            </a:r>
            <a:r>
              <a:rPr lang="tr-TR" b="1" dirty="0" smtClean="0">
                <a:solidFill>
                  <a:srgbClr val="3366FF"/>
                </a:solidFill>
              </a:rPr>
              <a:t>   Anatomik </a:t>
            </a:r>
            <a:r>
              <a:rPr lang="tr-TR" b="1" dirty="0" smtClean="0"/>
              <a:t>ölçüden elde edilen HBP</a:t>
            </a:r>
            <a:r>
              <a:rPr lang="tr-TR" dirty="0" smtClean="0"/>
              <a:t>, </a:t>
            </a:r>
            <a:r>
              <a:rPr lang="tr-TR" dirty="0" smtClean="0">
                <a:solidFill>
                  <a:srgbClr val="3366FF"/>
                </a:solidFill>
              </a:rPr>
              <a:t>çiğneme kuvvetinin çoğunu destek dişlere, </a:t>
            </a:r>
            <a:r>
              <a:rPr lang="tr-TR" dirty="0" smtClean="0"/>
              <a:t>bir kısmını da dişsiz </a:t>
            </a:r>
            <a:r>
              <a:rPr lang="tr-TR" dirty="0" err="1" smtClean="0"/>
              <a:t>krete</a:t>
            </a:r>
            <a:r>
              <a:rPr lang="tr-TR" dirty="0" smtClean="0"/>
              <a:t> iletir.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8810" y="1285860"/>
            <a:ext cx="43624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2381224" y="5072075"/>
            <a:ext cx="6486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alibri"/>
              </a:rPr>
              <a:t>Sonuçta, alveol kemiğinde </a:t>
            </a:r>
            <a:r>
              <a:rPr lang="tr-TR" sz="2800" b="1" dirty="0" err="1">
                <a:solidFill>
                  <a:srgbClr val="FF0000"/>
                </a:solidFill>
                <a:latin typeface="Calibri"/>
              </a:rPr>
              <a:t>rezorpsiyon</a:t>
            </a:r>
            <a:r>
              <a:rPr lang="tr-TR" sz="2800" b="1" dirty="0">
                <a:solidFill>
                  <a:srgbClr val="FF0000"/>
                </a:solidFill>
                <a:latin typeface="Calibri"/>
              </a:rPr>
              <a:t> ve  </a:t>
            </a:r>
          </a:p>
          <a:p>
            <a:r>
              <a:rPr lang="tr-TR" sz="2800" b="1" dirty="0">
                <a:solidFill>
                  <a:srgbClr val="FF0000"/>
                </a:solidFill>
                <a:latin typeface="Calibri"/>
              </a:rPr>
              <a:t>destek dişte </a:t>
            </a:r>
            <a:r>
              <a:rPr lang="tr-TR" sz="2800" b="1" dirty="0" err="1">
                <a:solidFill>
                  <a:srgbClr val="FF0000"/>
                </a:solidFill>
                <a:latin typeface="Calibri"/>
              </a:rPr>
              <a:t>lüksasyon</a:t>
            </a:r>
            <a:r>
              <a:rPr lang="tr-TR" sz="2800" b="1" dirty="0">
                <a:solidFill>
                  <a:srgbClr val="FF0000"/>
                </a:solidFill>
                <a:latin typeface="Calibri"/>
              </a:rPr>
              <a:t> oluşabilir.</a:t>
            </a:r>
          </a:p>
        </p:txBody>
      </p:sp>
    </p:spTree>
    <p:extLst>
      <p:ext uri="{BB962C8B-B14F-4D97-AF65-F5344CB8AC3E}">
        <p14:creationId xmlns:p14="http://schemas.microsoft.com/office/powerpoint/2010/main" val="362265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4200" y="-14"/>
            <a:ext cx="10972800" cy="1143000"/>
          </a:xfrm>
        </p:spPr>
        <p:txBody>
          <a:bodyPr>
            <a:normAutofit/>
          </a:bodyPr>
          <a:lstStyle/>
          <a:p>
            <a:r>
              <a:rPr lang="tr-TR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SERBEST SONLU PROTEZLERDE ÖLÇÜ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876396" y="794559"/>
            <a:ext cx="3829048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b="1" dirty="0" smtClean="0"/>
              <a:t>Serbest sonlu protezlerde, </a:t>
            </a:r>
            <a:r>
              <a:rPr lang="tr-TR" b="1" dirty="0" smtClean="0">
                <a:solidFill>
                  <a:srgbClr val="FF0000"/>
                </a:solidFill>
              </a:rPr>
              <a:t>yumuşak doku </a:t>
            </a:r>
            <a:r>
              <a:rPr lang="tr-TR" b="1" dirty="0" smtClean="0"/>
              <a:t>tek başına yük taşıyamaz. </a:t>
            </a:r>
          </a:p>
          <a:p>
            <a:pPr>
              <a:buNone/>
            </a:pPr>
            <a:r>
              <a:rPr lang="tr-TR" dirty="0" smtClean="0"/>
              <a:t>Alveol kemiği üzerindeki </a:t>
            </a:r>
            <a:r>
              <a:rPr lang="tr-TR" b="1" dirty="0" smtClean="0"/>
              <a:t>yumuşak doku</a:t>
            </a:r>
            <a:r>
              <a:rPr lang="tr-TR" dirty="0" smtClean="0"/>
              <a:t>, çiğneme kuvvetlerinin karşılanması ve dayanıklılık için </a:t>
            </a:r>
            <a:r>
              <a:rPr lang="tr-TR" b="1" dirty="0" smtClean="0"/>
              <a:t>yastık etkisi </a:t>
            </a:r>
            <a:r>
              <a:rPr lang="tr-TR" dirty="0" smtClean="0"/>
              <a:t>oluşturur. </a:t>
            </a:r>
          </a:p>
          <a:p>
            <a:pPr>
              <a:buNone/>
            </a:pPr>
            <a:r>
              <a:rPr lang="tr-TR" b="1" dirty="0" smtClean="0"/>
              <a:t>Çiğneme yükünün en geniş alana dağıtılması </a:t>
            </a:r>
            <a:r>
              <a:rPr lang="tr-TR" dirty="0" smtClean="0"/>
              <a:t>hem dişsiz </a:t>
            </a:r>
            <a:r>
              <a:rPr lang="tr-TR" dirty="0" err="1" smtClean="0"/>
              <a:t>kret</a:t>
            </a:r>
            <a:r>
              <a:rPr lang="tr-TR" dirty="0" smtClean="0"/>
              <a:t> hem de destek dişleri yüklerin zararlı etkilerinden korur. </a:t>
            </a:r>
          </a:p>
          <a:p>
            <a:pPr>
              <a:buNone/>
            </a:pPr>
            <a:endParaRPr lang="tr-T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7172" y="1142986"/>
            <a:ext cx="43624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Metin kutusu"/>
          <p:cNvSpPr txBox="1"/>
          <p:nvPr/>
        </p:nvSpPr>
        <p:spPr>
          <a:xfrm>
            <a:off x="1957155" y="4800586"/>
            <a:ext cx="75091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solidFill>
                  <a:srgbClr val="0070C0"/>
                </a:solidFill>
                <a:latin typeface="Calibri"/>
              </a:rPr>
              <a:t>Serbest sonlu vakalarda ölçünün; destek mukoza dokusunu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rgbClr val="0070C0"/>
                </a:solidFill>
                <a:latin typeface="Calibri"/>
              </a:rPr>
              <a:t>en </a:t>
            </a:r>
            <a:r>
              <a:rPr lang="tr-TR" sz="2400" b="1" dirty="0">
                <a:solidFill>
                  <a:srgbClr val="0070C0"/>
                </a:solidFill>
                <a:latin typeface="Calibri"/>
              </a:rPr>
              <a:t>geniş ve doğru </a:t>
            </a:r>
            <a:r>
              <a:rPr lang="tr-TR" sz="2400" b="1" dirty="0" smtClean="0">
                <a:solidFill>
                  <a:srgbClr val="0070C0"/>
                </a:solidFill>
                <a:latin typeface="Calibri"/>
              </a:rPr>
              <a:t>şekilde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rgbClr val="0070C0"/>
                </a:solidFill>
                <a:latin typeface="Calibri"/>
              </a:rPr>
              <a:t>yük taşıma kapasitesine göre </a:t>
            </a:r>
          </a:p>
          <a:p>
            <a:r>
              <a:rPr lang="tr-TR" sz="24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tr-TR" sz="2400" b="1" dirty="0" smtClean="0">
                <a:solidFill>
                  <a:srgbClr val="0070C0"/>
                </a:solidFill>
                <a:latin typeface="Calibri"/>
              </a:rPr>
              <a:t>                                                              </a:t>
            </a:r>
            <a:r>
              <a:rPr lang="tr-TR" sz="2400" dirty="0" smtClean="0">
                <a:solidFill>
                  <a:srgbClr val="0070C0"/>
                </a:solidFill>
              </a:rPr>
              <a:t>kaydetmesi </a:t>
            </a:r>
            <a:r>
              <a:rPr lang="tr-TR" sz="2400" dirty="0" smtClean="0">
                <a:solidFill>
                  <a:srgbClr val="0070C0"/>
                </a:solidFill>
                <a:latin typeface="Calibri"/>
              </a:rPr>
              <a:t>gerekir</a:t>
            </a:r>
            <a:r>
              <a:rPr lang="tr-TR" sz="2400" dirty="0">
                <a:solidFill>
                  <a:srgbClr val="0070C0"/>
                </a:solidFill>
                <a:latin typeface="Calibri"/>
              </a:rPr>
              <a:t>.</a:t>
            </a:r>
          </a:p>
          <a:p>
            <a:endParaRPr lang="tr-TR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629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SERBEST SONLU PROTEZLERDE </a:t>
            </a:r>
            <a:r>
              <a:rPr lang="tr-TR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ÖLÇÜ</a:t>
            </a:r>
            <a:endParaRPr lang="tr-TR" sz="3600" dirty="0">
              <a:solidFill>
                <a:schemeClr val="bg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012733" y="3068961"/>
            <a:ext cx="8464454" cy="3600400"/>
          </a:xfrm>
        </p:spPr>
        <p:txBody>
          <a:bodyPr>
            <a:normAutofit/>
          </a:bodyPr>
          <a:lstStyle/>
          <a:p>
            <a:pPr>
              <a:buNone/>
            </a:pPr>
            <a:endParaRPr lang="tr-TR" sz="2000" dirty="0"/>
          </a:p>
          <a:p>
            <a:pPr>
              <a:buNone/>
            </a:pPr>
            <a:r>
              <a:rPr lang="tr-TR" sz="2800" b="1" dirty="0">
                <a:solidFill>
                  <a:srgbClr val="FF0000"/>
                </a:solidFill>
              </a:rPr>
              <a:t>Çözüm:</a:t>
            </a:r>
            <a:r>
              <a:rPr lang="tr-TR" sz="2000" b="1" dirty="0">
                <a:solidFill>
                  <a:srgbClr val="FF0000"/>
                </a:solidFill>
              </a:rPr>
              <a:t> </a:t>
            </a:r>
            <a:r>
              <a:rPr lang="tr-TR" sz="2000" b="1" dirty="0"/>
              <a:t>Basıncı yönlendirerek dokuların ölçüsünü kaydetmek</a:t>
            </a:r>
          </a:p>
          <a:p>
            <a:pPr>
              <a:buNone/>
            </a:pPr>
            <a:r>
              <a:rPr lang="tr-TR" sz="2000" dirty="0"/>
              <a:t>Çiğneme kuvvetlerini taşıyabilen </a:t>
            </a:r>
            <a:r>
              <a:rPr lang="tr-TR" sz="2000" dirty="0" err="1"/>
              <a:t>primer</a:t>
            </a:r>
            <a:r>
              <a:rPr lang="tr-TR" sz="2000" dirty="0"/>
              <a:t> destek </a:t>
            </a:r>
            <a:r>
              <a:rPr lang="tr-TR" sz="2000" dirty="0" err="1"/>
              <a:t>alanlarınının</a:t>
            </a:r>
            <a:r>
              <a:rPr lang="tr-TR" sz="2000" dirty="0"/>
              <a:t> </a:t>
            </a:r>
            <a:r>
              <a:rPr lang="tr-TR" sz="2000" b="1" dirty="0">
                <a:solidFill>
                  <a:srgbClr val="3366FF"/>
                </a:solidFill>
              </a:rPr>
              <a:t>fonksiyonel formda</a:t>
            </a:r>
            <a:r>
              <a:rPr lang="tr-TR" sz="2000" dirty="0">
                <a:solidFill>
                  <a:srgbClr val="3366FF"/>
                </a:solidFill>
              </a:rPr>
              <a:t> </a:t>
            </a:r>
            <a:r>
              <a:rPr lang="tr-TR" sz="2000" dirty="0"/>
              <a:t>(basınç altında), kuvveti taşıyamayan alanların </a:t>
            </a:r>
            <a:r>
              <a:rPr lang="tr-TR" sz="2000" b="1" dirty="0">
                <a:solidFill>
                  <a:srgbClr val="3366FF"/>
                </a:solidFill>
              </a:rPr>
              <a:t>anatomik formda </a:t>
            </a:r>
            <a:r>
              <a:rPr lang="tr-TR" sz="2000" dirty="0"/>
              <a:t>(basınçsız) elde edileceği </a:t>
            </a:r>
            <a:r>
              <a:rPr lang="tr-TR" sz="2000" b="1" dirty="0">
                <a:solidFill>
                  <a:srgbClr val="FF0000"/>
                </a:solidFill>
              </a:rPr>
              <a:t>fonksiyonel</a:t>
            </a:r>
            <a:r>
              <a:rPr lang="tr-TR" sz="2000" dirty="0"/>
              <a:t> </a:t>
            </a:r>
            <a:r>
              <a:rPr lang="tr-TR" sz="2000" b="1" dirty="0">
                <a:solidFill>
                  <a:srgbClr val="FF0000"/>
                </a:solidFill>
              </a:rPr>
              <a:t>bireysel kaşık </a:t>
            </a:r>
            <a:r>
              <a:rPr lang="tr-TR" sz="2000" dirty="0"/>
              <a:t>ile ölçüsü alınır.</a:t>
            </a:r>
          </a:p>
          <a:p>
            <a:pPr>
              <a:buNone/>
            </a:pPr>
            <a:endParaRPr lang="tr-TR" sz="2000" dirty="0"/>
          </a:p>
          <a:p>
            <a:pPr>
              <a:buNone/>
            </a:pPr>
            <a:endParaRPr lang="tr-TR" sz="2000" dirty="0"/>
          </a:p>
          <a:p>
            <a:pPr>
              <a:buNone/>
            </a:pPr>
            <a:endParaRPr lang="tr-TR" sz="2000" b="1" dirty="0"/>
          </a:p>
          <a:p>
            <a:pPr>
              <a:buNone/>
            </a:pPr>
            <a:endParaRPr lang="tr-TR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2734" y="1198034"/>
            <a:ext cx="3519633" cy="202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9306" y="1241142"/>
            <a:ext cx="32385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084010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Gri Tonlamalı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1020</Words>
  <Application>Microsoft Office PowerPoint</Application>
  <PresentationFormat>Geniş ekran</PresentationFormat>
  <Paragraphs>162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4</vt:i4>
      </vt:variant>
      <vt:variant>
        <vt:lpstr>Slayt Başlıkları</vt:lpstr>
      </vt:variant>
      <vt:variant>
        <vt:i4>24</vt:i4>
      </vt:variant>
    </vt:vector>
  </HeadingPairs>
  <TitlesOfParts>
    <vt:vector size="34" baseType="lpstr">
      <vt:lpstr>Arial</vt:lpstr>
      <vt:lpstr>Calibri</vt:lpstr>
      <vt:lpstr>Century Gothic</vt:lpstr>
      <vt:lpstr>Comic Sans MS</vt:lpstr>
      <vt:lpstr>Gill Sans MT</vt:lpstr>
      <vt:lpstr>Wingdings</vt:lpstr>
      <vt:lpstr>Parcel</vt:lpstr>
      <vt:lpstr>Ofis Teması</vt:lpstr>
      <vt:lpstr>1_Ofis Teması</vt:lpstr>
      <vt:lpstr>2_Ofis Teması</vt:lpstr>
      <vt:lpstr>HAREKETLİ BÖLÜMLÜ PROTEZLERDE  FONKSİYONEL ÖLÇÜ</vt:lpstr>
      <vt:lpstr>PowerPoint Sunusu</vt:lpstr>
      <vt:lpstr>PowerPoint Sunusu</vt:lpstr>
      <vt:lpstr>HAREKETLİ BÖLÜMLÜ PROTEZLERDE ÖLÇÜ</vt:lpstr>
      <vt:lpstr>ANATOMİK ÖLÇÜ</vt:lpstr>
      <vt:lpstr>Serbest Sonlu Kaide Desteğini Etkileyen Faktörler</vt:lpstr>
      <vt:lpstr>SERBEST SONLU PROTEZLERDE ÖLÇÜ</vt:lpstr>
      <vt:lpstr>SERBEST SONLU PROTEZLERDE ÖLÇÜ</vt:lpstr>
      <vt:lpstr>SERBEST SONLU PROTEZLERDE ÖLÇÜ</vt:lpstr>
      <vt:lpstr>FONKSİYONEL ÖLÇÜNÜN AVANTAJLARI</vt:lpstr>
      <vt:lpstr>FONKSİYONEL ÖLÇÜ</vt:lpstr>
      <vt:lpstr>FONKSİYONEL ÖLÇÜ</vt:lpstr>
      <vt:lpstr>FONKSİYONEL ÖLÇÜ</vt:lpstr>
      <vt:lpstr>FONKSİYONEL ÖLÇÜ</vt:lpstr>
      <vt:lpstr>FONKSİYONEL ÖLÇÜ</vt:lpstr>
      <vt:lpstr>FONKSİYONEL ÖLÇÜ YÖNTEMLERİNİN SINIFLANDIRILMASI</vt:lpstr>
      <vt:lpstr>FONKSİYONEL ÖLÇÜ YÖNTEMLERİNİN SINIFLANDIRILMASI</vt:lpstr>
      <vt:lpstr>Değiştirilmiş Model Tekniği</vt:lpstr>
      <vt:lpstr>Değiştirilmiş Model Tekniği</vt:lpstr>
      <vt:lpstr>İki Aşamalı Fonksiyonel Ölçü Yöntemi</vt:lpstr>
      <vt:lpstr>Tek Aşamalı Fonksiyonel Ölçü Yöntemi</vt:lpstr>
      <vt:lpstr>İki Kıvamlı Materyal ile Fonksiyonel Ölçü Yöntemi</vt:lpstr>
      <vt:lpstr>Astarlama Yöntemi ile Fonksiyonel Ölçü</vt:lpstr>
      <vt:lpstr>Teşekkürler… İyi Çalışmalar.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HAREKETLİ BÖLÜMLÜ PROTEZLERDE  FONKSİYONEL ÖLÇÜ</dc:title>
  <dc:creator>FUNDAAKALTAN</dc:creator>
  <cp:lastModifiedBy>FUNDAAKALTAN</cp:lastModifiedBy>
  <cp:revision>23</cp:revision>
  <dcterms:created xsi:type="dcterms:W3CDTF">2020-02-04T11:53:26Z</dcterms:created>
  <dcterms:modified xsi:type="dcterms:W3CDTF">2020-02-04T15:16:08Z</dcterms:modified>
</cp:coreProperties>
</file>