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60" r:id="rId3"/>
    <p:sldId id="257" r:id="rId4"/>
    <p:sldId id="272" r:id="rId5"/>
    <p:sldId id="283" r:id="rId6"/>
    <p:sldId id="258" r:id="rId7"/>
    <p:sldId id="273" r:id="rId8"/>
    <p:sldId id="274" r:id="rId9"/>
    <p:sldId id="275" r:id="rId10"/>
    <p:sldId id="276" r:id="rId11"/>
    <p:sldId id="277" r:id="rId12"/>
    <p:sldId id="278" r:id="rId13"/>
    <p:sldId id="279" r:id="rId14"/>
    <p:sldId id="304" r:id="rId15"/>
    <p:sldId id="280" r:id="rId16"/>
    <p:sldId id="281" r:id="rId17"/>
    <p:sldId id="259" r:id="rId18"/>
    <p:sldId id="261" r:id="rId19"/>
    <p:sldId id="262" r:id="rId20"/>
    <p:sldId id="263" r:id="rId21"/>
    <p:sldId id="264" r:id="rId22"/>
    <p:sldId id="265" r:id="rId23"/>
    <p:sldId id="266" r:id="rId24"/>
    <p:sldId id="268" r:id="rId25"/>
    <p:sldId id="285"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03" r:id="rId56"/>
    <p:sldId id="318" r:id="rId5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814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982" autoAdjust="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8B6630-0C2C-4960-B5C1-161889D94E5E}" type="datetimeFigureOut">
              <a:rPr lang="tr-TR" smtClean="0"/>
              <a:pPr/>
              <a:t>17.12.2014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E2EF23-6A0B-4114-87B0-079ED426FF17}"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6E2EF23-6A0B-4114-87B0-079ED426FF17}" type="slidenum">
              <a:rPr lang="tr-TR" smtClean="0"/>
              <a:pPr/>
              <a:t>7</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17.12.2014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17.12.2014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17.12.2014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17.12.2014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17.12.2014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17.12.2014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17.12.2014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17.12.2014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17.12.2014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17.12.2014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17.12.2014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17.12.2014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www.ncbi.nlm.nih.gov/pmc/articles/PMC3361882/figure/F7/" TargetMode="External"/><Relationship Id="rId13" Type="http://schemas.openxmlformats.org/officeDocument/2006/relationships/image" Target="../media/image50.jpeg"/><Relationship Id="rId18" Type="http://schemas.openxmlformats.org/officeDocument/2006/relationships/image" Target="../media/image55.gif"/><Relationship Id="rId3" Type="http://schemas.openxmlformats.org/officeDocument/2006/relationships/hyperlink" Target="http://www.ncbi.nlm.nih.gov/pmc/articles/PMC3361882/figure/F2/" TargetMode="External"/><Relationship Id="rId7" Type="http://schemas.openxmlformats.org/officeDocument/2006/relationships/hyperlink" Target="http://www.ncbi.nlm.nih.gov/pmc/articles/PMC3361882/figure/F6/" TargetMode="External"/><Relationship Id="rId12" Type="http://schemas.openxmlformats.org/officeDocument/2006/relationships/hyperlink" Target="http://www.icmr.nic.in/ijmr/ijmr.htm" TargetMode="External"/><Relationship Id="rId17" Type="http://schemas.openxmlformats.org/officeDocument/2006/relationships/image" Target="../media/image54.gif"/><Relationship Id="rId2" Type="http://schemas.openxmlformats.org/officeDocument/2006/relationships/hyperlink" Target="http://www.ncbi.nlm.nih.gov/pmc/articles/PMC3361882/figure/F1/" TargetMode="External"/><Relationship Id="rId16" Type="http://schemas.openxmlformats.org/officeDocument/2006/relationships/image" Target="../media/image53.gif"/><Relationship Id="rId20" Type="http://schemas.openxmlformats.org/officeDocument/2006/relationships/image" Target="../media/image57.gif"/><Relationship Id="rId1" Type="http://schemas.openxmlformats.org/officeDocument/2006/relationships/slideLayout" Target="../slideLayouts/slideLayout2.xml"/><Relationship Id="rId6" Type="http://schemas.openxmlformats.org/officeDocument/2006/relationships/hyperlink" Target="http://www.ncbi.nlm.nih.gov/pmc/articles/PMC3361882/figure/F5/" TargetMode="External"/><Relationship Id="rId11" Type="http://schemas.openxmlformats.org/officeDocument/2006/relationships/hyperlink" Target="http://www.icmr.nic.in/ijmr/revised%20guidelines.htm" TargetMode="External"/><Relationship Id="rId5" Type="http://schemas.openxmlformats.org/officeDocument/2006/relationships/hyperlink" Target="http://www.ncbi.nlm.nih.gov/pmc/articles/PMC3361882/figure/F4/" TargetMode="External"/><Relationship Id="rId15" Type="http://schemas.openxmlformats.org/officeDocument/2006/relationships/image" Target="../media/image52.gif"/><Relationship Id="rId10" Type="http://schemas.openxmlformats.org/officeDocument/2006/relationships/hyperlink" Target="http://www.journalonweb.com/ijmr" TargetMode="External"/><Relationship Id="rId19" Type="http://schemas.openxmlformats.org/officeDocument/2006/relationships/image" Target="../media/image56.gif"/><Relationship Id="rId4" Type="http://schemas.openxmlformats.org/officeDocument/2006/relationships/hyperlink" Target="http://www.ncbi.nlm.nih.gov/pmc/articles/PMC3361882/figure/F3/" TargetMode="External"/><Relationship Id="rId9" Type="http://schemas.openxmlformats.org/officeDocument/2006/relationships/image" Target="../media/image49.gif"/><Relationship Id="rId14" Type="http://schemas.openxmlformats.org/officeDocument/2006/relationships/image" Target="../media/image51.gif"/></Relationships>
</file>

<file path=ppt/slides/_rels/slide4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ncbi.nlm.nih.gov/pubmed/?term=Rasool%20M%5bAuthor%5d&amp;cauthor=true&amp;cauthor_uid=17142986" TargetMode="External"/><Relationship Id="rId2" Type="http://schemas.openxmlformats.org/officeDocument/2006/relationships/hyperlink" Target="http://www.ncbi.nlm.nih.gov/pubmed/17142986" TargetMode="External"/><Relationship Id="rId1" Type="http://schemas.openxmlformats.org/officeDocument/2006/relationships/slideLayout" Target="../slideLayouts/slideLayout2.xml"/><Relationship Id="rId5" Type="http://schemas.openxmlformats.org/officeDocument/2006/relationships/hyperlink" Target="http://www.ncbi.nlm.nih.gov/pubmed/?term=Lavanya%20B%5bAuthor%5d&amp;cauthor=true&amp;cauthor_uid=17142986" TargetMode="External"/><Relationship Id="rId4" Type="http://schemas.openxmlformats.org/officeDocument/2006/relationships/hyperlink" Target="http://www.ncbi.nlm.nih.gov/pubmed/?term=Sabina%20EP%5bAuthor%5d&amp;cauthor=true&amp;cauthor_uid=17142986"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red_tide_genera"/>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4 Dikdörtgen"/>
          <p:cNvSpPr/>
          <p:nvPr/>
        </p:nvSpPr>
        <p:spPr>
          <a:xfrm>
            <a:off x="3923928" y="1412776"/>
            <a:ext cx="3066481" cy="1200329"/>
          </a:xfrm>
          <a:prstGeom prst="rect">
            <a:avLst/>
          </a:prstGeom>
          <a:noFill/>
        </p:spPr>
        <p:txBody>
          <a:bodyPr wrap="none" lIns="91440" tIns="45720" rIns="91440" bIns="45720">
            <a:spAutoFit/>
          </a:bodyPr>
          <a:lstStyle/>
          <a:p>
            <a:pPr algn="ctr"/>
            <a:r>
              <a:rPr lang="tr-TR" sz="7200" b="1" i="1" dirty="0" smtClean="0">
                <a:ln w="10541" cmpd="sng">
                  <a:solidFill>
                    <a:schemeClr val="accent1">
                      <a:shade val="88000"/>
                      <a:satMod val="110000"/>
                    </a:schemeClr>
                  </a:solidFill>
                  <a:prstDash val="solid"/>
                </a:ln>
                <a:solidFill>
                  <a:schemeClr val="accent2">
                    <a:lumMod val="50000"/>
                  </a:schemeClr>
                </a:solidFill>
                <a:latin typeface="+mj-lt"/>
              </a:rPr>
              <a:t>ALGLER</a:t>
            </a:r>
            <a:endParaRPr lang="tr-TR" sz="7200" b="1" i="1" cap="none" spc="0" dirty="0">
              <a:ln w="10541" cmpd="sng">
                <a:solidFill>
                  <a:schemeClr val="accent1">
                    <a:shade val="88000"/>
                    <a:satMod val="110000"/>
                  </a:schemeClr>
                </a:solidFill>
                <a:prstDash val="solid"/>
              </a:ln>
              <a:solidFill>
                <a:schemeClr val="accent2">
                  <a:lumMod val="50000"/>
                </a:schemeClr>
              </a:solidFill>
              <a:effectLst/>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a:xfrm>
            <a:off x="0" y="0"/>
            <a:ext cx="9144000" cy="6858000"/>
          </a:xfrm>
        </p:spPr>
        <p:txBody>
          <a:bodyPr>
            <a:normAutofit lnSpcReduction="10000"/>
          </a:bodyPr>
          <a:lstStyle/>
          <a:p>
            <a:pPr>
              <a:buNone/>
            </a:pPr>
            <a:r>
              <a:rPr lang="tr-TR" dirty="0" smtClean="0"/>
              <a:t>   </a:t>
            </a:r>
            <a:r>
              <a:rPr lang="tr-TR" b="1" dirty="0" smtClean="0">
                <a:solidFill>
                  <a:srgbClr val="C00000"/>
                </a:solidFill>
              </a:rPr>
              <a:t>7.</a:t>
            </a:r>
            <a:r>
              <a:rPr lang="tr-TR" b="1" dirty="0" err="1" smtClean="0">
                <a:solidFill>
                  <a:srgbClr val="C00000"/>
                </a:solidFill>
              </a:rPr>
              <a:t>Polioller</a:t>
            </a:r>
            <a:r>
              <a:rPr lang="tr-TR" b="1" dirty="0" smtClean="0">
                <a:solidFill>
                  <a:srgbClr val="C00000"/>
                </a:solidFill>
              </a:rPr>
              <a:t> ve diğer karbonhidratlar  </a:t>
            </a:r>
          </a:p>
          <a:p>
            <a:r>
              <a:rPr lang="tr-TR" dirty="0" err="1" smtClean="0"/>
              <a:t>Mikroalgler</a:t>
            </a:r>
            <a:r>
              <a:rPr lang="tr-TR" dirty="0" smtClean="0"/>
              <a:t> hem </a:t>
            </a:r>
            <a:r>
              <a:rPr lang="tr-TR" dirty="0" smtClean="0">
                <a:solidFill>
                  <a:schemeClr val="tx2">
                    <a:lumMod val="60000"/>
                    <a:lumOff val="40000"/>
                  </a:schemeClr>
                </a:solidFill>
              </a:rPr>
              <a:t>nişasta</a:t>
            </a:r>
            <a:r>
              <a:rPr lang="tr-TR" dirty="0" smtClean="0"/>
              <a:t>, </a:t>
            </a:r>
            <a:r>
              <a:rPr lang="tr-TR" dirty="0" smtClean="0">
                <a:solidFill>
                  <a:schemeClr val="tx2">
                    <a:lumMod val="60000"/>
                    <a:lumOff val="40000"/>
                  </a:schemeClr>
                </a:solidFill>
              </a:rPr>
              <a:t>glikojen</a:t>
            </a:r>
            <a:r>
              <a:rPr lang="tr-TR" dirty="0" smtClean="0"/>
              <a:t> gibi depo ürünleri </a:t>
            </a:r>
            <a:r>
              <a:rPr lang="tr-TR" dirty="0" err="1" smtClean="0"/>
              <a:t>hemde</a:t>
            </a:r>
            <a:r>
              <a:rPr lang="tr-TR" dirty="0" smtClean="0"/>
              <a:t> </a:t>
            </a:r>
            <a:r>
              <a:rPr lang="tr-TR" dirty="0" err="1" smtClean="0">
                <a:solidFill>
                  <a:srgbClr val="7030A0"/>
                </a:solidFill>
              </a:rPr>
              <a:t>gliserol</a:t>
            </a:r>
            <a:r>
              <a:rPr lang="tr-TR" dirty="0" smtClean="0">
                <a:solidFill>
                  <a:srgbClr val="7030A0"/>
                </a:solidFill>
              </a:rPr>
              <a:t>, </a:t>
            </a:r>
            <a:r>
              <a:rPr lang="tr-TR" dirty="0" err="1" smtClean="0">
                <a:solidFill>
                  <a:srgbClr val="7030A0"/>
                </a:solidFill>
              </a:rPr>
              <a:t>mannitol</a:t>
            </a:r>
            <a:r>
              <a:rPr lang="tr-TR" dirty="0" smtClean="0">
                <a:solidFill>
                  <a:srgbClr val="7030A0"/>
                </a:solidFill>
              </a:rPr>
              <a:t> </a:t>
            </a:r>
            <a:r>
              <a:rPr lang="tr-TR" dirty="0" smtClean="0"/>
              <a:t>ve </a:t>
            </a:r>
            <a:r>
              <a:rPr lang="tr-TR" dirty="0" err="1" smtClean="0">
                <a:solidFill>
                  <a:srgbClr val="7030A0"/>
                </a:solidFill>
              </a:rPr>
              <a:t>sorbitol</a:t>
            </a:r>
            <a:r>
              <a:rPr lang="tr-TR" dirty="0" smtClean="0"/>
              <a:t> gibi </a:t>
            </a:r>
            <a:r>
              <a:rPr lang="tr-TR" dirty="0" err="1" smtClean="0"/>
              <a:t>ozmotik</a:t>
            </a:r>
            <a:r>
              <a:rPr lang="tr-TR" dirty="0" smtClean="0"/>
              <a:t> düzenleyicileri üretirler.                        </a:t>
            </a:r>
            <a:r>
              <a:rPr lang="tr-TR" b="1" dirty="0" smtClean="0">
                <a:solidFill>
                  <a:srgbClr val="C00000"/>
                </a:solidFill>
              </a:rPr>
              <a:t>8.</a:t>
            </a:r>
            <a:r>
              <a:rPr lang="tr-TR" b="1" dirty="0" err="1" smtClean="0">
                <a:solidFill>
                  <a:srgbClr val="C00000"/>
                </a:solidFill>
              </a:rPr>
              <a:t>Farmasötikler</a:t>
            </a:r>
            <a:r>
              <a:rPr lang="tr-TR" b="1" dirty="0" smtClean="0">
                <a:solidFill>
                  <a:srgbClr val="C00000"/>
                </a:solidFill>
              </a:rPr>
              <a:t> ve antibiyotikler                          </a:t>
            </a:r>
          </a:p>
          <a:p>
            <a:r>
              <a:rPr lang="tr-TR" dirty="0" smtClean="0"/>
              <a:t>Bazı algler </a:t>
            </a:r>
            <a:r>
              <a:rPr lang="tr-TR" dirty="0" err="1" smtClean="0"/>
              <a:t>farmasötik</a:t>
            </a:r>
            <a:r>
              <a:rPr lang="tr-TR" dirty="0" smtClean="0"/>
              <a:t> aktif bileşikler de salgılamaktadır. Örneğin </a:t>
            </a:r>
            <a:r>
              <a:rPr lang="tr-TR" dirty="0" err="1" smtClean="0"/>
              <a:t>dinoflagellatlar</a:t>
            </a:r>
            <a:r>
              <a:rPr lang="tr-TR" dirty="0" smtClean="0"/>
              <a:t> merkezi sinir sistemini etkileyen </a:t>
            </a:r>
            <a:r>
              <a:rPr lang="tr-TR" dirty="0" err="1" smtClean="0"/>
              <a:t>alkilguanidin</a:t>
            </a:r>
            <a:r>
              <a:rPr lang="tr-TR" dirty="0" smtClean="0"/>
              <a:t> üretirler. Kırmızı tek hücreli alg olan </a:t>
            </a:r>
            <a:r>
              <a:rPr lang="tr-TR" dirty="0" err="1" smtClean="0">
                <a:solidFill>
                  <a:srgbClr val="FF0000"/>
                </a:solidFill>
              </a:rPr>
              <a:t>Porphyridium</a:t>
            </a:r>
            <a:r>
              <a:rPr lang="tr-TR" dirty="0" smtClean="0"/>
              <a:t> </a:t>
            </a:r>
            <a:r>
              <a:rPr lang="tr-TR" b="1" dirty="0" err="1" smtClean="0"/>
              <a:t>araşidonik</a:t>
            </a:r>
            <a:r>
              <a:rPr lang="tr-TR" b="1" dirty="0" smtClean="0"/>
              <a:t> asit</a:t>
            </a:r>
            <a:r>
              <a:rPr lang="tr-TR" dirty="0" smtClean="0"/>
              <a:t> üretir.                                                      </a:t>
            </a:r>
          </a:p>
          <a:p>
            <a:r>
              <a:rPr lang="tr-TR" dirty="0" smtClean="0"/>
              <a:t> Yeşil algler, </a:t>
            </a:r>
            <a:r>
              <a:rPr lang="tr-TR" dirty="0" err="1" smtClean="0"/>
              <a:t>diatomeler</a:t>
            </a:r>
            <a:r>
              <a:rPr lang="tr-TR" dirty="0" smtClean="0"/>
              <a:t> ve </a:t>
            </a:r>
            <a:r>
              <a:rPr lang="tr-TR" dirty="0" err="1" smtClean="0"/>
              <a:t>dinoflagellatların</a:t>
            </a:r>
            <a:r>
              <a:rPr lang="tr-TR" dirty="0" smtClean="0"/>
              <a:t> hücre </a:t>
            </a:r>
            <a:r>
              <a:rPr lang="tr-TR" dirty="0" err="1" smtClean="0"/>
              <a:t>eksraktlarının</a:t>
            </a:r>
            <a:r>
              <a:rPr lang="tr-TR" dirty="0" smtClean="0"/>
              <a:t> in </a:t>
            </a:r>
            <a:r>
              <a:rPr lang="tr-TR" dirty="0" err="1" smtClean="0"/>
              <a:t>vitro</a:t>
            </a:r>
            <a:r>
              <a:rPr lang="tr-TR" dirty="0" smtClean="0"/>
              <a:t> yapılan testlerde geniş bir </a:t>
            </a:r>
            <a:r>
              <a:rPr lang="tr-TR" dirty="0" err="1" smtClean="0"/>
              <a:t>antifungal</a:t>
            </a:r>
            <a:r>
              <a:rPr lang="tr-TR" dirty="0" smtClean="0"/>
              <a:t> aktiviteye sahip olduğu yapılan çalışmalarla gösterilmiştir.             </a:t>
            </a: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descr="we_seek_investors_to_make_oil_and.jpg"/>
          <p:cNvPicPr>
            <a:picLocks noChangeAspect="1"/>
          </p:cNvPicPr>
          <p:nvPr/>
        </p:nvPicPr>
        <p:blipFill>
          <a:blip r:embed="rId2" cstate="print"/>
          <a:stretch>
            <a:fillRect/>
          </a:stretch>
        </p:blipFill>
        <p:spPr>
          <a:xfrm>
            <a:off x="4499992" y="4077071"/>
            <a:ext cx="4644008" cy="2952329"/>
          </a:xfrm>
          <a:prstGeom prst="rect">
            <a:avLst/>
          </a:prstGeom>
        </p:spPr>
      </p:pic>
      <p:pic>
        <p:nvPicPr>
          <p:cNvPr id="4" name="3 Resim" descr="c4a40a21-6fc7-4aeb-a817-8242e879d25b.Full.jpg"/>
          <p:cNvPicPr>
            <a:picLocks noChangeAspect="1"/>
          </p:cNvPicPr>
          <p:nvPr/>
        </p:nvPicPr>
        <p:blipFill>
          <a:blip r:embed="rId3" cstate="print"/>
          <a:stretch>
            <a:fillRect/>
          </a:stretch>
        </p:blipFill>
        <p:spPr>
          <a:xfrm>
            <a:off x="1" y="4077072"/>
            <a:ext cx="4499992" cy="2780928"/>
          </a:xfrm>
          <a:prstGeom prst="rect">
            <a:avLst/>
          </a:prstGeom>
        </p:spPr>
      </p:pic>
      <p:sp>
        <p:nvSpPr>
          <p:cNvPr id="3" name="2 İçerik Yer Tutucusu"/>
          <p:cNvSpPr>
            <a:spLocks noGrp="1"/>
          </p:cNvSpPr>
          <p:nvPr>
            <p:ph idx="1"/>
          </p:nvPr>
        </p:nvSpPr>
        <p:spPr>
          <a:xfrm>
            <a:off x="0" y="0"/>
            <a:ext cx="8363272" cy="4525963"/>
          </a:xfrm>
        </p:spPr>
        <p:txBody>
          <a:bodyPr>
            <a:normAutofit/>
          </a:bodyPr>
          <a:lstStyle/>
          <a:p>
            <a:pPr>
              <a:buNone/>
            </a:pPr>
            <a:r>
              <a:rPr lang="tr-TR" dirty="0" smtClean="0"/>
              <a:t>   </a:t>
            </a:r>
            <a:r>
              <a:rPr lang="tr-TR" b="1" dirty="0" smtClean="0">
                <a:solidFill>
                  <a:srgbClr val="C00000"/>
                </a:solidFill>
              </a:rPr>
              <a:t>10.Katı, sıvı yağlar ve hidrokarbonlar  </a:t>
            </a:r>
          </a:p>
          <a:p>
            <a:r>
              <a:rPr lang="tr-TR" dirty="0" err="1" smtClean="0"/>
              <a:t>Mikroalglerin</a:t>
            </a:r>
            <a:r>
              <a:rPr lang="tr-TR" dirty="0" smtClean="0"/>
              <a:t> çoğu bileşimi bitkisel yağlara benzeyen katı ve sıvı yağlar içermektedir. </a:t>
            </a:r>
          </a:p>
          <a:p>
            <a:r>
              <a:rPr lang="tr-TR" dirty="0" smtClean="0"/>
              <a:t> </a:t>
            </a:r>
            <a:r>
              <a:rPr lang="tr-TR" dirty="0" err="1" smtClean="0"/>
              <a:t>Algal</a:t>
            </a:r>
            <a:r>
              <a:rPr lang="tr-TR" dirty="0" smtClean="0"/>
              <a:t> katı ve sıvı yağların endüstride pek çok kullanım potansiyeli vardır. Alglerin ürettikleri sıvı yağlar bitkisel ve balık sıvı yağlarına benzer özelliktedir. Bu özellikleri nedeniyle petrol ürünleri yerine kullanılabilirler. </a:t>
            </a:r>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8229600" cy="1143000"/>
          </a:xfrm>
        </p:spPr>
        <p:txBody>
          <a:bodyPr/>
          <a:lstStyle/>
          <a:p>
            <a:r>
              <a:rPr lang="tr-TR" b="1" dirty="0" smtClean="0"/>
              <a:t>Alglerin Kullanım Alanları</a:t>
            </a:r>
            <a:endParaRPr lang="tr-TR" b="1" dirty="0"/>
          </a:p>
        </p:txBody>
      </p:sp>
      <p:sp>
        <p:nvSpPr>
          <p:cNvPr id="3" name="2 İçerik Yer Tutucusu"/>
          <p:cNvSpPr>
            <a:spLocks noGrp="1"/>
          </p:cNvSpPr>
          <p:nvPr>
            <p:ph idx="1"/>
          </p:nvPr>
        </p:nvSpPr>
        <p:spPr>
          <a:xfrm>
            <a:off x="0" y="1052736"/>
            <a:ext cx="8964488" cy="5805264"/>
          </a:xfrm>
        </p:spPr>
        <p:txBody>
          <a:bodyPr>
            <a:normAutofit/>
          </a:bodyPr>
          <a:lstStyle/>
          <a:p>
            <a:pPr>
              <a:buNone/>
            </a:pPr>
            <a:r>
              <a:rPr lang="tr-TR" sz="3600" dirty="0" smtClean="0"/>
              <a:t>     </a:t>
            </a:r>
            <a:r>
              <a:rPr lang="tr-TR" b="1" dirty="0" smtClean="0">
                <a:solidFill>
                  <a:srgbClr val="7030A0"/>
                </a:solidFill>
              </a:rPr>
              <a:t>1.</a:t>
            </a:r>
            <a:r>
              <a:rPr lang="tr-TR" b="1" dirty="0" err="1" smtClean="0">
                <a:solidFill>
                  <a:srgbClr val="7030A0"/>
                </a:solidFill>
              </a:rPr>
              <a:t>Akuakültürde</a:t>
            </a:r>
            <a:r>
              <a:rPr lang="tr-TR" b="1" dirty="0" smtClean="0">
                <a:solidFill>
                  <a:srgbClr val="7030A0"/>
                </a:solidFill>
              </a:rPr>
              <a:t> kullanımları</a:t>
            </a:r>
            <a:endParaRPr lang="tr-TR" dirty="0" smtClean="0">
              <a:solidFill>
                <a:srgbClr val="7030A0"/>
              </a:solidFill>
            </a:endParaRPr>
          </a:p>
          <a:p>
            <a:r>
              <a:rPr lang="tr-TR" dirty="0" smtClean="0"/>
              <a:t> </a:t>
            </a:r>
            <a:r>
              <a:rPr lang="tr-TR" dirty="0" err="1" smtClean="0"/>
              <a:t>Akuakültür</a:t>
            </a:r>
            <a:r>
              <a:rPr lang="tr-TR" dirty="0" smtClean="0"/>
              <a:t> işletmelerinde alg üretimi çok önemlidir. </a:t>
            </a:r>
            <a:r>
              <a:rPr lang="tr-TR" dirty="0" smtClean="0">
                <a:solidFill>
                  <a:srgbClr val="FF0000"/>
                </a:solidFill>
              </a:rPr>
              <a:t>Balıklar, </a:t>
            </a:r>
            <a:r>
              <a:rPr lang="tr-TR" dirty="0" err="1" smtClean="0">
                <a:solidFill>
                  <a:srgbClr val="FF0000"/>
                </a:solidFill>
              </a:rPr>
              <a:t>krustaseler</a:t>
            </a:r>
            <a:r>
              <a:rPr lang="tr-TR" dirty="0" smtClean="0">
                <a:solidFill>
                  <a:srgbClr val="FF0000"/>
                </a:solidFill>
              </a:rPr>
              <a:t> </a:t>
            </a:r>
            <a:r>
              <a:rPr lang="tr-TR" dirty="0" smtClean="0"/>
              <a:t>ve</a:t>
            </a:r>
            <a:r>
              <a:rPr lang="tr-TR" dirty="0" smtClean="0">
                <a:solidFill>
                  <a:srgbClr val="FF0000"/>
                </a:solidFill>
              </a:rPr>
              <a:t> ticari olarak önemli yumuşakçaların </a:t>
            </a:r>
            <a:r>
              <a:rPr lang="tr-TR" dirty="0" smtClean="0"/>
              <a:t>gıdası olarak canlı ya da ölü </a:t>
            </a:r>
            <a:r>
              <a:rPr lang="tr-TR" dirty="0" err="1" smtClean="0"/>
              <a:t>mikroalgler</a:t>
            </a:r>
            <a:r>
              <a:rPr lang="tr-TR" dirty="0" smtClean="0"/>
              <a:t> bu kültürlerde kullanılır. </a:t>
            </a:r>
            <a:r>
              <a:rPr lang="tr-TR" dirty="0" err="1" smtClean="0"/>
              <a:t>Mikroalgler</a:t>
            </a:r>
            <a:r>
              <a:rPr lang="tr-TR" dirty="0" smtClean="0"/>
              <a:t> sadece gıda olarak değil ayrıca bakterilerle birlikte </a:t>
            </a:r>
            <a:r>
              <a:rPr lang="tr-TR" dirty="0" err="1" smtClean="0"/>
              <a:t>akuakültürdeki</a:t>
            </a:r>
            <a:r>
              <a:rPr lang="tr-TR" dirty="0" smtClean="0"/>
              <a:t> karbondioksit ve oksijen dengesinde de önemli rol oynar. </a:t>
            </a:r>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88640"/>
            <a:ext cx="9144000" cy="6858000"/>
          </a:xfrm>
        </p:spPr>
        <p:txBody>
          <a:bodyPr>
            <a:normAutofit fontScale="92500" lnSpcReduction="20000"/>
          </a:bodyPr>
          <a:lstStyle/>
          <a:p>
            <a:pPr>
              <a:buNone/>
            </a:pPr>
            <a:r>
              <a:rPr lang="tr-TR" b="1" dirty="0" smtClean="0">
                <a:solidFill>
                  <a:srgbClr val="7030A0"/>
                </a:solidFill>
              </a:rPr>
              <a:t>    </a:t>
            </a:r>
            <a:r>
              <a:rPr lang="tr-TR" sz="3900" b="1" dirty="0" smtClean="0">
                <a:solidFill>
                  <a:srgbClr val="7030A0"/>
                </a:solidFill>
              </a:rPr>
              <a:t>2.Gıda ve yem olarak kullanımları  </a:t>
            </a:r>
          </a:p>
          <a:p>
            <a:r>
              <a:rPr lang="tr-TR" dirty="0" err="1" smtClean="0"/>
              <a:t>Mikroalgler</a:t>
            </a:r>
            <a:r>
              <a:rPr lang="tr-TR" dirty="0" smtClean="0"/>
              <a:t>, </a:t>
            </a:r>
            <a:r>
              <a:rPr lang="tr-TR" dirty="0" smtClean="0">
                <a:solidFill>
                  <a:schemeClr val="tx2">
                    <a:lumMod val="60000"/>
                    <a:lumOff val="40000"/>
                  </a:schemeClr>
                </a:solidFill>
              </a:rPr>
              <a:t>kümes hayvanlarının, domuzların, </a:t>
            </a:r>
            <a:r>
              <a:rPr lang="tr-TR" dirty="0" err="1" smtClean="0">
                <a:solidFill>
                  <a:schemeClr val="tx2">
                    <a:lumMod val="60000"/>
                    <a:lumOff val="40000"/>
                  </a:schemeClr>
                </a:solidFill>
              </a:rPr>
              <a:t>ruminantların</a:t>
            </a:r>
            <a:r>
              <a:rPr lang="tr-TR" dirty="0" smtClean="0">
                <a:solidFill>
                  <a:schemeClr val="tx2">
                    <a:lumMod val="60000"/>
                    <a:lumOff val="40000"/>
                  </a:schemeClr>
                </a:solidFill>
              </a:rPr>
              <a:t> </a:t>
            </a:r>
            <a:r>
              <a:rPr lang="tr-TR" dirty="0" smtClean="0"/>
              <a:t>ve </a:t>
            </a:r>
            <a:r>
              <a:rPr lang="tr-TR" dirty="0" smtClean="0">
                <a:solidFill>
                  <a:schemeClr val="tx2">
                    <a:lumMod val="60000"/>
                    <a:lumOff val="40000"/>
                  </a:schemeClr>
                </a:solidFill>
              </a:rPr>
              <a:t>böceklerin</a:t>
            </a:r>
            <a:r>
              <a:rPr lang="tr-TR" dirty="0" smtClean="0"/>
              <a:t> beslenmesinde yem katkı maddesi olarak kullanılmaktadır.      </a:t>
            </a:r>
          </a:p>
          <a:p>
            <a:r>
              <a:rPr lang="tr-TR" dirty="0" err="1" smtClean="0"/>
              <a:t>Mikroalglerin</a:t>
            </a:r>
            <a:r>
              <a:rPr lang="tr-TR" dirty="0" smtClean="0"/>
              <a:t> </a:t>
            </a:r>
            <a:r>
              <a:rPr lang="tr-TR" dirty="0" smtClean="0">
                <a:solidFill>
                  <a:schemeClr val="accent6">
                    <a:lumMod val="75000"/>
                  </a:schemeClr>
                </a:solidFill>
              </a:rPr>
              <a:t>uzayda hava temizleyicisi </a:t>
            </a:r>
            <a:r>
              <a:rPr lang="tr-TR" dirty="0" smtClean="0"/>
              <a:t>olarak kullanımları yönünde çeşitli çalışmalar yapılmıştır.        </a:t>
            </a:r>
          </a:p>
          <a:p>
            <a:r>
              <a:rPr lang="tr-TR" dirty="0" smtClean="0"/>
              <a:t>İnsan beslenmesinde de kullanımları mümkündür. Çoğunluğu </a:t>
            </a:r>
            <a:r>
              <a:rPr lang="tr-TR" dirty="0" err="1" smtClean="0">
                <a:solidFill>
                  <a:srgbClr val="FF0000"/>
                </a:solidFill>
              </a:rPr>
              <a:t>Phaeophyceae</a:t>
            </a:r>
            <a:r>
              <a:rPr lang="tr-TR" dirty="0" smtClean="0">
                <a:solidFill>
                  <a:srgbClr val="FF0000"/>
                </a:solidFill>
              </a:rPr>
              <a:t> </a:t>
            </a:r>
            <a:r>
              <a:rPr lang="tr-TR" dirty="0" smtClean="0"/>
              <a:t>ve </a:t>
            </a:r>
            <a:r>
              <a:rPr lang="tr-TR" dirty="0" err="1" smtClean="0">
                <a:solidFill>
                  <a:srgbClr val="FF0000"/>
                </a:solidFill>
              </a:rPr>
              <a:t>Rhodophyceae</a:t>
            </a:r>
            <a:r>
              <a:rPr lang="tr-TR" dirty="0" smtClean="0"/>
              <a:t> olan 100 den fazla tür içerdikleri protein, karbonhidrat, vitamin ve minerallerin varlığından dolayı dünyanın çeşitli yerlerinde insanlar tarafından besin kaynağı olarak kullanılır. Bu konuda yapılan çalışmalarda, bazı araştırıcılar uzun süreli algle beslenmenin insanı olumsuz yönde etkilediği, bazı araştırıcılar ise herhangi bir zararlı etkisinin olmadığını bildirmektedir. </a:t>
            </a:r>
          </a:p>
          <a:p>
            <a:pPr>
              <a:buNone/>
            </a:pPr>
            <a:r>
              <a:rPr lang="tr-TR" dirty="0" smtClean="0"/>
              <a:t>   </a:t>
            </a:r>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88640"/>
            <a:ext cx="9144000" cy="6669360"/>
          </a:xfrm>
        </p:spPr>
        <p:txBody>
          <a:bodyPr>
            <a:normAutofit/>
          </a:bodyPr>
          <a:lstStyle/>
          <a:p>
            <a:pPr>
              <a:buFont typeface="Wingdings" pitchFamily="2" charset="2"/>
              <a:buChar char="ü"/>
            </a:pPr>
            <a:r>
              <a:rPr lang="tr-TR" dirty="0" err="1" smtClean="0"/>
              <a:t>Venezuella</a:t>
            </a:r>
            <a:r>
              <a:rPr lang="tr-TR" dirty="0" smtClean="0"/>
              <a:t> halkı günde 35 gr </a:t>
            </a:r>
            <a:r>
              <a:rPr lang="tr-TR" dirty="0" err="1" smtClean="0"/>
              <a:t>planktonik</a:t>
            </a:r>
            <a:r>
              <a:rPr lang="tr-TR" dirty="0" smtClean="0"/>
              <a:t> bir çorbayla beslenmektedir ve bu insanların çok sağlıklı olduğu görülmüştür.</a:t>
            </a:r>
          </a:p>
          <a:p>
            <a:pPr>
              <a:buFont typeface="Wingdings" pitchFamily="2" charset="2"/>
              <a:buChar char="ü"/>
            </a:pPr>
            <a:r>
              <a:rPr lang="tr-TR" dirty="0" smtClean="0"/>
              <a:t> Gönüllüler ile </a:t>
            </a:r>
            <a:r>
              <a:rPr lang="tr-TR" dirty="0" err="1" smtClean="0">
                <a:solidFill>
                  <a:srgbClr val="00B050"/>
                </a:solidFill>
              </a:rPr>
              <a:t>Chlorella</a:t>
            </a:r>
            <a:r>
              <a:rPr lang="tr-TR" dirty="0" smtClean="0"/>
              <a:t> ve </a:t>
            </a:r>
            <a:r>
              <a:rPr lang="tr-TR" dirty="0" err="1" smtClean="0">
                <a:solidFill>
                  <a:srgbClr val="00B050"/>
                </a:solidFill>
              </a:rPr>
              <a:t>Scenedesmus</a:t>
            </a:r>
            <a:r>
              <a:rPr lang="tr-TR" dirty="0" smtClean="0"/>
              <a:t> kullanımı ile yapılan çalışmalarda bu alglerin beslenmede </a:t>
            </a:r>
            <a:r>
              <a:rPr lang="tr-TR" dirty="0" smtClean="0">
                <a:solidFill>
                  <a:srgbClr val="FF0000"/>
                </a:solidFill>
              </a:rPr>
              <a:t>kullanım süresinin </a:t>
            </a:r>
            <a:r>
              <a:rPr lang="tr-TR" dirty="0" smtClean="0"/>
              <a:t>ve </a:t>
            </a:r>
            <a:r>
              <a:rPr lang="tr-TR" dirty="0" smtClean="0">
                <a:solidFill>
                  <a:srgbClr val="FF0000"/>
                </a:solidFill>
              </a:rPr>
              <a:t>dozundaki artış</a:t>
            </a:r>
            <a:r>
              <a:rPr lang="tr-TR" dirty="0" smtClean="0"/>
              <a:t>ın insanda </a:t>
            </a:r>
            <a:r>
              <a:rPr lang="tr-TR" dirty="0" smtClean="0">
                <a:solidFill>
                  <a:srgbClr val="0070C0"/>
                </a:solidFill>
              </a:rPr>
              <a:t>gaz,</a:t>
            </a:r>
            <a:r>
              <a:rPr lang="tr-TR" dirty="0" smtClean="0"/>
              <a:t> </a:t>
            </a:r>
            <a:r>
              <a:rPr lang="tr-TR" dirty="0" smtClean="0">
                <a:solidFill>
                  <a:srgbClr val="0070C0"/>
                </a:solidFill>
              </a:rPr>
              <a:t>kusma</a:t>
            </a:r>
            <a:r>
              <a:rPr lang="tr-TR" dirty="0" smtClean="0"/>
              <a:t> ve </a:t>
            </a:r>
            <a:r>
              <a:rPr lang="tr-TR" dirty="0" smtClean="0">
                <a:solidFill>
                  <a:srgbClr val="0070C0"/>
                </a:solidFill>
              </a:rPr>
              <a:t>bulantı </a:t>
            </a:r>
            <a:r>
              <a:rPr lang="tr-TR" dirty="0" smtClean="0"/>
              <a:t>gibi rahatsızlıkların oluşmasına sebep olduğu belirlenmiştir. </a:t>
            </a:r>
          </a:p>
          <a:p>
            <a:pPr>
              <a:buFont typeface="Wingdings" pitchFamily="2" charset="2"/>
              <a:buChar char="ü"/>
            </a:pPr>
            <a:r>
              <a:rPr lang="tr-TR" dirty="0" smtClean="0"/>
              <a:t>Günde </a:t>
            </a:r>
            <a:r>
              <a:rPr lang="tr-TR" dirty="0" smtClean="0">
                <a:solidFill>
                  <a:srgbClr val="FF0000"/>
                </a:solidFill>
              </a:rPr>
              <a:t>100 </a:t>
            </a:r>
            <a:r>
              <a:rPr lang="tr-TR" dirty="0" err="1" smtClean="0">
                <a:solidFill>
                  <a:srgbClr val="FF0000"/>
                </a:solidFill>
              </a:rPr>
              <a:t>gr’dan</a:t>
            </a:r>
            <a:r>
              <a:rPr lang="tr-TR" dirty="0" smtClean="0">
                <a:solidFill>
                  <a:srgbClr val="FF0000"/>
                </a:solidFill>
              </a:rPr>
              <a:t> az</a:t>
            </a:r>
            <a:r>
              <a:rPr lang="tr-TR" dirty="0" smtClean="0"/>
              <a:t>, hatta içerdikleri </a:t>
            </a:r>
            <a:r>
              <a:rPr lang="tr-TR" dirty="0" err="1" smtClean="0"/>
              <a:t>nükleik</a:t>
            </a:r>
            <a:r>
              <a:rPr lang="tr-TR" dirty="0" smtClean="0"/>
              <a:t> asit nedeni ile </a:t>
            </a:r>
            <a:r>
              <a:rPr lang="tr-TR" dirty="0" smtClean="0">
                <a:solidFill>
                  <a:srgbClr val="FF0000"/>
                </a:solidFill>
              </a:rPr>
              <a:t>20 gr </a:t>
            </a:r>
            <a:r>
              <a:rPr lang="tr-TR" dirty="0" smtClean="0"/>
              <a:t>olacak şekilde alg kullanımının herhangi bir olumsuz etkiye sebep olmadığı belirlenmiştir.</a:t>
            </a:r>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88640"/>
            <a:ext cx="9144000" cy="6858000"/>
          </a:xfrm>
        </p:spPr>
        <p:txBody>
          <a:bodyPr>
            <a:normAutofit fontScale="92500" lnSpcReduction="20000"/>
          </a:bodyPr>
          <a:lstStyle/>
          <a:p>
            <a:r>
              <a:rPr lang="tr-TR" dirty="0" smtClean="0"/>
              <a:t>Yapılan diğer çalışmalarda </a:t>
            </a:r>
            <a:r>
              <a:rPr lang="tr-TR" b="1" dirty="0" err="1" smtClean="0"/>
              <a:t>mikroalglerin</a:t>
            </a:r>
            <a:r>
              <a:rPr lang="tr-TR" b="1" dirty="0" smtClean="0"/>
              <a:t>:  </a:t>
            </a:r>
          </a:p>
          <a:p>
            <a:pPr>
              <a:buFont typeface="Wingdings" pitchFamily="2" charset="2"/>
              <a:buChar char="Ø"/>
            </a:pPr>
            <a:r>
              <a:rPr lang="tr-TR" dirty="0" smtClean="0"/>
              <a:t>Bağışıklık sistemini güçlendirdiği, kötü koku yaratan bakterileri yok ederek sindirim sistemini desteklediği gözlemlenmiştir.</a:t>
            </a:r>
          </a:p>
          <a:p>
            <a:pPr>
              <a:buFont typeface="Wingdings" pitchFamily="2" charset="2"/>
              <a:buChar char="Ø"/>
            </a:pPr>
            <a:r>
              <a:rPr lang="tr-TR" dirty="0" smtClean="0"/>
              <a:t> İyi bir </a:t>
            </a:r>
            <a:r>
              <a:rPr lang="tr-TR" dirty="0" smtClean="0">
                <a:solidFill>
                  <a:srgbClr val="00B050"/>
                </a:solidFill>
              </a:rPr>
              <a:t>protein, vitamin, mineral ve klorofil </a:t>
            </a:r>
            <a:r>
              <a:rPr lang="tr-TR" dirty="0" smtClean="0"/>
              <a:t>kaynağıdırlar.</a:t>
            </a:r>
          </a:p>
          <a:p>
            <a:pPr>
              <a:buFont typeface="Wingdings" pitchFamily="2" charset="2"/>
              <a:buChar char="Ø"/>
            </a:pPr>
            <a:r>
              <a:rPr lang="tr-TR" dirty="0" smtClean="0"/>
              <a:t> </a:t>
            </a:r>
            <a:r>
              <a:rPr lang="tr-TR" dirty="0" smtClean="0">
                <a:solidFill>
                  <a:srgbClr val="7030A0"/>
                </a:solidFill>
              </a:rPr>
              <a:t>Kansere karşı koruyucu ve anti tümör </a:t>
            </a:r>
            <a:r>
              <a:rPr lang="tr-TR" dirty="0" smtClean="0"/>
              <a:t>etkiye sahiptirler. </a:t>
            </a:r>
          </a:p>
          <a:p>
            <a:pPr>
              <a:buFont typeface="Wingdings" pitchFamily="2" charset="2"/>
              <a:buChar char="Ø"/>
            </a:pPr>
            <a:r>
              <a:rPr lang="tr-TR" dirty="0" smtClean="0"/>
              <a:t>Bir diyet programının yan etkilerini gidererek ve enerji seviyesini koruyarak </a:t>
            </a:r>
            <a:r>
              <a:rPr lang="tr-TR" b="1" dirty="0" smtClean="0">
                <a:solidFill>
                  <a:srgbClr val="0070C0"/>
                </a:solidFill>
              </a:rPr>
              <a:t>sağlıklı kilo kaybına </a:t>
            </a:r>
            <a:r>
              <a:rPr lang="tr-TR" dirty="0" smtClean="0"/>
              <a:t>yardımcı olur ve özel hazırlanmış diyetlerde de destekleyicidirler.</a:t>
            </a:r>
          </a:p>
          <a:p>
            <a:pPr>
              <a:buFont typeface="Wingdings" pitchFamily="2" charset="2"/>
              <a:buChar char="Ø"/>
            </a:pPr>
            <a:r>
              <a:rPr lang="tr-TR" dirty="0" smtClean="0"/>
              <a:t> Zararlı maddelerin (serbest radikal, hava kirliliği, sigara, alkol vs) etkisini azaltır.</a:t>
            </a:r>
          </a:p>
          <a:p>
            <a:pPr>
              <a:buFont typeface="Wingdings" pitchFamily="2" charset="2"/>
              <a:buChar char="Ø"/>
            </a:pPr>
            <a:r>
              <a:rPr lang="tr-TR" dirty="0" smtClean="0"/>
              <a:t> Yaşlılık etkilerini geciktirir.</a:t>
            </a:r>
          </a:p>
          <a:p>
            <a:pPr>
              <a:buFont typeface="Wingdings" pitchFamily="2" charset="2"/>
              <a:buChar char="Ø"/>
            </a:pPr>
            <a:r>
              <a:rPr lang="tr-TR" dirty="0" smtClean="0"/>
              <a:t> Radyasyon ve </a:t>
            </a:r>
            <a:r>
              <a:rPr lang="tr-TR" dirty="0" err="1" smtClean="0"/>
              <a:t>civa</a:t>
            </a:r>
            <a:r>
              <a:rPr lang="tr-TR" dirty="0" smtClean="0"/>
              <a:t>-kurşun gibi </a:t>
            </a:r>
            <a:r>
              <a:rPr lang="tr-TR" dirty="0" err="1" smtClean="0"/>
              <a:t>toksik</a:t>
            </a:r>
            <a:r>
              <a:rPr lang="tr-TR" dirty="0" smtClean="0"/>
              <a:t> metallerin etkilerinden vücudun korunmasına ve arınmasına yardım ederler. </a:t>
            </a:r>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525344"/>
          </a:xfrm>
        </p:spPr>
        <p:txBody>
          <a:bodyPr>
            <a:normAutofit lnSpcReduction="10000"/>
          </a:bodyPr>
          <a:lstStyle/>
          <a:p>
            <a:pPr>
              <a:buNone/>
            </a:pPr>
            <a:r>
              <a:rPr lang="tr-TR" b="1" dirty="0" smtClean="0"/>
              <a:t>   </a:t>
            </a:r>
            <a:r>
              <a:rPr lang="tr-TR" sz="2800" b="1" dirty="0" smtClean="0">
                <a:solidFill>
                  <a:srgbClr val="7030A0"/>
                </a:solidFill>
              </a:rPr>
              <a:t>3.Tarımda kullanımları</a:t>
            </a:r>
          </a:p>
          <a:p>
            <a:r>
              <a:rPr lang="tr-TR" sz="2800" dirty="0" smtClean="0"/>
              <a:t>Algler tarımda </a:t>
            </a:r>
            <a:r>
              <a:rPr lang="tr-TR" sz="2800" dirty="0" smtClean="0">
                <a:solidFill>
                  <a:schemeClr val="tx2">
                    <a:lumMod val="60000"/>
                    <a:lumOff val="40000"/>
                  </a:schemeClr>
                </a:solidFill>
              </a:rPr>
              <a:t>gübre</a:t>
            </a:r>
            <a:r>
              <a:rPr lang="tr-TR" sz="2800" dirty="0" smtClean="0"/>
              <a:t> ve </a:t>
            </a:r>
            <a:r>
              <a:rPr lang="tr-TR" sz="2800" dirty="0" smtClean="0">
                <a:solidFill>
                  <a:schemeClr val="tx2">
                    <a:lumMod val="60000"/>
                    <a:lumOff val="40000"/>
                  </a:schemeClr>
                </a:solidFill>
              </a:rPr>
              <a:t>toprak iyileştiricisi </a:t>
            </a:r>
            <a:r>
              <a:rPr lang="tr-TR" sz="2800" dirty="0" smtClean="0"/>
              <a:t>olarak kullanılırlar.   </a:t>
            </a:r>
          </a:p>
          <a:p>
            <a:pPr>
              <a:buNone/>
            </a:pPr>
            <a:r>
              <a:rPr lang="tr-TR" sz="2800" b="1" dirty="0" smtClean="0"/>
              <a:t>    </a:t>
            </a:r>
            <a:r>
              <a:rPr lang="tr-TR" sz="2800" b="1" dirty="0" smtClean="0">
                <a:solidFill>
                  <a:srgbClr val="7030A0"/>
                </a:solidFill>
              </a:rPr>
              <a:t>4.Atık su arıtımında kullanımları  </a:t>
            </a:r>
          </a:p>
          <a:p>
            <a:r>
              <a:rPr lang="tr-TR" sz="2800" dirty="0" smtClean="0"/>
              <a:t>Evsel ve endüstriyel kaynaklardan gelen atıklar, çözünmüş yada askıdaki organik ve inorganik bileşiklerin arıtılmasında kullanılırlar. Bu atıkların temizlenme prosesleri oksijenli bir ortamda gerçekleşir ve bu oksijenlendirme bazı algler tarafından sağlanır. </a:t>
            </a:r>
          </a:p>
          <a:p>
            <a:pPr>
              <a:buNone/>
            </a:pPr>
            <a:r>
              <a:rPr lang="tr-TR" sz="2800" dirty="0" smtClean="0">
                <a:solidFill>
                  <a:srgbClr val="7030A0"/>
                </a:solidFill>
              </a:rPr>
              <a:t>    </a:t>
            </a:r>
            <a:r>
              <a:rPr lang="tr-TR" sz="2800" b="1" dirty="0" smtClean="0">
                <a:solidFill>
                  <a:srgbClr val="7030A0"/>
                </a:solidFill>
              </a:rPr>
              <a:t>5.Sanayide kullanımları </a:t>
            </a:r>
          </a:p>
          <a:p>
            <a:r>
              <a:rPr lang="tr-TR" sz="2800" dirty="0" smtClean="0"/>
              <a:t>Algler </a:t>
            </a:r>
            <a:r>
              <a:rPr lang="tr-TR" sz="2800" dirty="0" smtClean="0">
                <a:solidFill>
                  <a:srgbClr val="0070C0"/>
                </a:solidFill>
              </a:rPr>
              <a:t>alkol,kağıt ve kauçuk,boya ve tekstil,kozmetik</a:t>
            </a:r>
            <a:r>
              <a:rPr lang="tr-TR" sz="2800" dirty="0" smtClean="0"/>
              <a:t> ve </a:t>
            </a:r>
            <a:r>
              <a:rPr lang="tr-TR" sz="2800" dirty="0" smtClean="0">
                <a:solidFill>
                  <a:srgbClr val="0070C0"/>
                </a:solidFill>
              </a:rPr>
              <a:t>ilaç </a:t>
            </a:r>
            <a:r>
              <a:rPr lang="tr-TR" sz="2800" dirty="0" smtClean="0"/>
              <a:t>sanayisinde kullanılırlar.</a:t>
            </a:r>
          </a:p>
          <a:p>
            <a:r>
              <a:rPr lang="tr-TR" sz="2800" dirty="0" smtClean="0"/>
              <a:t>Kahverengi alglerden elde edilen pek çok ilaç da tıpta kullanılmaktadır(</a:t>
            </a:r>
            <a:r>
              <a:rPr lang="tr-TR" sz="2800" dirty="0" err="1" smtClean="0"/>
              <a:t>Hoppe</a:t>
            </a:r>
            <a:r>
              <a:rPr lang="tr-TR" sz="2800" dirty="0" smtClean="0"/>
              <a:t> 1979, </a:t>
            </a:r>
            <a:r>
              <a:rPr lang="tr-TR" sz="2800" dirty="0" err="1" smtClean="0"/>
              <a:t>Glombitza</a:t>
            </a:r>
            <a:r>
              <a:rPr lang="tr-TR" sz="2800" dirty="0" smtClean="0"/>
              <a:t> </a:t>
            </a:r>
            <a:r>
              <a:rPr lang="tr-TR" sz="2800" dirty="0" err="1" smtClean="0"/>
              <a:t>and</a:t>
            </a:r>
            <a:r>
              <a:rPr lang="tr-TR" sz="2800" dirty="0" smtClean="0"/>
              <a:t> </a:t>
            </a:r>
            <a:r>
              <a:rPr lang="tr-TR" sz="2800" dirty="0" err="1" smtClean="0"/>
              <a:t>Koch</a:t>
            </a:r>
            <a:r>
              <a:rPr lang="tr-TR" sz="2800" dirty="0" smtClean="0"/>
              <a:t> 1989, </a:t>
            </a:r>
            <a:r>
              <a:rPr lang="tr-TR" sz="2800" dirty="0" err="1" smtClean="0"/>
              <a:t>Güner</a:t>
            </a:r>
            <a:r>
              <a:rPr lang="tr-TR" sz="2800" dirty="0" smtClean="0"/>
              <a:t> 1991, </a:t>
            </a:r>
            <a:r>
              <a:rPr lang="tr-TR" sz="2800" dirty="0" err="1" smtClean="0"/>
              <a:t>Pabuçcu</a:t>
            </a:r>
            <a:r>
              <a:rPr lang="tr-TR" sz="2800" dirty="0" smtClean="0"/>
              <a:t> 1998, </a:t>
            </a:r>
            <a:r>
              <a:rPr lang="tr-TR" sz="2800" dirty="0" err="1" smtClean="0"/>
              <a:t>Pabuçcu</a:t>
            </a:r>
            <a:r>
              <a:rPr lang="tr-TR" sz="2800" dirty="0" smtClean="0"/>
              <a:t> 1999). </a:t>
            </a:r>
            <a:endParaRPr lang="tr-TR"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7128792" cy="6669360"/>
          </a:xfrm>
        </p:spPr>
        <p:txBody>
          <a:bodyPr>
            <a:normAutofit lnSpcReduction="10000"/>
          </a:bodyPr>
          <a:lstStyle/>
          <a:p>
            <a:r>
              <a:rPr lang="tr-TR" dirty="0" smtClean="0"/>
              <a:t>Algler sanayinin hemen hemen her alanında kullanılmaktadır. Özellikle Uzakdoğu ve Güney Asya ülkelerinde </a:t>
            </a:r>
            <a:r>
              <a:rPr lang="tr-TR" dirty="0" smtClean="0">
                <a:solidFill>
                  <a:srgbClr val="0070C0"/>
                </a:solidFill>
              </a:rPr>
              <a:t>besin maddesi olarak</a:t>
            </a:r>
            <a:r>
              <a:rPr lang="tr-TR" dirty="0" smtClean="0"/>
              <a:t>, ayrıca, </a:t>
            </a:r>
            <a:r>
              <a:rPr lang="tr-TR" dirty="0" smtClean="0">
                <a:solidFill>
                  <a:srgbClr val="FF0000"/>
                </a:solidFill>
              </a:rPr>
              <a:t>tıp</a:t>
            </a:r>
            <a:r>
              <a:rPr lang="tr-TR" dirty="0" smtClean="0"/>
              <a:t>, </a:t>
            </a:r>
            <a:r>
              <a:rPr lang="tr-TR" dirty="0" smtClean="0">
                <a:solidFill>
                  <a:srgbClr val="7030A0"/>
                </a:solidFill>
              </a:rPr>
              <a:t>eczacılık</a:t>
            </a:r>
            <a:r>
              <a:rPr lang="tr-TR" dirty="0" smtClean="0"/>
              <a:t> ile </a:t>
            </a:r>
            <a:r>
              <a:rPr lang="tr-TR" dirty="0" smtClean="0">
                <a:solidFill>
                  <a:schemeClr val="accent2">
                    <a:lumMod val="75000"/>
                  </a:schemeClr>
                </a:solidFill>
              </a:rPr>
              <a:t>kozmetik sanayisi</a:t>
            </a:r>
            <a:r>
              <a:rPr lang="tr-TR" dirty="0" smtClean="0"/>
              <a:t>nde, tarımda </a:t>
            </a:r>
            <a:r>
              <a:rPr lang="tr-TR" dirty="0" smtClean="0">
                <a:solidFill>
                  <a:schemeClr val="accent3">
                    <a:lumMod val="75000"/>
                  </a:schemeClr>
                </a:solidFill>
              </a:rPr>
              <a:t>gübre yapımı</a:t>
            </a:r>
            <a:r>
              <a:rPr lang="tr-TR" dirty="0" smtClean="0"/>
              <a:t>nda geniş bir kullanım alanı olan algler, doğal olarak toplanmalarının yanı sıra, kültürleri de yapılmakta ve denizlerde karalar gibi ekilip biçilmektedir. Algler, </a:t>
            </a:r>
            <a:r>
              <a:rPr lang="tr-TR" dirty="0" smtClean="0">
                <a:solidFill>
                  <a:srgbClr val="FF0000"/>
                </a:solidFill>
              </a:rPr>
              <a:t>brom, iyot, organik asitler, </a:t>
            </a:r>
            <a:r>
              <a:rPr lang="tr-TR" dirty="0" err="1" smtClean="0">
                <a:solidFill>
                  <a:srgbClr val="FF0000"/>
                </a:solidFill>
              </a:rPr>
              <a:t>monosakkaritler</a:t>
            </a:r>
            <a:r>
              <a:rPr lang="tr-TR" dirty="0" smtClean="0">
                <a:solidFill>
                  <a:srgbClr val="FF0000"/>
                </a:solidFill>
              </a:rPr>
              <a:t>, </a:t>
            </a:r>
            <a:r>
              <a:rPr lang="tr-TR" dirty="0" err="1" smtClean="0">
                <a:solidFill>
                  <a:srgbClr val="FF0000"/>
                </a:solidFill>
              </a:rPr>
              <a:t>polisakkaritler</a:t>
            </a:r>
            <a:r>
              <a:rPr lang="tr-TR" dirty="0" smtClean="0">
                <a:solidFill>
                  <a:srgbClr val="FF0000"/>
                </a:solidFill>
              </a:rPr>
              <a:t>, </a:t>
            </a:r>
            <a:r>
              <a:rPr lang="tr-TR" dirty="0" err="1" smtClean="0">
                <a:solidFill>
                  <a:srgbClr val="FF0000"/>
                </a:solidFill>
              </a:rPr>
              <a:t>agar</a:t>
            </a:r>
            <a:r>
              <a:rPr lang="tr-TR" dirty="0" smtClean="0">
                <a:solidFill>
                  <a:srgbClr val="FF0000"/>
                </a:solidFill>
              </a:rPr>
              <a:t>, </a:t>
            </a:r>
            <a:r>
              <a:rPr lang="tr-TR" dirty="0" err="1" smtClean="0">
                <a:solidFill>
                  <a:srgbClr val="FF0000"/>
                </a:solidFill>
              </a:rPr>
              <a:t>alginik</a:t>
            </a:r>
            <a:r>
              <a:rPr lang="tr-TR" dirty="0" smtClean="0">
                <a:solidFill>
                  <a:srgbClr val="FF0000"/>
                </a:solidFill>
              </a:rPr>
              <a:t> asit, steroller, proteinler ve vitaminler </a:t>
            </a:r>
            <a:r>
              <a:rPr lang="tr-TR" dirty="0" smtClean="0"/>
              <a:t>içermektedirler (Atay 1984). </a:t>
            </a:r>
            <a:endParaRPr lang="tr-TR" dirty="0"/>
          </a:p>
        </p:txBody>
      </p:sp>
      <p:pic>
        <p:nvPicPr>
          <p:cNvPr id="4" name="Picture 4" descr="0803_news_08_01"/>
          <p:cNvPicPr>
            <a:picLocks noChangeAspect="1" noChangeArrowheads="1"/>
          </p:cNvPicPr>
          <p:nvPr/>
        </p:nvPicPr>
        <p:blipFill>
          <a:blip r:embed="rId2" cstate="print"/>
          <a:srcRect/>
          <a:stretch>
            <a:fillRect/>
          </a:stretch>
        </p:blipFill>
        <p:spPr bwMode="auto">
          <a:xfrm>
            <a:off x="6948264" y="0"/>
            <a:ext cx="2771800" cy="6858000"/>
          </a:xfrm>
          <a:prstGeom prst="rect">
            <a:avLst/>
          </a:prstGeom>
          <a:noFill/>
          <a:ln w="38100">
            <a:solidFill>
              <a:schemeClr val="tx1"/>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593304"/>
            <a:ext cx="8640960" cy="6264696"/>
          </a:xfrm>
        </p:spPr>
        <p:txBody>
          <a:bodyPr>
            <a:normAutofit/>
          </a:bodyPr>
          <a:lstStyle/>
          <a:p>
            <a:r>
              <a:rPr lang="tr-TR" dirty="0" smtClean="0"/>
              <a:t>Çağımız alg endüstrisinde iyot ve brom bugün yan ürün durumundadır. </a:t>
            </a:r>
          </a:p>
          <a:p>
            <a:r>
              <a:rPr lang="tr-TR" dirty="0" smtClean="0"/>
              <a:t>Ayrıca alglerden elde edilen diğer önemli maddelerin başında </a:t>
            </a:r>
            <a:r>
              <a:rPr lang="tr-TR" dirty="0" err="1" smtClean="0">
                <a:solidFill>
                  <a:srgbClr val="7030A0"/>
                </a:solidFill>
              </a:rPr>
              <a:t>agar</a:t>
            </a:r>
            <a:r>
              <a:rPr lang="tr-TR" dirty="0" smtClean="0">
                <a:solidFill>
                  <a:srgbClr val="7030A0"/>
                </a:solidFill>
              </a:rPr>
              <a:t>, </a:t>
            </a:r>
            <a:r>
              <a:rPr lang="tr-TR" dirty="0" err="1" smtClean="0">
                <a:solidFill>
                  <a:srgbClr val="7030A0"/>
                </a:solidFill>
              </a:rPr>
              <a:t>carragean</a:t>
            </a:r>
            <a:r>
              <a:rPr lang="tr-TR" dirty="0" smtClean="0">
                <a:solidFill>
                  <a:srgbClr val="7030A0"/>
                </a:solidFill>
              </a:rPr>
              <a:t> ve </a:t>
            </a:r>
            <a:r>
              <a:rPr lang="tr-TR" dirty="0" err="1" smtClean="0">
                <a:solidFill>
                  <a:srgbClr val="7030A0"/>
                </a:solidFill>
              </a:rPr>
              <a:t>alginat</a:t>
            </a:r>
            <a:r>
              <a:rPr lang="tr-TR" dirty="0" smtClean="0">
                <a:solidFill>
                  <a:srgbClr val="7030A0"/>
                </a:solidFill>
              </a:rPr>
              <a:t> </a:t>
            </a:r>
            <a:r>
              <a:rPr lang="tr-TR" dirty="0" smtClean="0"/>
              <a:t>gelmektedir (</a:t>
            </a:r>
            <a:r>
              <a:rPr lang="tr-TR" dirty="0" err="1" smtClean="0"/>
              <a:t>Cirik</a:t>
            </a:r>
            <a:r>
              <a:rPr lang="tr-TR" dirty="0" smtClean="0"/>
              <a:t> 1981).</a:t>
            </a:r>
          </a:p>
          <a:p>
            <a:r>
              <a:rPr lang="tr-TR" dirty="0" smtClean="0"/>
              <a:t>Ekonomik öneme sahip deniz alglerini üç grup altında toplayabiliriz:                                                1. </a:t>
            </a:r>
            <a:r>
              <a:rPr lang="tr-TR" dirty="0" smtClean="0">
                <a:solidFill>
                  <a:srgbClr val="00B050"/>
                </a:solidFill>
              </a:rPr>
              <a:t>Yeşil algler (</a:t>
            </a:r>
            <a:r>
              <a:rPr lang="tr-TR" dirty="0" err="1" smtClean="0">
                <a:solidFill>
                  <a:srgbClr val="00B050"/>
                </a:solidFill>
              </a:rPr>
              <a:t>Cholorophyceae</a:t>
            </a:r>
            <a:r>
              <a:rPr lang="tr-TR" dirty="0" smtClean="0">
                <a:solidFill>
                  <a:srgbClr val="00B050"/>
                </a:solidFill>
              </a:rPr>
              <a:t>),</a:t>
            </a:r>
            <a:r>
              <a:rPr lang="tr-TR" dirty="0" smtClean="0"/>
              <a:t>                                 2. </a:t>
            </a:r>
            <a:r>
              <a:rPr lang="tr-TR" dirty="0" smtClean="0">
                <a:solidFill>
                  <a:schemeClr val="bg2">
                    <a:lumMod val="25000"/>
                  </a:schemeClr>
                </a:solidFill>
              </a:rPr>
              <a:t>Kahverengi algler (</a:t>
            </a:r>
            <a:r>
              <a:rPr lang="tr-TR" dirty="0" err="1" smtClean="0">
                <a:solidFill>
                  <a:schemeClr val="bg2">
                    <a:lumMod val="25000"/>
                  </a:schemeClr>
                </a:solidFill>
              </a:rPr>
              <a:t>Phaeophyceae</a:t>
            </a:r>
            <a:r>
              <a:rPr lang="tr-TR" dirty="0" smtClean="0">
                <a:solidFill>
                  <a:schemeClr val="bg2">
                    <a:lumMod val="25000"/>
                  </a:schemeClr>
                </a:solidFill>
              </a:rPr>
              <a:t>),                     </a:t>
            </a:r>
            <a:r>
              <a:rPr lang="tr-TR" dirty="0" smtClean="0"/>
              <a:t>3. </a:t>
            </a:r>
            <a:r>
              <a:rPr lang="tr-TR" dirty="0" smtClean="0">
                <a:solidFill>
                  <a:srgbClr val="FF0000"/>
                </a:solidFill>
              </a:rPr>
              <a:t>Kırmızı algler (</a:t>
            </a:r>
            <a:r>
              <a:rPr lang="tr-TR" dirty="0" err="1" smtClean="0">
                <a:solidFill>
                  <a:srgbClr val="FF0000"/>
                </a:solidFill>
              </a:rPr>
              <a:t>Rhodophyceae</a:t>
            </a:r>
            <a:r>
              <a:rPr lang="tr-TR" dirty="0" smtClean="0">
                <a:solidFill>
                  <a:srgbClr val="FF0000"/>
                </a:solidFill>
              </a:rPr>
              <a:t>). </a:t>
            </a:r>
          </a:p>
          <a:p>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476672"/>
            <a:ext cx="8964488" cy="4525963"/>
          </a:xfrm>
        </p:spPr>
        <p:txBody>
          <a:bodyPr>
            <a:normAutofit/>
          </a:bodyPr>
          <a:lstStyle/>
          <a:p>
            <a:r>
              <a:rPr lang="tr-TR" b="1" dirty="0" smtClean="0"/>
              <a:t> </a:t>
            </a:r>
            <a:r>
              <a:rPr lang="tr-TR" b="1" dirty="0" err="1" smtClean="0"/>
              <a:t>Agar</a:t>
            </a:r>
            <a:r>
              <a:rPr lang="tr-TR" dirty="0" smtClean="0"/>
              <a:t>, Uzak Doğuda üretilen ilk kırmızı alg ürünüdür ve Avrupa’da son zamanlarda tanınmıştır. </a:t>
            </a:r>
            <a:r>
              <a:rPr lang="tr-TR" dirty="0" err="1" smtClean="0"/>
              <a:t>Agar</a:t>
            </a:r>
            <a:r>
              <a:rPr lang="tr-TR" dirty="0" smtClean="0"/>
              <a:t> gibi kırmızı alglerden elde edilen bir ürün olan </a:t>
            </a:r>
            <a:r>
              <a:rPr lang="tr-TR" b="1" dirty="0" err="1" smtClean="0"/>
              <a:t>carragean</a:t>
            </a:r>
            <a:r>
              <a:rPr lang="tr-TR" dirty="0" smtClean="0"/>
              <a:t>, Avrupa sahillerinde çok eski yıllardan beri marmelatları katılaştırıcı ve benzeri işlerde kullanılmıştır. Fakat son yıllarda </a:t>
            </a:r>
            <a:r>
              <a:rPr lang="tr-TR" dirty="0" err="1" smtClean="0"/>
              <a:t>ekstraksiyon</a:t>
            </a:r>
            <a:r>
              <a:rPr lang="tr-TR" dirty="0" smtClean="0"/>
              <a:t> yolu ile elde edilen </a:t>
            </a:r>
            <a:r>
              <a:rPr lang="tr-TR" dirty="0" err="1" smtClean="0"/>
              <a:t>carrageanin</a:t>
            </a:r>
            <a:r>
              <a:rPr lang="tr-TR" dirty="0" smtClean="0"/>
              <a:t> kullanılma sahaları ve önemi çok artmıştır (</a:t>
            </a:r>
            <a:r>
              <a:rPr lang="tr-TR" dirty="0" err="1" smtClean="0"/>
              <a:t>Jensen</a:t>
            </a:r>
            <a:r>
              <a:rPr lang="tr-TR" dirty="0" smtClean="0"/>
              <a:t> 1966). </a:t>
            </a:r>
            <a:endParaRPr lang="tr-TR" dirty="0"/>
          </a:p>
        </p:txBody>
      </p:sp>
      <p:pic>
        <p:nvPicPr>
          <p:cNvPr id="4" name="3 Resim" descr="images (1).jpg"/>
          <p:cNvPicPr>
            <a:picLocks noChangeAspect="1"/>
          </p:cNvPicPr>
          <p:nvPr/>
        </p:nvPicPr>
        <p:blipFill>
          <a:blip r:embed="rId2" cstate="print"/>
          <a:stretch>
            <a:fillRect/>
          </a:stretch>
        </p:blipFill>
        <p:spPr>
          <a:xfrm>
            <a:off x="4427984" y="4437112"/>
            <a:ext cx="4716016" cy="2420888"/>
          </a:xfrm>
          <a:prstGeom prst="rect">
            <a:avLst/>
          </a:prstGeom>
        </p:spPr>
      </p:pic>
      <p:pic>
        <p:nvPicPr>
          <p:cNvPr id="5" name="4 Resim" descr="images (4).jpg"/>
          <p:cNvPicPr>
            <a:picLocks noChangeAspect="1"/>
          </p:cNvPicPr>
          <p:nvPr/>
        </p:nvPicPr>
        <p:blipFill>
          <a:blip r:embed="rId3" cstate="print"/>
          <a:stretch>
            <a:fillRect/>
          </a:stretch>
        </p:blipFill>
        <p:spPr>
          <a:xfrm>
            <a:off x="1" y="4437112"/>
            <a:ext cx="4427984" cy="24208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260648"/>
            <a:ext cx="9144000" cy="6597352"/>
          </a:xfrm>
        </p:spPr>
        <p:txBody>
          <a:bodyPr>
            <a:normAutofit/>
          </a:bodyPr>
          <a:lstStyle/>
          <a:p>
            <a:r>
              <a:rPr lang="tr-TR" dirty="0" smtClean="0"/>
              <a:t>Deniz algleri ve kullanım olanakları üzerindeki çalışmalar çok uzun yıllardan beri yapılmaktadır. M.Ö. 2700 yıllarında </a:t>
            </a:r>
            <a:r>
              <a:rPr lang="tr-TR" dirty="0" smtClean="0">
                <a:solidFill>
                  <a:srgbClr val="FF0000"/>
                </a:solidFill>
              </a:rPr>
              <a:t>Kral </a:t>
            </a:r>
            <a:r>
              <a:rPr lang="tr-TR" dirty="0" err="1" smtClean="0">
                <a:solidFill>
                  <a:srgbClr val="FF0000"/>
                </a:solidFill>
              </a:rPr>
              <a:t>Shen</a:t>
            </a:r>
            <a:r>
              <a:rPr lang="tr-TR" dirty="0" smtClean="0">
                <a:solidFill>
                  <a:srgbClr val="FF0000"/>
                </a:solidFill>
              </a:rPr>
              <a:t> </a:t>
            </a:r>
            <a:r>
              <a:rPr lang="tr-TR" dirty="0" err="1" smtClean="0">
                <a:solidFill>
                  <a:srgbClr val="FF0000"/>
                </a:solidFill>
              </a:rPr>
              <a:t>Nung</a:t>
            </a:r>
            <a:r>
              <a:rPr lang="tr-TR" dirty="0" smtClean="0"/>
              <a:t>, algleri ilk kullanan kişi olarak bilinmektedir. M.S. ise, </a:t>
            </a:r>
            <a:r>
              <a:rPr lang="tr-TR" dirty="0" smtClean="0">
                <a:solidFill>
                  <a:schemeClr val="accent3">
                    <a:lumMod val="75000"/>
                  </a:schemeClr>
                </a:solidFill>
              </a:rPr>
              <a:t>tıp alanında ve besin maddesi</a:t>
            </a:r>
            <a:r>
              <a:rPr lang="tr-TR" dirty="0" smtClean="0"/>
              <a:t> olarak </a:t>
            </a:r>
            <a:r>
              <a:rPr lang="tr-TR" dirty="0" smtClean="0">
                <a:solidFill>
                  <a:srgbClr val="7030A0"/>
                </a:solidFill>
              </a:rPr>
              <a:t>Çin, Japonya </a:t>
            </a:r>
            <a:r>
              <a:rPr lang="tr-TR" dirty="0" smtClean="0"/>
              <a:t>ve </a:t>
            </a:r>
            <a:r>
              <a:rPr lang="tr-TR" dirty="0" smtClean="0">
                <a:solidFill>
                  <a:srgbClr val="7030A0"/>
                </a:solidFill>
              </a:rPr>
              <a:t>Kore</a:t>
            </a:r>
            <a:r>
              <a:rPr lang="tr-TR" dirty="0" smtClean="0"/>
              <a:t>’de deniz algleri büyük öneme sahip olmuştur. Alglerden ilk olarak </a:t>
            </a:r>
            <a:r>
              <a:rPr lang="tr-TR" dirty="0" smtClean="0">
                <a:solidFill>
                  <a:schemeClr val="accent2">
                    <a:lumMod val="75000"/>
                  </a:schemeClr>
                </a:solidFill>
              </a:rPr>
              <a:t>kozmetik sanayisinde renk maddesi </a:t>
            </a:r>
            <a:r>
              <a:rPr lang="tr-TR" dirty="0" smtClean="0"/>
              <a:t>olarak, Roma imparatorluğunda </a:t>
            </a:r>
            <a:r>
              <a:rPr lang="tr-TR" dirty="0" err="1" smtClean="0"/>
              <a:t>Virjil</a:t>
            </a:r>
            <a:r>
              <a:rPr lang="tr-TR" dirty="0" smtClean="0"/>
              <a:t> ve </a:t>
            </a:r>
            <a:r>
              <a:rPr lang="tr-TR" dirty="0" err="1" smtClean="0"/>
              <a:t>Heros</a:t>
            </a:r>
            <a:r>
              <a:rPr lang="tr-TR" dirty="0" smtClean="0"/>
              <a:t> zamanında yararlanılmıştır. Alglerin bilinen en eski kullanım sahası </a:t>
            </a:r>
            <a:r>
              <a:rPr lang="tr-TR" dirty="0" smtClean="0">
                <a:solidFill>
                  <a:srgbClr val="0070C0"/>
                </a:solidFill>
              </a:rPr>
              <a:t>gübre yapımı </a:t>
            </a:r>
            <a:r>
              <a:rPr lang="tr-TR" dirty="0" smtClean="0"/>
              <a:t>olup, en çok Uzak Doğuda kullanılmıştır. </a:t>
            </a:r>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4).jpg"/>
          <p:cNvPicPr>
            <a:picLocks noChangeAspect="1"/>
          </p:cNvPicPr>
          <p:nvPr/>
        </p:nvPicPr>
        <p:blipFill>
          <a:blip r:embed="rId2" cstate="print"/>
          <a:stretch>
            <a:fillRect/>
          </a:stretch>
        </p:blipFill>
        <p:spPr>
          <a:xfrm>
            <a:off x="0" y="4365104"/>
            <a:ext cx="9144000" cy="2492896"/>
          </a:xfrm>
          <a:prstGeom prst="rect">
            <a:avLst/>
          </a:prstGeom>
        </p:spPr>
      </p:pic>
      <p:sp>
        <p:nvSpPr>
          <p:cNvPr id="3" name="2 İçerik Yer Tutucusu"/>
          <p:cNvSpPr>
            <a:spLocks noGrp="1"/>
          </p:cNvSpPr>
          <p:nvPr>
            <p:ph idx="1"/>
          </p:nvPr>
        </p:nvSpPr>
        <p:spPr>
          <a:xfrm>
            <a:off x="0" y="188640"/>
            <a:ext cx="9144000" cy="4464496"/>
          </a:xfrm>
        </p:spPr>
        <p:txBody>
          <a:bodyPr>
            <a:normAutofit fontScale="92500" lnSpcReduction="20000"/>
          </a:bodyPr>
          <a:lstStyle/>
          <a:p>
            <a:r>
              <a:rPr lang="tr-TR" dirty="0" smtClean="0"/>
              <a:t>Kırmızı alglerin yanında, kahverengi alglerin de büyük değeri bulunmaktadır. Kahverengi alglerden elde edilen, önemli ürünlerin başında </a:t>
            </a:r>
            <a:r>
              <a:rPr lang="tr-TR" dirty="0" err="1" smtClean="0">
                <a:solidFill>
                  <a:srgbClr val="7030A0"/>
                </a:solidFill>
              </a:rPr>
              <a:t>alginik</a:t>
            </a:r>
            <a:r>
              <a:rPr lang="tr-TR" dirty="0" smtClean="0">
                <a:solidFill>
                  <a:srgbClr val="7030A0"/>
                </a:solidFill>
              </a:rPr>
              <a:t> asit ve </a:t>
            </a:r>
            <a:r>
              <a:rPr lang="tr-TR" dirty="0" err="1" smtClean="0">
                <a:solidFill>
                  <a:srgbClr val="7030A0"/>
                </a:solidFill>
              </a:rPr>
              <a:t>alginatlar</a:t>
            </a:r>
            <a:r>
              <a:rPr lang="tr-TR" dirty="0" smtClean="0">
                <a:solidFill>
                  <a:srgbClr val="7030A0"/>
                </a:solidFill>
              </a:rPr>
              <a:t> </a:t>
            </a:r>
            <a:r>
              <a:rPr lang="tr-TR" dirty="0" smtClean="0"/>
              <a:t>gelmektedir. </a:t>
            </a:r>
          </a:p>
          <a:p>
            <a:r>
              <a:rPr lang="tr-TR" b="1" dirty="0" err="1" smtClean="0"/>
              <a:t>Agar</a:t>
            </a:r>
            <a:r>
              <a:rPr lang="tr-TR" b="1" dirty="0" smtClean="0"/>
              <a:t>-</a:t>
            </a:r>
            <a:r>
              <a:rPr lang="tr-TR" b="1" dirty="0" err="1" smtClean="0"/>
              <a:t>agar</a:t>
            </a:r>
            <a:r>
              <a:rPr lang="tr-TR" b="1" dirty="0" smtClean="0"/>
              <a:t>, </a:t>
            </a:r>
            <a:r>
              <a:rPr lang="tr-TR" b="1" dirty="0" err="1" smtClean="0"/>
              <a:t>alginat</a:t>
            </a:r>
            <a:r>
              <a:rPr lang="tr-TR" b="1" dirty="0" smtClean="0"/>
              <a:t>, </a:t>
            </a:r>
            <a:r>
              <a:rPr lang="tr-TR" b="1" dirty="0" err="1" smtClean="0"/>
              <a:t>carregean</a:t>
            </a:r>
            <a:endParaRPr lang="tr-TR" b="1" dirty="0" smtClean="0"/>
          </a:p>
          <a:p>
            <a:r>
              <a:rPr lang="tr-TR" dirty="0" smtClean="0"/>
              <a:t>Jelleştirici, yoğunlaştırıcı, süspansiyon haline getirici özellikleriyle reçel, marmelat, krema, jöle yapımında, dondurmacılıkta kristal oluşumunu engelleyici olarak kullanılır.</a:t>
            </a:r>
          </a:p>
          <a:p>
            <a:r>
              <a:rPr lang="tr-TR" dirty="0" smtClean="0"/>
              <a:t> Ayrıca sucuk, sosis kılıflarının hazırlanmasında da bu maddelerden yararlanılır. </a:t>
            </a:r>
          </a:p>
          <a:p>
            <a:endParaRPr lang="tr-TR" dirty="0" smtClean="0"/>
          </a:p>
          <a:p>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332656"/>
            <a:ext cx="9144000" cy="6525344"/>
          </a:xfrm>
        </p:spPr>
        <p:txBody>
          <a:bodyPr>
            <a:normAutofit/>
          </a:bodyPr>
          <a:lstStyle/>
          <a:p>
            <a:r>
              <a:rPr lang="tr-TR" dirty="0" smtClean="0"/>
              <a:t>Denizlerimizde dağılım gösteren, bileşimleri yönünden ekonomik önem taşıyan türler üzerinde yapılan biyokimyasal araştırmalarda, bu bitkilerden </a:t>
            </a:r>
            <a:r>
              <a:rPr lang="tr-TR" b="1" dirty="0" err="1" smtClean="0">
                <a:solidFill>
                  <a:srgbClr val="FF0000"/>
                </a:solidFill>
              </a:rPr>
              <a:t>alginik</a:t>
            </a:r>
            <a:r>
              <a:rPr lang="tr-TR" b="1" dirty="0" smtClean="0">
                <a:solidFill>
                  <a:srgbClr val="FF0000"/>
                </a:solidFill>
              </a:rPr>
              <a:t> asit, </a:t>
            </a:r>
            <a:r>
              <a:rPr lang="tr-TR" b="1" dirty="0" err="1" smtClean="0">
                <a:solidFill>
                  <a:srgbClr val="FF0000"/>
                </a:solidFill>
              </a:rPr>
              <a:t>agar</a:t>
            </a:r>
            <a:r>
              <a:rPr lang="tr-TR" b="1" dirty="0" smtClean="0">
                <a:solidFill>
                  <a:srgbClr val="FF0000"/>
                </a:solidFill>
              </a:rPr>
              <a:t>, </a:t>
            </a:r>
            <a:r>
              <a:rPr lang="tr-TR" b="1" dirty="0" err="1" smtClean="0">
                <a:solidFill>
                  <a:srgbClr val="FF0000"/>
                </a:solidFill>
              </a:rPr>
              <a:t>carragean</a:t>
            </a:r>
            <a:r>
              <a:rPr lang="tr-TR" b="1" dirty="0" smtClean="0">
                <a:solidFill>
                  <a:srgbClr val="FF0000"/>
                </a:solidFill>
              </a:rPr>
              <a:t>, vitamin B12, bazı organik asitler </a:t>
            </a:r>
            <a:r>
              <a:rPr lang="tr-TR" dirty="0" smtClean="0"/>
              <a:t>ve</a:t>
            </a:r>
            <a:r>
              <a:rPr lang="tr-TR" b="1" dirty="0" smtClean="0">
                <a:solidFill>
                  <a:srgbClr val="FF0000"/>
                </a:solidFill>
              </a:rPr>
              <a:t> selüloz </a:t>
            </a:r>
            <a:r>
              <a:rPr lang="tr-TR" dirty="0" smtClean="0"/>
              <a:t>elde edilmiştir (Güven ve </a:t>
            </a:r>
            <a:r>
              <a:rPr lang="tr-TR" dirty="0" err="1" smtClean="0"/>
              <a:t>diğ</a:t>
            </a:r>
            <a:r>
              <a:rPr lang="tr-TR" dirty="0" smtClean="0"/>
              <a:t>. 1991). Ayrıca </a:t>
            </a:r>
            <a:r>
              <a:rPr lang="tr-TR" b="1" dirty="0" smtClean="0"/>
              <a:t>hayvan yemi elde edilebilecek, gübre olarak kullanılabilecek, kozmetikte faydalanılabilecek</a:t>
            </a:r>
            <a:r>
              <a:rPr lang="tr-TR" dirty="0" smtClean="0"/>
              <a:t> türlerin kıyılarımızda varlığı saptanmıştır. Son yıllarda algler güzellik enstitüleri tarafından </a:t>
            </a:r>
            <a:r>
              <a:rPr lang="tr-TR" b="1" dirty="0" smtClean="0">
                <a:solidFill>
                  <a:srgbClr val="FF0000"/>
                </a:solidFill>
              </a:rPr>
              <a:t>Türkiye</a:t>
            </a:r>
            <a:r>
              <a:rPr lang="tr-TR" dirty="0" smtClean="0"/>
              <a:t>’de oldukça yaygın olarak kullanılmakta, alg içeren kozmetik ürünlerinin çeşidi artmaktadır (Atay 1978). </a:t>
            </a:r>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357166"/>
            <a:ext cx="8229600" cy="1654164"/>
          </a:xfrm>
        </p:spPr>
        <p:txBody>
          <a:bodyPr>
            <a:normAutofit fontScale="90000"/>
          </a:bodyPr>
          <a:lstStyle/>
          <a:p>
            <a:r>
              <a:rPr lang="tr-TR" b="1" dirty="0" smtClean="0"/>
              <a:t>Deniz Alglerinin Beslenmede Kullanılması  </a:t>
            </a:r>
            <a:br>
              <a:rPr lang="tr-TR" b="1" dirty="0" smtClean="0"/>
            </a:br>
            <a:endParaRPr lang="tr-TR" b="1" dirty="0"/>
          </a:p>
        </p:txBody>
      </p:sp>
      <p:sp>
        <p:nvSpPr>
          <p:cNvPr id="3" name="2 İçerik Yer Tutucusu"/>
          <p:cNvSpPr>
            <a:spLocks noGrp="1"/>
          </p:cNvSpPr>
          <p:nvPr>
            <p:ph idx="1"/>
          </p:nvPr>
        </p:nvSpPr>
        <p:spPr>
          <a:xfrm>
            <a:off x="0" y="1052736"/>
            <a:ext cx="9144000" cy="5805264"/>
          </a:xfrm>
        </p:spPr>
        <p:txBody>
          <a:bodyPr>
            <a:normAutofit lnSpcReduction="10000"/>
          </a:bodyPr>
          <a:lstStyle/>
          <a:p>
            <a:pPr>
              <a:buNone/>
            </a:pPr>
            <a:endParaRPr lang="tr-TR" dirty="0" smtClean="0"/>
          </a:p>
          <a:p>
            <a:r>
              <a:rPr lang="tr-TR" dirty="0" smtClean="0"/>
              <a:t>Alglerin Uzakdoğu ülkelerinde, özellikle Japonya’da uzun yıllardan beri tüketildiği bilinmektedir. Kahverengi ve kırmızı algler, yeşil alglerden daha baskındır. </a:t>
            </a:r>
            <a:r>
              <a:rPr lang="tr-TR" dirty="0" err="1" smtClean="0">
                <a:solidFill>
                  <a:schemeClr val="bg2">
                    <a:lumMod val="25000"/>
                  </a:schemeClr>
                </a:solidFill>
              </a:rPr>
              <a:t>Laminaria</a:t>
            </a:r>
            <a:r>
              <a:rPr lang="tr-TR" dirty="0" smtClean="0">
                <a:solidFill>
                  <a:schemeClr val="bg2">
                    <a:lumMod val="25000"/>
                  </a:schemeClr>
                </a:solidFill>
              </a:rPr>
              <a:t>, </a:t>
            </a:r>
            <a:r>
              <a:rPr lang="tr-TR" dirty="0" err="1" smtClean="0">
                <a:solidFill>
                  <a:schemeClr val="bg2">
                    <a:lumMod val="25000"/>
                  </a:schemeClr>
                </a:solidFill>
              </a:rPr>
              <a:t>Undaria</a:t>
            </a:r>
            <a:r>
              <a:rPr lang="tr-TR" dirty="0" smtClean="0">
                <a:solidFill>
                  <a:schemeClr val="bg2">
                    <a:lumMod val="25000"/>
                  </a:schemeClr>
                </a:solidFill>
              </a:rPr>
              <a:t> </a:t>
            </a:r>
            <a:r>
              <a:rPr lang="tr-TR" dirty="0" smtClean="0"/>
              <a:t>ve</a:t>
            </a:r>
            <a:r>
              <a:rPr lang="tr-TR" dirty="0" smtClean="0">
                <a:solidFill>
                  <a:schemeClr val="bg2">
                    <a:lumMod val="25000"/>
                  </a:schemeClr>
                </a:solidFill>
              </a:rPr>
              <a:t> </a:t>
            </a:r>
            <a:r>
              <a:rPr lang="tr-TR" dirty="0" err="1" smtClean="0">
                <a:solidFill>
                  <a:schemeClr val="bg2">
                    <a:lumMod val="25000"/>
                  </a:schemeClr>
                </a:solidFill>
              </a:rPr>
              <a:t>Hizikia</a:t>
            </a:r>
            <a:r>
              <a:rPr lang="tr-TR" dirty="0" smtClean="0">
                <a:solidFill>
                  <a:schemeClr val="bg2">
                    <a:lumMod val="25000"/>
                  </a:schemeClr>
                </a:solidFill>
              </a:rPr>
              <a:t> </a:t>
            </a:r>
            <a:r>
              <a:rPr lang="tr-TR" dirty="0" smtClean="0"/>
              <a:t>türleri başlıca kahverengi algler olup, genellikle kurutulmuş olarak satılmaktadır. Deniz algleri </a:t>
            </a:r>
            <a:r>
              <a:rPr lang="tr-TR" dirty="0" smtClean="0">
                <a:solidFill>
                  <a:srgbClr val="002060"/>
                </a:solidFill>
              </a:rPr>
              <a:t>taze olarak (salata şeklinde),kurutulmuş olarak,pişirilerek (yemek, çorba, sos şeklinde) </a:t>
            </a:r>
            <a:r>
              <a:rPr lang="tr-TR" dirty="0" smtClean="0"/>
              <a:t>değerlendirilmektedir. Japonya’da hazır besin maddesi olarak </a:t>
            </a:r>
            <a:r>
              <a:rPr lang="tr-TR" dirty="0" err="1" smtClean="0">
                <a:solidFill>
                  <a:srgbClr val="C00000"/>
                </a:solidFill>
              </a:rPr>
              <a:t>asoksanari</a:t>
            </a:r>
            <a:r>
              <a:rPr lang="tr-TR" dirty="0" smtClean="0">
                <a:solidFill>
                  <a:srgbClr val="C00000"/>
                </a:solidFill>
              </a:rPr>
              <a:t>, </a:t>
            </a:r>
            <a:r>
              <a:rPr lang="tr-TR" dirty="0" err="1" smtClean="0">
                <a:solidFill>
                  <a:srgbClr val="C00000"/>
                </a:solidFill>
              </a:rPr>
              <a:t>amonani</a:t>
            </a:r>
            <a:r>
              <a:rPr lang="tr-TR" dirty="0" smtClean="0">
                <a:solidFill>
                  <a:srgbClr val="C00000"/>
                </a:solidFill>
              </a:rPr>
              <a:t>, </a:t>
            </a:r>
            <a:r>
              <a:rPr lang="tr-TR" dirty="0" err="1" smtClean="0">
                <a:solidFill>
                  <a:srgbClr val="C00000"/>
                </a:solidFill>
              </a:rPr>
              <a:t>kanten</a:t>
            </a:r>
            <a:r>
              <a:rPr lang="tr-TR" dirty="0" smtClean="0">
                <a:solidFill>
                  <a:srgbClr val="C00000"/>
                </a:solidFill>
              </a:rPr>
              <a:t>, </a:t>
            </a:r>
            <a:r>
              <a:rPr lang="tr-TR" dirty="0" err="1" smtClean="0">
                <a:solidFill>
                  <a:srgbClr val="C00000"/>
                </a:solidFill>
              </a:rPr>
              <a:t>konbu</a:t>
            </a:r>
            <a:r>
              <a:rPr lang="tr-TR" dirty="0" smtClean="0">
                <a:solidFill>
                  <a:srgbClr val="C00000"/>
                </a:solidFill>
              </a:rPr>
              <a:t> </a:t>
            </a:r>
            <a:r>
              <a:rPr lang="tr-TR" dirty="0" smtClean="0"/>
              <a:t>gibi isimlerle satılmakta, ayrıca </a:t>
            </a:r>
            <a:r>
              <a:rPr lang="tr-TR" dirty="0" smtClean="0">
                <a:solidFill>
                  <a:srgbClr val="002060"/>
                </a:solidFill>
              </a:rPr>
              <a:t>çay</a:t>
            </a:r>
            <a:r>
              <a:rPr lang="tr-TR" dirty="0" smtClean="0"/>
              <a:t> olarak da içilmektedir.</a:t>
            </a:r>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404664"/>
            <a:ext cx="8892480" cy="6120680"/>
          </a:xfrm>
        </p:spPr>
        <p:txBody>
          <a:bodyPr>
            <a:normAutofit/>
          </a:bodyPr>
          <a:lstStyle/>
          <a:p>
            <a:r>
              <a:rPr lang="tr-TR" dirty="0" smtClean="0"/>
              <a:t> Ülkemiz denizlerinde bu amaçlar için kullanılabilecek </a:t>
            </a:r>
            <a:r>
              <a:rPr lang="tr-TR" dirty="0" err="1" smtClean="0">
                <a:solidFill>
                  <a:srgbClr val="00B050"/>
                </a:solidFill>
              </a:rPr>
              <a:t>Ulva</a:t>
            </a:r>
            <a:r>
              <a:rPr lang="tr-TR" dirty="0" smtClean="0"/>
              <a:t>,</a:t>
            </a:r>
            <a:r>
              <a:rPr lang="tr-TR" dirty="0" err="1" smtClean="0">
                <a:solidFill>
                  <a:srgbClr val="FF0000"/>
                </a:solidFill>
              </a:rPr>
              <a:t>Porphyra</a:t>
            </a:r>
            <a:r>
              <a:rPr lang="tr-TR" dirty="0" smtClean="0">
                <a:solidFill>
                  <a:srgbClr val="FF0000"/>
                </a:solidFill>
              </a:rPr>
              <a:t>,</a:t>
            </a:r>
            <a:r>
              <a:rPr lang="tr-TR" dirty="0" err="1" smtClean="0">
                <a:solidFill>
                  <a:schemeClr val="bg2">
                    <a:lumMod val="50000"/>
                  </a:schemeClr>
                </a:solidFill>
              </a:rPr>
              <a:t>Gelidium</a:t>
            </a:r>
            <a:r>
              <a:rPr lang="tr-TR" dirty="0" smtClean="0">
                <a:solidFill>
                  <a:schemeClr val="bg2">
                    <a:lumMod val="50000"/>
                  </a:schemeClr>
                </a:solidFill>
              </a:rPr>
              <a:t>,</a:t>
            </a:r>
            <a:r>
              <a:rPr lang="tr-TR" dirty="0" smtClean="0">
                <a:solidFill>
                  <a:srgbClr val="00B050"/>
                </a:solidFill>
              </a:rPr>
              <a:t> </a:t>
            </a:r>
            <a:r>
              <a:rPr lang="tr-TR" dirty="0" err="1" smtClean="0">
                <a:solidFill>
                  <a:srgbClr val="C00000"/>
                </a:solidFill>
              </a:rPr>
              <a:t>Rhodymenia</a:t>
            </a:r>
            <a:r>
              <a:rPr lang="tr-TR" dirty="0" smtClean="0"/>
              <a:t>,</a:t>
            </a:r>
            <a:r>
              <a:rPr lang="tr-TR" dirty="0" err="1" smtClean="0">
                <a:solidFill>
                  <a:schemeClr val="tx2">
                    <a:lumMod val="60000"/>
                    <a:lumOff val="40000"/>
                  </a:schemeClr>
                </a:solidFill>
              </a:rPr>
              <a:t>Laurencia</a:t>
            </a:r>
            <a:r>
              <a:rPr lang="tr-TR" dirty="0" smtClean="0">
                <a:solidFill>
                  <a:srgbClr val="00B050"/>
                </a:solidFill>
              </a:rPr>
              <a:t> </a:t>
            </a:r>
            <a:r>
              <a:rPr lang="tr-TR" dirty="0" smtClean="0"/>
              <a:t>türü algler bulunmaktadır. Besin yönünden önemli bir kaynak olan alglerin önemi, nüfusun hızla çoğaldığı, açlık sorununun giderek büyüdüğü günümüzde daha da artmıştır. Bugüne kadar Batı Avrupa ülkeleri ile A.B.D.’de, zorunlu periyotlar dışında (savaş, afetler vb.) algler direkt olarak yenmese bile, </a:t>
            </a:r>
            <a:r>
              <a:rPr lang="tr-TR" dirty="0" err="1" smtClean="0"/>
              <a:t>ekstraksiyonları</a:t>
            </a:r>
            <a:r>
              <a:rPr lang="tr-TR" dirty="0" smtClean="0"/>
              <a:t> yapılarak mutfakta tüketilmiştir. </a:t>
            </a:r>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88640"/>
            <a:ext cx="9144000" cy="6669360"/>
          </a:xfrm>
        </p:spPr>
        <p:txBody>
          <a:bodyPr>
            <a:normAutofit lnSpcReduction="10000"/>
          </a:bodyPr>
          <a:lstStyle/>
          <a:p>
            <a:pPr>
              <a:buFont typeface="Wingdings" pitchFamily="2" charset="2"/>
              <a:buChar char="ü"/>
            </a:pPr>
            <a:r>
              <a:rPr lang="tr-TR" dirty="0" smtClean="0"/>
              <a:t> Tüm deniz alglerinin yapısında bulunan </a:t>
            </a:r>
            <a:r>
              <a:rPr lang="tr-TR" b="1" dirty="0" smtClean="0">
                <a:solidFill>
                  <a:srgbClr val="FF0000"/>
                </a:solidFill>
              </a:rPr>
              <a:t>iyot</a:t>
            </a:r>
            <a:r>
              <a:rPr lang="tr-TR" dirty="0" smtClean="0"/>
              <a:t>, özellikle iyotça yetersiz dağlık bölgelerde önemli bir besin kaynağıdır.</a:t>
            </a:r>
          </a:p>
          <a:p>
            <a:pPr>
              <a:buFont typeface="Wingdings" pitchFamily="2" charset="2"/>
              <a:buChar char="ü"/>
            </a:pPr>
            <a:r>
              <a:rPr lang="tr-TR" dirty="0" smtClean="0"/>
              <a:t> </a:t>
            </a:r>
            <a:r>
              <a:rPr lang="tr-TR" dirty="0" err="1" smtClean="0"/>
              <a:t>Porrphyra</a:t>
            </a:r>
            <a:r>
              <a:rPr lang="tr-TR" dirty="0" smtClean="0"/>
              <a:t> deniz alginde bulunan </a:t>
            </a:r>
            <a:r>
              <a:rPr lang="tr-TR" b="1" dirty="0" err="1" smtClean="0">
                <a:solidFill>
                  <a:srgbClr val="FF0000"/>
                </a:solidFill>
              </a:rPr>
              <a:t>Betoin</a:t>
            </a:r>
            <a:r>
              <a:rPr lang="tr-TR" b="1" dirty="0" smtClean="0">
                <a:solidFill>
                  <a:srgbClr val="FF0000"/>
                </a:solidFill>
              </a:rPr>
              <a:t> </a:t>
            </a:r>
            <a:r>
              <a:rPr lang="tr-TR" dirty="0" smtClean="0"/>
              <a:t>yapısında bir madde </a:t>
            </a:r>
            <a:r>
              <a:rPr lang="tr-TR" dirty="0" smtClean="0">
                <a:solidFill>
                  <a:srgbClr val="FF0000"/>
                </a:solidFill>
              </a:rPr>
              <a:t>kandaki kolesterol miktarını düşürür. </a:t>
            </a:r>
          </a:p>
          <a:p>
            <a:pPr>
              <a:buFont typeface="Wingdings" pitchFamily="2" charset="2"/>
              <a:buChar char="ü"/>
            </a:pPr>
            <a:r>
              <a:rPr lang="tr-TR" dirty="0" smtClean="0"/>
              <a:t>Ayrıca bütün esmer alglerde bulunan </a:t>
            </a:r>
            <a:r>
              <a:rPr lang="tr-TR" b="1" dirty="0" err="1" smtClean="0">
                <a:solidFill>
                  <a:srgbClr val="FF0000"/>
                </a:solidFill>
              </a:rPr>
              <a:t>alginat</a:t>
            </a:r>
            <a:r>
              <a:rPr lang="tr-TR" b="1" dirty="0" smtClean="0">
                <a:solidFill>
                  <a:srgbClr val="FF0000"/>
                </a:solidFill>
              </a:rPr>
              <a:t>,</a:t>
            </a:r>
            <a:r>
              <a:rPr lang="tr-TR" dirty="0" smtClean="0"/>
              <a:t> vücuttaki radyoaktif maddeleri tutup dışarı atabilen tek maddedir (</a:t>
            </a:r>
            <a:r>
              <a:rPr lang="tr-TR" dirty="0" err="1" smtClean="0"/>
              <a:t>Soeder</a:t>
            </a:r>
            <a:r>
              <a:rPr lang="tr-TR" dirty="0" smtClean="0"/>
              <a:t> 1976). </a:t>
            </a:r>
          </a:p>
          <a:p>
            <a:pPr>
              <a:buFont typeface="Wingdings" pitchFamily="2" charset="2"/>
              <a:buChar char="ü"/>
            </a:pPr>
            <a:r>
              <a:rPr lang="tr-TR" dirty="0" err="1" smtClean="0"/>
              <a:t>Microalglerden</a:t>
            </a:r>
            <a:r>
              <a:rPr lang="tr-TR" dirty="0" smtClean="0"/>
              <a:t> </a:t>
            </a:r>
            <a:r>
              <a:rPr lang="tr-TR" dirty="0" err="1" smtClean="0">
                <a:solidFill>
                  <a:srgbClr val="FF0000"/>
                </a:solidFill>
              </a:rPr>
              <a:t>scenedesmus</a:t>
            </a:r>
            <a:r>
              <a:rPr lang="tr-TR" dirty="0" smtClean="0">
                <a:solidFill>
                  <a:srgbClr val="FF0000"/>
                </a:solidFill>
              </a:rPr>
              <a:t> </a:t>
            </a:r>
            <a:r>
              <a:rPr lang="tr-TR" dirty="0" smtClean="0"/>
              <a:t>tozunun taze ıspanak tadında olduğu görülmüştür. 50g’lık bir porsiyon </a:t>
            </a:r>
            <a:r>
              <a:rPr lang="tr-TR" dirty="0" err="1" smtClean="0"/>
              <a:t>scenedesmus</a:t>
            </a:r>
            <a:r>
              <a:rPr lang="tr-TR" dirty="0" smtClean="0"/>
              <a:t> çorbasının 150g yaş ağırlıktaki dana etinin içerdiği protein değerine eşit olduğu görülmüştür (</a:t>
            </a:r>
            <a:r>
              <a:rPr lang="tr-TR" dirty="0" err="1" smtClean="0"/>
              <a:t>Soeder</a:t>
            </a:r>
            <a:r>
              <a:rPr lang="tr-TR" dirty="0" smtClean="0"/>
              <a:t> 1976).    </a:t>
            </a:r>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a:xfrm>
            <a:off x="0" y="274638"/>
            <a:ext cx="4786314" cy="582594"/>
          </a:xfrm>
        </p:spPr>
        <p:txBody>
          <a:bodyPr>
            <a:normAutofit/>
          </a:bodyPr>
          <a:lstStyle/>
          <a:p>
            <a:r>
              <a:rPr lang="tr-TR" sz="2800" b="1" dirty="0" smtClean="0">
                <a:solidFill>
                  <a:srgbClr val="00B050"/>
                </a:solidFill>
              </a:rPr>
              <a:t>YEŞİL ALGLER(CHLOROPHYTA)</a:t>
            </a:r>
            <a:endParaRPr lang="tr-TR" sz="2800" b="1" dirty="0">
              <a:solidFill>
                <a:srgbClr val="00B050"/>
              </a:solidFill>
            </a:endParaRPr>
          </a:p>
        </p:txBody>
      </p:sp>
      <p:sp>
        <p:nvSpPr>
          <p:cNvPr id="7" name="6 İçerik Yer Tutucusu"/>
          <p:cNvSpPr>
            <a:spLocks noGrp="1"/>
          </p:cNvSpPr>
          <p:nvPr>
            <p:ph sz="half" idx="1"/>
          </p:nvPr>
        </p:nvSpPr>
        <p:spPr>
          <a:xfrm>
            <a:off x="214282" y="857232"/>
            <a:ext cx="4286280" cy="5643602"/>
          </a:xfrm>
        </p:spPr>
        <p:txBody>
          <a:bodyPr>
            <a:normAutofit/>
          </a:bodyPr>
          <a:lstStyle/>
          <a:p>
            <a:r>
              <a:rPr lang="tr-TR" sz="2400" dirty="0" smtClean="0"/>
              <a:t>Yaklaşık 9.000 ‘ den fazla türü bulunur.Yenilebilenler arasında ipliksi bir deniz algi olan </a:t>
            </a:r>
            <a:r>
              <a:rPr lang="tr-TR" sz="2400" dirty="0" err="1" smtClean="0"/>
              <a:t>Ulothrix</a:t>
            </a:r>
            <a:r>
              <a:rPr lang="tr-TR" sz="2400" dirty="0" smtClean="0"/>
              <a:t> </a:t>
            </a:r>
            <a:r>
              <a:rPr lang="tr-TR" sz="2400" dirty="0" err="1" smtClean="0"/>
              <a:t>flacca</a:t>
            </a:r>
            <a:r>
              <a:rPr lang="tr-TR" sz="2400" dirty="0" smtClean="0"/>
              <a:t>, yaprağa benzeyen </a:t>
            </a:r>
            <a:r>
              <a:rPr lang="tr-TR" sz="2400" dirty="0" err="1" smtClean="0"/>
              <a:t>Monostroma</a:t>
            </a:r>
            <a:r>
              <a:rPr lang="tr-TR" sz="2400" dirty="0"/>
              <a:t> </a:t>
            </a:r>
            <a:r>
              <a:rPr lang="tr-TR" sz="2400" dirty="0" err="1" smtClean="0"/>
              <a:t>sp</a:t>
            </a:r>
            <a:r>
              <a:rPr lang="tr-TR" sz="2400" dirty="0" smtClean="0"/>
              <a:t>. </a:t>
            </a:r>
            <a:r>
              <a:rPr lang="tr-TR" sz="2400" dirty="0"/>
              <a:t> </a:t>
            </a:r>
            <a:r>
              <a:rPr lang="tr-TR" sz="2400" dirty="0" smtClean="0"/>
              <a:t>Ve </a:t>
            </a:r>
            <a:r>
              <a:rPr lang="tr-TR" sz="2400" dirty="0" err="1" smtClean="0"/>
              <a:t>Ulva</a:t>
            </a:r>
            <a:r>
              <a:rPr lang="tr-TR" sz="2400" dirty="0" smtClean="0"/>
              <a:t> </a:t>
            </a:r>
            <a:r>
              <a:rPr lang="tr-TR" sz="2400" dirty="0" err="1" smtClean="0"/>
              <a:t>lactuca</a:t>
            </a:r>
            <a:r>
              <a:rPr lang="tr-TR" sz="2400" dirty="0" smtClean="0"/>
              <a:t>, çeşitli </a:t>
            </a:r>
            <a:r>
              <a:rPr lang="tr-TR" sz="2400" dirty="0" err="1" smtClean="0"/>
              <a:t>Enteromorpha</a:t>
            </a:r>
            <a:r>
              <a:rPr lang="tr-TR" sz="2400" dirty="0" smtClean="0"/>
              <a:t> türleri ve </a:t>
            </a:r>
            <a:r>
              <a:rPr lang="tr-TR" sz="2400" dirty="0" err="1" smtClean="0"/>
              <a:t>Caulerpa</a:t>
            </a:r>
            <a:r>
              <a:rPr lang="tr-TR" sz="2400" dirty="0" smtClean="0"/>
              <a:t> </a:t>
            </a:r>
            <a:r>
              <a:rPr lang="tr-TR" sz="2400" dirty="0" err="1" smtClean="0"/>
              <a:t>racemosa</a:t>
            </a:r>
            <a:r>
              <a:rPr lang="tr-TR" sz="2400" dirty="0" smtClean="0"/>
              <a:t> gibi türler bulunmaktadır.</a:t>
            </a:r>
          </a:p>
        </p:txBody>
      </p:sp>
      <p:pic>
        <p:nvPicPr>
          <p:cNvPr id="10" name="9 İçerik Yer Tutucusu" descr="yesil.jpg"/>
          <p:cNvPicPr>
            <a:picLocks noGrp="1" noChangeAspect="1"/>
          </p:cNvPicPr>
          <p:nvPr>
            <p:ph sz="half" idx="2"/>
          </p:nvPr>
        </p:nvPicPr>
        <p:blipFill>
          <a:blip r:embed="rId2" cstate="print"/>
          <a:stretch>
            <a:fillRect/>
          </a:stretch>
        </p:blipFill>
        <p:spPr>
          <a:xfrm>
            <a:off x="4857752" y="0"/>
            <a:ext cx="4286248" cy="68580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1928794" y="214290"/>
            <a:ext cx="4500594" cy="428628"/>
          </a:xfrm>
        </p:spPr>
        <p:txBody>
          <a:bodyPr>
            <a:normAutofit fontScale="90000"/>
          </a:bodyPr>
          <a:lstStyle/>
          <a:p>
            <a:r>
              <a:rPr lang="tr-TR" dirty="0" err="1" smtClean="0">
                <a:solidFill>
                  <a:srgbClr val="00B050"/>
                </a:solidFill>
              </a:rPr>
              <a:t>Ulva</a:t>
            </a:r>
            <a:r>
              <a:rPr lang="tr-TR" dirty="0" smtClean="0">
                <a:solidFill>
                  <a:srgbClr val="00B050"/>
                </a:solidFill>
              </a:rPr>
              <a:t> </a:t>
            </a:r>
            <a:r>
              <a:rPr lang="tr-TR" dirty="0" err="1" smtClean="0">
                <a:solidFill>
                  <a:srgbClr val="00B050"/>
                </a:solidFill>
              </a:rPr>
              <a:t>sp</a:t>
            </a:r>
            <a:r>
              <a:rPr lang="tr-TR" dirty="0" smtClean="0">
                <a:solidFill>
                  <a:srgbClr val="00B050"/>
                </a:solidFill>
              </a:rPr>
              <a:t>.</a:t>
            </a:r>
            <a:endParaRPr lang="tr-TR" dirty="0">
              <a:solidFill>
                <a:srgbClr val="00B050"/>
              </a:solidFill>
            </a:endParaRPr>
          </a:p>
        </p:txBody>
      </p:sp>
      <p:sp>
        <p:nvSpPr>
          <p:cNvPr id="5" name="4 İçerik Yer Tutucusu"/>
          <p:cNvSpPr>
            <a:spLocks noGrp="1"/>
          </p:cNvSpPr>
          <p:nvPr>
            <p:ph sz="half" idx="1"/>
          </p:nvPr>
        </p:nvSpPr>
        <p:spPr>
          <a:xfrm>
            <a:off x="571472" y="1071546"/>
            <a:ext cx="3571900" cy="4786346"/>
          </a:xfrm>
        </p:spPr>
        <p:txBody>
          <a:bodyPr>
            <a:normAutofit fontScale="92500" lnSpcReduction="20000"/>
          </a:bodyPr>
          <a:lstStyle/>
          <a:p>
            <a:r>
              <a:rPr lang="tr-TR" dirty="0" err="1" smtClean="0"/>
              <a:t>Ulva</a:t>
            </a:r>
            <a:r>
              <a:rPr lang="tr-TR" dirty="0" smtClean="0"/>
              <a:t> cinsinin çeşitli türleri besin olarak değerlendirilen önemli alglerden biridir.Bu alg deniz marulu olarak bilinir.Yaprakları ince ince kıyılarak salata ve çorbalara değişik tat vermek amacı ile kullanılır.İyi bir protein kaynağı olmasının yanı sıra yüksek miktarda C vitamini, iyot ve demir içerir.</a:t>
            </a:r>
            <a:endParaRPr lang="tr-TR" dirty="0"/>
          </a:p>
        </p:txBody>
      </p:sp>
      <p:pic>
        <p:nvPicPr>
          <p:cNvPr id="7" name="6 İçerik Yer Tutucusu" descr="ulva.jpg"/>
          <p:cNvPicPr>
            <a:picLocks noGrp="1" noChangeAspect="1"/>
          </p:cNvPicPr>
          <p:nvPr>
            <p:ph sz="half" idx="2"/>
          </p:nvPr>
        </p:nvPicPr>
        <p:blipFill>
          <a:blip r:embed="rId2" cstate="print"/>
          <a:stretch>
            <a:fillRect/>
          </a:stretch>
        </p:blipFill>
        <p:spPr>
          <a:xfrm>
            <a:off x="5000628" y="785794"/>
            <a:ext cx="4143372" cy="6072206"/>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785786" y="857232"/>
            <a:ext cx="2928958" cy="3429024"/>
          </a:xfrm>
        </p:spPr>
        <p:txBody>
          <a:bodyPr>
            <a:normAutofit fontScale="92500"/>
          </a:bodyPr>
          <a:lstStyle/>
          <a:p>
            <a:pPr>
              <a:buNone/>
            </a:pPr>
            <a:r>
              <a:rPr lang="tr-TR" dirty="0" smtClean="0"/>
              <a:t>    Tek hücreli yeşil alg olan </a:t>
            </a:r>
            <a:r>
              <a:rPr lang="tr-TR" dirty="0" err="1" smtClean="0"/>
              <a:t>Chlorella</a:t>
            </a:r>
            <a:r>
              <a:rPr lang="tr-TR" dirty="0" smtClean="0"/>
              <a:t> kültürde %50’ye varan oranlarda protein ve tüm temel amino asitler üretebilmektedir.</a:t>
            </a:r>
          </a:p>
          <a:p>
            <a:pPr>
              <a:buNone/>
            </a:pPr>
            <a:endParaRPr lang="tr-TR" dirty="0"/>
          </a:p>
        </p:txBody>
      </p:sp>
      <p:pic>
        <p:nvPicPr>
          <p:cNvPr id="5" name="4 İçerik Yer Tutucusu" descr="green gem.jpg"/>
          <p:cNvPicPr>
            <a:picLocks noGrp="1" noChangeAspect="1"/>
          </p:cNvPicPr>
          <p:nvPr>
            <p:ph sz="half" idx="2"/>
          </p:nvPr>
        </p:nvPicPr>
        <p:blipFill>
          <a:blip r:embed="rId2" cstate="print"/>
          <a:stretch>
            <a:fillRect/>
          </a:stretch>
        </p:blipFill>
        <p:spPr>
          <a:xfrm>
            <a:off x="4572000" y="642918"/>
            <a:ext cx="3929090" cy="4786346"/>
          </a:xfrm>
        </p:spPr>
      </p:pic>
      <p:pic>
        <p:nvPicPr>
          <p:cNvPr id="6" name="5 Resim" descr="imagesCAA6LUIF.jpg"/>
          <p:cNvPicPr>
            <a:picLocks noChangeAspect="1"/>
          </p:cNvPicPr>
          <p:nvPr/>
        </p:nvPicPr>
        <p:blipFill>
          <a:blip r:embed="rId3" cstate="print"/>
          <a:stretch>
            <a:fillRect/>
          </a:stretch>
        </p:blipFill>
        <p:spPr>
          <a:xfrm>
            <a:off x="0" y="4000504"/>
            <a:ext cx="4857752" cy="2857496"/>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654164"/>
          </a:xfrm>
        </p:spPr>
        <p:txBody>
          <a:bodyPr/>
          <a:lstStyle/>
          <a:p>
            <a:endParaRPr lang="tr-TR"/>
          </a:p>
        </p:txBody>
      </p:sp>
      <p:pic>
        <p:nvPicPr>
          <p:cNvPr id="5" name="4 İçerik Yer Tutucusu" descr="protein.jpg"/>
          <p:cNvPicPr>
            <a:picLocks noGrp="1" noChangeAspect="1"/>
          </p:cNvPicPr>
          <p:nvPr>
            <p:ph sz="half" idx="1"/>
          </p:nvPr>
        </p:nvPicPr>
        <p:blipFill>
          <a:blip r:embed="rId2" cstate="print"/>
          <a:stretch>
            <a:fillRect/>
          </a:stretch>
        </p:blipFill>
        <p:spPr>
          <a:xfrm>
            <a:off x="0" y="0"/>
            <a:ext cx="8715404" cy="3500438"/>
          </a:xfrm>
        </p:spPr>
      </p:pic>
      <p:pic>
        <p:nvPicPr>
          <p:cNvPr id="6" name="Picture 8" descr="chlorella%20culture%201_JPG"/>
          <p:cNvPicPr>
            <a:picLocks noGrp="1" noChangeAspect="1" noChangeArrowheads="1"/>
          </p:cNvPicPr>
          <p:nvPr>
            <p:ph sz="half" idx="2"/>
          </p:nvPr>
        </p:nvPicPr>
        <p:blipFill>
          <a:blip r:embed="rId3" cstate="print"/>
          <a:srcRect/>
          <a:stretch>
            <a:fillRect/>
          </a:stretch>
        </p:blipFill>
        <p:spPr bwMode="auto">
          <a:xfrm>
            <a:off x="0" y="3000372"/>
            <a:ext cx="5143504" cy="3857628"/>
          </a:xfrm>
          <a:prstGeom prst="rect">
            <a:avLst/>
          </a:prstGeom>
          <a:noFill/>
          <a:ln w="9525">
            <a:noFill/>
            <a:miter lim="800000"/>
            <a:headEnd/>
            <a:tailEnd/>
          </a:ln>
        </p:spPr>
      </p:pic>
      <p:pic>
        <p:nvPicPr>
          <p:cNvPr id="8" name="7 Resim" descr="imagesCAA2PEV2.jpg"/>
          <p:cNvPicPr>
            <a:picLocks noChangeAspect="1"/>
          </p:cNvPicPr>
          <p:nvPr/>
        </p:nvPicPr>
        <p:blipFill>
          <a:blip r:embed="rId4" cstate="print"/>
          <a:stretch>
            <a:fillRect/>
          </a:stretch>
        </p:blipFill>
        <p:spPr>
          <a:xfrm>
            <a:off x="5072066" y="3000372"/>
            <a:ext cx="4071934" cy="3857628"/>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3108" y="274638"/>
            <a:ext cx="5072098" cy="582594"/>
          </a:xfrm>
        </p:spPr>
        <p:txBody>
          <a:bodyPr>
            <a:normAutofit fontScale="90000"/>
          </a:bodyPr>
          <a:lstStyle/>
          <a:p>
            <a:r>
              <a:rPr lang="tr-TR" dirty="0" err="1" smtClean="0">
                <a:solidFill>
                  <a:srgbClr val="00B050"/>
                </a:solidFill>
              </a:rPr>
              <a:t>Chlorella</a:t>
            </a:r>
            <a:endParaRPr lang="tr-TR" dirty="0">
              <a:solidFill>
                <a:srgbClr val="00B050"/>
              </a:solidFill>
            </a:endParaRPr>
          </a:p>
        </p:txBody>
      </p:sp>
      <p:sp>
        <p:nvSpPr>
          <p:cNvPr id="3" name="2 İçerik Yer Tutucusu"/>
          <p:cNvSpPr>
            <a:spLocks noGrp="1"/>
          </p:cNvSpPr>
          <p:nvPr>
            <p:ph sz="half" idx="1"/>
          </p:nvPr>
        </p:nvSpPr>
        <p:spPr>
          <a:xfrm>
            <a:off x="285720" y="928670"/>
            <a:ext cx="4429156" cy="5715040"/>
          </a:xfrm>
        </p:spPr>
        <p:txBody>
          <a:bodyPr>
            <a:normAutofit fontScale="92500" lnSpcReduction="20000"/>
          </a:bodyPr>
          <a:lstStyle/>
          <a:p>
            <a:r>
              <a:rPr lang="tr-TR" dirty="0" err="1" smtClean="0"/>
              <a:t>Chlorella</a:t>
            </a:r>
            <a:r>
              <a:rPr lang="tr-TR" dirty="0" smtClean="0"/>
              <a:t> klorofil, sindirilebilir protein, vitamin, mineral enzim ve </a:t>
            </a:r>
            <a:r>
              <a:rPr lang="tr-TR" dirty="0" err="1" smtClean="0"/>
              <a:t>karotenoidlerin</a:t>
            </a:r>
            <a:r>
              <a:rPr lang="tr-TR" dirty="0" smtClean="0"/>
              <a:t> zengin bir kaynağıdır.Kalorisi kısıtlanmış diyetlerde çok iyi bir besleyicidir.</a:t>
            </a:r>
            <a:r>
              <a:rPr lang="tr-TR" dirty="0" err="1"/>
              <a:t>C</a:t>
            </a:r>
            <a:r>
              <a:rPr lang="tr-TR" dirty="0" err="1" smtClean="0"/>
              <a:t>hlorella</a:t>
            </a:r>
            <a:r>
              <a:rPr lang="tr-TR" dirty="0" smtClean="0"/>
              <a:t>  akyuvar aktivesini arttırmakta ve hücrelere zarar veren bazı enfeksiyonlara karşı koruyucu özellik göstermektedir.Ayrıca hücrelerin </a:t>
            </a:r>
            <a:r>
              <a:rPr lang="tr-TR" dirty="0" err="1" smtClean="0"/>
              <a:t>toksik</a:t>
            </a:r>
            <a:r>
              <a:rPr lang="tr-TR" dirty="0" smtClean="0"/>
              <a:t> maddelerin etkisinden arınmasına yardımcı olur.</a:t>
            </a:r>
            <a:endParaRPr lang="tr-TR" dirty="0"/>
          </a:p>
        </p:txBody>
      </p:sp>
      <p:pic>
        <p:nvPicPr>
          <p:cNvPr id="5" name="4 İçerik Yer Tutucusu" descr="imagesCAYHDQL6.jpg"/>
          <p:cNvPicPr>
            <a:picLocks noGrp="1" noChangeAspect="1"/>
          </p:cNvPicPr>
          <p:nvPr>
            <p:ph sz="half" idx="2"/>
          </p:nvPr>
        </p:nvPicPr>
        <p:blipFill>
          <a:blip r:embed="rId2" cstate="print"/>
          <a:stretch>
            <a:fillRect/>
          </a:stretch>
        </p:blipFill>
        <p:spPr>
          <a:xfrm>
            <a:off x="5000628" y="785794"/>
            <a:ext cx="3929091" cy="4786322"/>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2844" y="928670"/>
            <a:ext cx="8786874" cy="4525963"/>
          </a:xfrm>
        </p:spPr>
        <p:txBody>
          <a:bodyPr>
            <a:normAutofit/>
          </a:bodyPr>
          <a:lstStyle/>
          <a:p>
            <a:r>
              <a:rPr lang="tr-TR" dirty="0" smtClean="0"/>
              <a:t>Algler,insan ve hayvan gıda beslenmesinde kullanılan önemli </a:t>
            </a:r>
            <a:r>
              <a:rPr lang="tr-TR" dirty="0" err="1" smtClean="0"/>
              <a:t>biyoaktif</a:t>
            </a:r>
            <a:r>
              <a:rPr lang="tr-TR" dirty="0" smtClean="0"/>
              <a:t> molekül kaynaklarıdır.Son yirmi yılda </a:t>
            </a:r>
            <a:r>
              <a:rPr lang="tr-TR" dirty="0" err="1" smtClean="0"/>
              <a:t>mikroalgler</a:t>
            </a:r>
            <a:r>
              <a:rPr lang="tr-TR" dirty="0" smtClean="0"/>
              <a:t> ve </a:t>
            </a:r>
            <a:r>
              <a:rPr lang="tr-TR" dirty="0" err="1" smtClean="0"/>
              <a:t>makroalglerden</a:t>
            </a:r>
            <a:r>
              <a:rPr lang="tr-TR" dirty="0" smtClean="0"/>
              <a:t> elde edilen bu moleküllerin </a:t>
            </a:r>
            <a:r>
              <a:rPr lang="tr-TR" dirty="0" smtClean="0">
                <a:solidFill>
                  <a:schemeClr val="tx2">
                    <a:lumMod val="60000"/>
                    <a:lumOff val="40000"/>
                  </a:schemeClr>
                </a:solidFill>
              </a:rPr>
              <a:t>antibiyotik,</a:t>
            </a:r>
            <a:r>
              <a:rPr lang="tr-TR" dirty="0" err="1" smtClean="0">
                <a:solidFill>
                  <a:schemeClr val="tx2">
                    <a:lumMod val="60000"/>
                    <a:lumOff val="40000"/>
                  </a:schemeClr>
                </a:solidFill>
              </a:rPr>
              <a:t>antiviral</a:t>
            </a:r>
            <a:r>
              <a:rPr lang="tr-TR" dirty="0" smtClean="0">
                <a:solidFill>
                  <a:schemeClr val="tx2">
                    <a:lumMod val="60000"/>
                    <a:lumOff val="40000"/>
                  </a:schemeClr>
                </a:solidFill>
              </a:rPr>
              <a:t>,</a:t>
            </a:r>
            <a:r>
              <a:rPr lang="tr-TR" dirty="0" err="1" smtClean="0">
                <a:solidFill>
                  <a:schemeClr val="tx2">
                    <a:lumMod val="60000"/>
                    <a:lumOff val="40000"/>
                  </a:schemeClr>
                </a:solidFill>
              </a:rPr>
              <a:t>antikanser</a:t>
            </a:r>
            <a:r>
              <a:rPr lang="tr-TR" dirty="0" smtClean="0">
                <a:solidFill>
                  <a:schemeClr val="tx2">
                    <a:lumMod val="60000"/>
                    <a:lumOff val="40000"/>
                  </a:schemeClr>
                </a:solidFill>
              </a:rPr>
              <a:t>,</a:t>
            </a:r>
            <a:r>
              <a:rPr lang="tr-TR" dirty="0" err="1" smtClean="0">
                <a:solidFill>
                  <a:schemeClr val="tx2">
                    <a:lumMod val="60000"/>
                    <a:lumOff val="40000"/>
                  </a:schemeClr>
                </a:solidFill>
              </a:rPr>
              <a:t>antifungal</a:t>
            </a:r>
            <a:r>
              <a:rPr lang="tr-TR" dirty="0" smtClean="0">
                <a:solidFill>
                  <a:schemeClr val="tx2">
                    <a:lumMod val="60000"/>
                    <a:lumOff val="40000"/>
                  </a:schemeClr>
                </a:solidFill>
              </a:rPr>
              <a:t>,</a:t>
            </a:r>
            <a:r>
              <a:rPr lang="tr-TR" dirty="0" err="1" smtClean="0">
                <a:solidFill>
                  <a:schemeClr val="tx2">
                    <a:lumMod val="60000"/>
                    <a:lumOff val="40000"/>
                  </a:schemeClr>
                </a:solidFill>
              </a:rPr>
              <a:t>antibak</a:t>
            </a:r>
            <a:r>
              <a:rPr lang="tr-TR" dirty="0" smtClean="0">
                <a:solidFill>
                  <a:schemeClr val="tx2">
                    <a:lumMod val="60000"/>
                    <a:lumOff val="40000"/>
                  </a:schemeClr>
                </a:solidFill>
              </a:rPr>
              <a:t>-</a:t>
            </a:r>
            <a:r>
              <a:rPr lang="tr-TR" dirty="0" err="1" smtClean="0">
                <a:solidFill>
                  <a:schemeClr val="tx2">
                    <a:lumMod val="60000"/>
                    <a:lumOff val="40000"/>
                  </a:schemeClr>
                </a:solidFill>
              </a:rPr>
              <a:t>teriyel</a:t>
            </a:r>
            <a:r>
              <a:rPr lang="tr-TR" dirty="0" smtClean="0">
                <a:solidFill>
                  <a:schemeClr val="tx2">
                    <a:lumMod val="60000"/>
                    <a:lumOff val="40000"/>
                  </a:schemeClr>
                </a:solidFill>
              </a:rPr>
              <a:t>,</a:t>
            </a:r>
            <a:r>
              <a:rPr lang="tr-TR" dirty="0" err="1" smtClean="0">
                <a:solidFill>
                  <a:schemeClr val="tx2">
                    <a:lumMod val="60000"/>
                    <a:lumOff val="40000"/>
                  </a:schemeClr>
                </a:solidFill>
              </a:rPr>
              <a:t>antiinflamatuar</a:t>
            </a:r>
            <a:r>
              <a:rPr lang="tr-TR" dirty="0" smtClean="0"/>
              <a:t> etkilerinin yanı sıra </a:t>
            </a:r>
            <a:r>
              <a:rPr lang="tr-TR" dirty="0" err="1" smtClean="0">
                <a:solidFill>
                  <a:schemeClr val="tx2">
                    <a:lumMod val="60000"/>
                    <a:lumOff val="40000"/>
                  </a:schemeClr>
                </a:solidFill>
              </a:rPr>
              <a:t>hipokolestrolemik</a:t>
            </a:r>
            <a:r>
              <a:rPr lang="tr-TR" dirty="0" smtClean="0">
                <a:solidFill>
                  <a:schemeClr val="tx2">
                    <a:lumMod val="60000"/>
                    <a:lumOff val="40000"/>
                  </a:schemeClr>
                </a:solidFill>
              </a:rPr>
              <a:t>,enzim </a:t>
            </a:r>
            <a:r>
              <a:rPr lang="tr-TR" dirty="0" err="1" smtClean="0">
                <a:solidFill>
                  <a:schemeClr val="tx2">
                    <a:lumMod val="60000"/>
                    <a:lumOff val="40000"/>
                  </a:schemeClr>
                </a:solidFill>
              </a:rPr>
              <a:t>inhibisyonu</a:t>
            </a:r>
            <a:r>
              <a:rPr lang="tr-TR" dirty="0" smtClean="0">
                <a:solidFill>
                  <a:schemeClr val="tx2">
                    <a:lumMod val="60000"/>
                    <a:lumOff val="40000"/>
                  </a:schemeClr>
                </a:solidFill>
              </a:rPr>
              <a:t> ve diğer bazı farmakolojik etkileri </a:t>
            </a:r>
            <a:r>
              <a:rPr lang="tr-TR" dirty="0" smtClean="0"/>
              <a:t>ortaya çıkmıştır.(</a:t>
            </a:r>
            <a:r>
              <a:rPr lang="tr-TR" dirty="0" err="1" smtClean="0"/>
              <a:t>Quinn</a:t>
            </a:r>
            <a:r>
              <a:rPr lang="tr-TR" dirty="0" smtClean="0"/>
              <a:t> et al.1993,El-</a:t>
            </a:r>
            <a:r>
              <a:rPr lang="tr-TR" dirty="0" err="1" smtClean="0"/>
              <a:t>Sheekh</a:t>
            </a:r>
            <a:r>
              <a:rPr lang="tr-TR" dirty="0" smtClean="0"/>
              <a:t> et al.2006)</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342900" y="357166"/>
            <a:ext cx="4014786" cy="5715040"/>
          </a:xfrm>
        </p:spPr>
        <p:txBody>
          <a:bodyPr>
            <a:normAutofit fontScale="85000" lnSpcReduction="20000"/>
          </a:bodyPr>
          <a:lstStyle/>
          <a:p>
            <a:pPr>
              <a:buNone/>
            </a:pPr>
            <a:r>
              <a:rPr lang="tr-TR" dirty="0" err="1" smtClean="0"/>
              <a:t>Chlorella</a:t>
            </a:r>
            <a:r>
              <a:rPr lang="tr-TR" dirty="0" smtClean="0"/>
              <a:t> bilinen en zengin</a:t>
            </a:r>
          </a:p>
          <a:p>
            <a:pPr marL="0" indent="0">
              <a:buNone/>
            </a:pPr>
            <a:r>
              <a:rPr lang="tr-TR" dirty="0" smtClean="0"/>
              <a:t>Klorofil kaynaklarındandır. Klorofilin zarar görmüş dokuların hızla iyileşmesine yardımcı  olduğu bulunmuştur. Özellikle sindirim sisteminde kötü koku oluşturan bakterileri yok ederek sindirim sistemine yardımcı olur.</a:t>
            </a:r>
            <a:r>
              <a:rPr lang="tr-TR" dirty="0" err="1" smtClean="0"/>
              <a:t>Chlorella’nın</a:t>
            </a:r>
            <a:r>
              <a:rPr lang="tr-TR" dirty="0" smtClean="0"/>
              <a:t> yaklaşık %60’ı proteindir ve protein kaynağı olmasının yanında zengin vitamin B12 içeriği </a:t>
            </a:r>
            <a:r>
              <a:rPr lang="tr-TR" dirty="0" err="1" smtClean="0"/>
              <a:t>Chlorella</a:t>
            </a:r>
            <a:r>
              <a:rPr lang="tr-TR" dirty="0" smtClean="0"/>
              <a:t> ‘</a:t>
            </a:r>
            <a:r>
              <a:rPr lang="tr-TR" dirty="0" err="1" smtClean="0"/>
              <a:t>yı</a:t>
            </a:r>
            <a:r>
              <a:rPr lang="tr-TR" dirty="0" smtClean="0"/>
              <a:t> vejetaryen beslenenler için çok önemli bir besin takviyesi haline getirir.</a:t>
            </a:r>
          </a:p>
          <a:p>
            <a:pPr marL="0" indent="0">
              <a:buNone/>
            </a:pPr>
            <a:r>
              <a:rPr lang="tr-TR" dirty="0" smtClean="0"/>
              <a:t>Kullanım önerisi:Günde 2-3 kapsül, tercihen yemeklerden sonra.  </a:t>
            </a:r>
          </a:p>
        </p:txBody>
      </p:sp>
      <p:pic>
        <p:nvPicPr>
          <p:cNvPr id="6" name="5 Resim" descr="imagesCAYGAFYM.jpg"/>
          <p:cNvPicPr>
            <a:picLocks noChangeAspect="1"/>
          </p:cNvPicPr>
          <p:nvPr/>
        </p:nvPicPr>
        <p:blipFill>
          <a:blip r:embed="rId2" cstate="print"/>
          <a:stretch>
            <a:fillRect/>
          </a:stretch>
        </p:blipFill>
        <p:spPr>
          <a:xfrm>
            <a:off x="4786314" y="0"/>
            <a:ext cx="4357686" cy="3429000"/>
          </a:xfrm>
          <a:prstGeom prst="rect">
            <a:avLst/>
          </a:prstGeom>
        </p:spPr>
      </p:pic>
      <p:pic>
        <p:nvPicPr>
          <p:cNvPr id="8" name="7 Resim" descr="untitled.png"/>
          <p:cNvPicPr>
            <a:picLocks noChangeAspect="1"/>
          </p:cNvPicPr>
          <p:nvPr/>
        </p:nvPicPr>
        <p:blipFill>
          <a:blip r:embed="rId3" cstate="print"/>
          <a:stretch>
            <a:fillRect/>
          </a:stretch>
        </p:blipFill>
        <p:spPr>
          <a:xfrm>
            <a:off x="4786314" y="3429000"/>
            <a:ext cx="4357686" cy="34290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714348" y="928670"/>
            <a:ext cx="3581404" cy="5319708"/>
          </a:xfrm>
        </p:spPr>
        <p:txBody>
          <a:bodyPr/>
          <a:lstStyle/>
          <a:p>
            <a:pPr marL="0" indent="0">
              <a:buNone/>
            </a:pPr>
            <a:r>
              <a:rPr lang="tr-TR" dirty="0" err="1" smtClean="0"/>
              <a:t>Scenedesmus</a:t>
            </a:r>
            <a:r>
              <a:rPr lang="tr-TR" dirty="0" smtClean="0"/>
              <a:t> cinsi de </a:t>
            </a:r>
            <a:r>
              <a:rPr lang="tr-TR" dirty="0" err="1" smtClean="0"/>
              <a:t>Chlorella</a:t>
            </a:r>
            <a:r>
              <a:rPr lang="tr-TR" dirty="0" smtClean="0"/>
              <a:t> gibi besin değeri yüksek olan alglerin başında gelmektedir.</a:t>
            </a:r>
            <a:endParaRPr lang="tr-TR" dirty="0"/>
          </a:p>
        </p:txBody>
      </p:sp>
      <p:pic>
        <p:nvPicPr>
          <p:cNvPr id="5" name="4 İçerik Yer Tutucusu" descr="ii.png"/>
          <p:cNvPicPr>
            <a:picLocks noGrp="1" noChangeAspect="1"/>
          </p:cNvPicPr>
          <p:nvPr>
            <p:ph sz="half" idx="2"/>
          </p:nvPr>
        </p:nvPicPr>
        <p:blipFill>
          <a:blip r:embed="rId2" cstate="print"/>
          <a:stretch>
            <a:fillRect/>
          </a:stretch>
        </p:blipFill>
        <p:spPr>
          <a:xfrm>
            <a:off x="4786314" y="0"/>
            <a:ext cx="4357686" cy="6857999"/>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Grp="1" noChangeAspect="1" noChangeArrowheads="1"/>
          </p:cNvPicPr>
          <p:nvPr>
            <p:ph sz="half" idx="1"/>
          </p:nvPr>
        </p:nvPicPr>
        <p:blipFill>
          <a:blip r:embed="rId2" cstate="print"/>
          <a:srcRect/>
          <a:stretch>
            <a:fillRect/>
          </a:stretch>
        </p:blipFill>
        <p:spPr bwMode="auto">
          <a:xfrm>
            <a:off x="0" y="0"/>
            <a:ext cx="8858280" cy="3714752"/>
          </a:xfrm>
          <a:prstGeom prst="rect">
            <a:avLst/>
          </a:prstGeom>
          <a:noFill/>
          <a:ln w="9525">
            <a:noFill/>
            <a:miter lim="800000"/>
            <a:headEnd/>
            <a:tailEnd/>
          </a:ln>
        </p:spPr>
      </p:pic>
      <p:pic>
        <p:nvPicPr>
          <p:cNvPr id="6" name="Picture 15" descr="Spirulina_2b"/>
          <p:cNvPicPr>
            <a:picLocks noChangeAspect="1" noChangeArrowheads="1"/>
          </p:cNvPicPr>
          <p:nvPr/>
        </p:nvPicPr>
        <p:blipFill>
          <a:blip r:embed="rId3" cstate="print"/>
          <a:srcRect/>
          <a:stretch>
            <a:fillRect/>
          </a:stretch>
        </p:blipFill>
        <p:spPr bwMode="auto">
          <a:xfrm>
            <a:off x="0" y="3643314"/>
            <a:ext cx="4572000" cy="3214686"/>
          </a:xfrm>
          <a:prstGeom prst="rect">
            <a:avLst/>
          </a:prstGeom>
          <a:noFill/>
          <a:ln w="9525">
            <a:noFill/>
            <a:miter lim="800000"/>
            <a:headEnd/>
            <a:tailEnd/>
          </a:ln>
        </p:spPr>
      </p:pic>
      <p:pic>
        <p:nvPicPr>
          <p:cNvPr id="7" name="Picture 14" descr="prod_spirulina_w"/>
          <p:cNvPicPr>
            <a:picLocks noChangeAspect="1" noChangeArrowheads="1"/>
          </p:cNvPicPr>
          <p:nvPr/>
        </p:nvPicPr>
        <p:blipFill>
          <a:blip r:embed="rId4" cstate="print"/>
          <a:srcRect/>
          <a:stretch>
            <a:fillRect/>
          </a:stretch>
        </p:blipFill>
        <p:spPr bwMode="auto">
          <a:xfrm>
            <a:off x="7896225" y="0"/>
            <a:ext cx="1247775" cy="1543050"/>
          </a:xfrm>
          <a:prstGeom prst="rect">
            <a:avLst/>
          </a:prstGeom>
          <a:noFill/>
          <a:ln w="9525">
            <a:noFill/>
            <a:miter lim="800000"/>
            <a:headEnd/>
            <a:tailEnd/>
          </a:ln>
        </p:spPr>
      </p:pic>
      <p:pic>
        <p:nvPicPr>
          <p:cNvPr id="10" name="9 Resim" descr="untitled.png"/>
          <p:cNvPicPr>
            <a:picLocks noChangeAspect="1"/>
          </p:cNvPicPr>
          <p:nvPr/>
        </p:nvPicPr>
        <p:blipFill>
          <a:blip r:embed="rId5" cstate="print"/>
          <a:stretch>
            <a:fillRect/>
          </a:stretch>
        </p:blipFill>
        <p:spPr>
          <a:xfrm>
            <a:off x="4572000" y="3643314"/>
            <a:ext cx="4572000" cy="3214686"/>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sz="half" idx="2"/>
          </p:nvPr>
        </p:nvSpPr>
        <p:spPr>
          <a:xfrm>
            <a:off x="857224" y="642919"/>
            <a:ext cx="7286676" cy="5572164"/>
          </a:xfrm>
        </p:spPr>
        <p:txBody>
          <a:bodyPr/>
          <a:lstStyle/>
          <a:p>
            <a:pPr marL="0" indent="0">
              <a:buNone/>
            </a:pPr>
            <a:r>
              <a:rPr lang="tr-TR" dirty="0" err="1" smtClean="0"/>
              <a:t>Chlorella</a:t>
            </a:r>
            <a:r>
              <a:rPr lang="tr-TR" dirty="0" smtClean="0"/>
              <a:t> ve </a:t>
            </a:r>
            <a:r>
              <a:rPr lang="tr-TR" dirty="0" err="1" smtClean="0"/>
              <a:t>Scenedesmus’un</a:t>
            </a:r>
            <a:r>
              <a:rPr lang="tr-TR" dirty="0" smtClean="0"/>
              <a:t> kullanılabilirliği ile ilgili çalışmalar bunlarım istenmeyen renk, tat ve yapıya sahip olduklarını, saflaştırılmadan kullanıldıklarında fizyolojik problemler meydana getirebileceği gösterilmiştir.Bu nedenle </a:t>
            </a:r>
            <a:r>
              <a:rPr lang="tr-TR" dirty="0" err="1" smtClean="0"/>
              <a:t>Chlorella</a:t>
            </a:r>
            <a:r>
              <a:rPr lang="tr-TR" dirty="0" smtClean="0"/>
              <a:t> lezzetsiz beyaz bir toz şeklinde işlenmekte ve bunu buğday ununa katılarak kullanılmaktadır.Ayrıca tozu sağlıklı besin marketlerinde katılmaktadır.</a:t>
            </a:r>
          </a:p>
        </p:txBody>
      </p:sp>
      <p:pic>
        <p:nvPicPr>
          <p:cNvPr id="5" name="Picture 10" descr="chlorella"/>
          <p:cNvPicPr>
            <a:picLocks noChangeAspect="1" noChangeArrowheads="1"/>
          </p:cNvPicPr>
          <p:nvPr/>
        </p:nvPicPr>
        <p:blipFill>
          <a:blip r:embed="rId2" cstate="print"/>
          <a:srcRect/>
          <a:stretch>
            <a:fillRect/>
          </a:stretch>
        </p:blipFill>
        <p:spPr bwMode="auto">
          <a:xfrm>
            <a:off x="0" y="4572009"/>
            <a:ext cx="2428860" cy="2285992"/>
          </a:xfrm>
          <a:prstGeom prst="rect">
            <a:avLst/>
          </a:prstGeom>
          <a:noFill/>
          <a:ln w="9525">
            <a:noFill/>
            <a:miter lim="800000"/>
            <a:headEnd/>
            <a:tailEnd/>
          </a:ln>
        </p:spPr>
      </p:pic>
      <p:pic>
        <p:nvPicPr>
          <p:cNvPr id="6" name="Picture 6" descr="chlorella_pools"/>
          <p:cNvPicPr>
            <a:picLocks noChangeAspect="1" noChangeArrowheads="1"/>
          </p:cNvPicPr>
          <p:nvPr/>
        </p:nvPicPr>
        <p:blipFill>
          <a:blip r:embed="rId3" cstate="print"/>
          <a:srcRect/>
          <a:stretch>
            <a:fillRect/>
          </a:stretch>
        </p:blipFill>
        <p:spPr bwMode="auto">
          <a:xfrm>
            <a:off x="2428860" y="4500570"/>
            <a:ext cx="3786214" cy="2357430"/>
          </a:xfrm>
          <a:prstGeom prst="rect">
            <a:avLst/>
          </a:prstGeom>
          <a:noFill/>
          <a:ln w="9525">
            <a:noFill/>
            <a:miter lim="800000"/>
            <a:headEnd/>
            <a:tailEnd/>
          </a:ln>
        </p:spPr>
      </p:pic>
      <p:pic>
        <p:nvPicPr>
          <p:cNvPr id="8" name="7 Resim" descr="untitled.png"/>
          <p:cNvPicPr>
            <a:picLocks noChangeAspect="1"/>
          </p:cNvPicPr>
          <p:nvPr/>
        </p:nvPicPr>
        <p:blipFill>
          <a:blip r:embed="rId4" cstate="print"/>
          <a:stretch>
            <a:fillRect/>
          </a:stretch>
        </p:blipFill>
        <p:spPr>
          <a:xfrm>
            <a:off x="6215075" y="4500570"/>
            <a:ext cx="2928926" cy="235743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sz="half" idx="2"/>
          </p:nvPr>
        </p:nvSpPr>
        <p:spPr>
          <a:xfrm>
            <a:off x="0" y="571480"/>
            <a:ext cx="8358214" cy="2143140"/>
          </a:xfrm>
        </p:spPr>
        <p:txBody>
          <a:bodyPr>
            <a:normAutofit lnSpcReduction="10000"/>
          </a:bodyPr>
          <a:lstStyle/>
          <a:p>
            <a:pPr>
              <a:buNone/>
            </a:pPr>
            <a:r>
              <a:rPr lang="tr-TR" b="1" dirty="0" smtClean="0">
                <a:solidFill>
                  <a:srgbClr val="00B050"/>
                </a:solidFill>
              </a:rPr>
              <a:t>KAHVERENGİ ALGLER(PHAEOPHYTA)</a:t>
            </a:r>
          </a:p>
          <a:p>
            <a:pPr marL="0" indent="0">
              <a:buNone/>
            </a:pPr>
            <a:r>
              <a:rPr lang="tr-TR" dirty="0" smtClean="0"/>
              <a:t>Kahverengi alglerden </a:t>
            </a:r>
            <a:r>
              <a:rPr lang="tr-TR" dirty="0" err="1" smtClean="0"/>
              <a:t>Ishige</a:t>
            </a:r>
            <a:r>
              <a:rPr lang="tr-TR" dirty="0" smtClean="0"/>
              <a:t> </a:t>
            </a:r>
            <a:r>
              <a:rPr lang="tr-TR" dirty="0" err="1" smtClean="0"/>
              <a:t>akamurai</a:t>
            </a:r>
            <a:r>
              <a:rPr lang="tr-TR" dirty="0" smtClean="0"/>
              <a:t>, </a:t>
            </a:r>
            <a:r>
              <a:rPr lang="tr-TR" dirty="0" err="1" smtClean="0"/>
              <a:t>Endarachne</a:t>
            </a:r>
            <a:r>
              <a:rPr lang="tr-TR" dirty="0"/>
              <a:t> </a:t>
            </a:r>
            <a:r>
              <a:rPr lang="tr-TR" dirty="0" err="1" smtClean="0"/>
              <a:t>binghamiae</a:t>
            </a:r>
            <a:r>
              <a:rPr lang="tr-TR" dirty="0" smtClean="0"/>
              <a:t>, bazı </a:t>
            </a:r>
            <a:r>
              <a:rPr lang="tr-TR" dirty="0" err="1"/>
              <a:t>S</a:t>
            </a:r>
            <a:r>
              <a:rPr lang="tr-TR" dirty="0" err="1" smtClean="0"/>
              <a:t>argassum</a:t>
            </a:r>
            <a:r>
              <a:rPr lang="tr-TR" dirty="0" smtClean="0"/>
              <a:t> türleri Çinliler tarafından doğrudan toplanır.Kahverengi algler zor sindirilebilir yapılarında dolayı insan besini olarak daha az kullanılır. </a:t>
            </a:r>
            <a:endParaRPr lang="tr-TR" dirty="0"/>
          </a:p>
        </p:txBody>
      </p:sp>
      <p:pic>
        <p:nvPicPr>
          <p:cNvPr id="5" name="Picture 5" descr="Halidyrs_dioica"/>
          <p:cNvPicPr>
            <a:picLocks noChangeAspect="1" noChangeArrowheads="1"/>
          </p:cNvPicPr>
          <p:nvPr/>
        </p:nvPicPr>
        <p:blipFill>
          <a:blip r:embed="rId2" cstate="print"/>
          <a:srcRect/>
          <a:stretch>
            <a:fillRect/>
          </a:stretch>
        </p:blipFill>
        <p:spPr bwMode="auto">
          <a:xfrm>
            <a:off x="0" y="2714620"/>
            <a:ext cx="3929058" cy="4143380"/>
          </a:xfrm>
          <a:prstGeom prst="rect">
            <a:avLst/>
          </a:prstGeom>
          <a:noFill/>
          <a:ln w="9525">
            <a:noFill/>
            <a:miter lim="800000"/>
            <a:headEnd/>
            <a:tailEnd/>
          </a:ln>
        </p:spPr>
      </p:pic>
      <p:pic>
        <p:nvPicPr>
          <p:cNvPr id="6" name="Picture 7" descr="plate70"/>
          <p:cNvPicPr>
            <a:picLocks noChangeAspect="1" noChangeArrowheads="1"/>
          </p:cNvPicPr>
          <p:nvPr/>
        </p:nvPicPr>
        <p:blipFill>
          <a:blip r:embed="rId3" cstate="print"/>
          <a:srcRect/>
          <a:stretch>
            <a:fillRect/>
          </a:stretch>
        </p:blipFill>
        <p:spPr bwMode="auto">
          <a:xfrm>
            <a:off x="3929058" y="4581525"/>
            <a:ext cx="2428892" cy="2276475"/>
          </a:xfrm>
          <a:prstGeom prst="rect">
            <a:avLst/>
          </a:prstGeom>
          <a:noFill/>
          <a:ln w="9525">
            <a:noFill/>
            <a:miter lim="800000"/>
            <a:headEnd/>
            <a:tailEnd/>
          </a:ln>
        </p:spPr>
      </p:pic>
      <p:pic>
        <p:nvPicPr>
          <p:cNvPr id="7" name="6 Resim" descr="imagesCA8C5JYC.jpg"/>
          <p:cNvPicPr>
            <a:picLocks noChangeAspect="1"/>
          </p:cNvPicPr>
          <p:nvPr/>
        </p:nvPicPr>
        <p:blipFill>
          <a:blip r:embed="rId4" cstate="print"/>
          <a:stretch>
            <a:fillRect/>
          </a:stretch>
        </p:blipFill>
        <p:spPr>
          <a:xfrm>
            <a:off x="6357950" y="2714620"/>
            <a:ext cx="2786050" cy="4143380"/>
          </a:xfrm>
          <a:prstGeom prst="rect">
            <a:avLst/>
          </a:prstGeom>
        </p:spPr>
      </p:pic>
      <p:pic>
        <p:nvPicPr>
          <p:cNvPr id="8" name="7 Resim" descr="imagesCAFSFN4L.jpg"/>
          <p:cNvPicPr>
            <a:picLocks noChangeAspect="1"/>
          </p:cNvPicPr>
          <p:nvPr/>
        </p:nvPicPr>
        <p:blipFill>
          <a:blip r:embed="rId5" cstate="print"/>
          <a:stretch>
            <a:fillRect/>
          </a:stretch>
        </p:blipFill>
        <p:spPr>
          <a:xfrm>
            <a:off x="3929058" y="2714620"/>
            <a:ext cx="2428892" cy="1928826"/>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342900" y="285729"/>
            <a:ext cx="7443809" cy="5572164"/>
          </a:xfrm>
        </p:spPr>
        <p:txBody>
          <a:bodyPr/>
          <a:lstStyle/>
          <a:p>
            <a:pPr marL="0" indent="0">
              <a:buNone/>
            </a:pPr>
            <a:r>
              <a:rPr lang="tr-TR" dirty="0" smtClean="0"/>
              <a:t>Ekonomik önemi olan kahverengi alg türlerinin büyük kısmı ‘</a:t>
            </a:r>
            <a:r>
              <a:rPr lang="tr-TR" dirty="0" err="1" smtClean="0"/>
              <a:t>Kelp</a:t>
            </a:r>
            <a:r>
              <a:rPr lang="tr-TR" dirty="0" smtClean="0"/>
              <a:t>’ olarak bilinen </a:t>
            </a:r>
            <a:r>
              <a:rPr lang="tr-TR" dirty="0" err="1" smtClean="0"/>
              <a:t>Laminariales</a:t>
            </a:r>
            <a:r>
              <a:rPr lang="tr-TR" dirty="0" smtClean="0"/>
              <a:t> ordusuna aittir.</a:t>
            </a:r>
            <a:r>
              <a:rPr lang="tr-TR" dirty="0" err="1" smtClean="0"/>
              <a:t>Çinde</a:t>
            </a:r>
            <a:r>
              <a:rPr lang="tr-TR" dirty="0"/>
              <a:t> </a:t>
            </a:r>
            <a:r>
              <a:rPr lang="tr-TR" dirty="0" smtClean="0"/>
              <a:t>‘</a:t>
            </a:r>
            <a:r>
              <a:rPr lang="tr-TR" dirty="0" err="1" smtClean="0"/>
              <a:t>Hai</a:t>
            </a:r>
            <a:r>
              <a:rPr lang="tr-TR" dirty="0" smtClean="0"/>
              <a:t> </a:t>
            </a:r>
            <a:r>
              <a:rPr lang="tr-TR" dirty="0" err="1" smtClean="0"/>
              <a:t>hai</a:t>
            </a:r>
            <a:r>
              <a:rPr lang="tr-TR" dirty="0" smtClean="0"/>
              <a:t>’ olarak isimlendirilen </a:t>
            </a:r>
            <a:r>
              <a:rPr lang="tr-TR" dirty="0" err="1" smtClean="0"/>
              <a:t>kelp</a:t>
            </a:r>
            <a:r>
              <a:rPr lang="tr-TR" dirty="0" smtClean="0"/>
              <a:t> bitkileri yaklaşık 1000 yıldan beri besin olarak kullanılmaktadır.Japonya’da </a:t>
            </a:r>
            <a:r>
              <a:rPr lang="tr-TR" dirty="0" err="1" smtClean="0"/>
              <a:t>laminaria</a:t>
            </a:r>
            <a:r>
              <a:rPr lang="tr-TR" dirty="0" smtClean="0"/>
              <a:t> çorbalarda, balık ve etle birlikte turşu şeklinde yenmektedir.Genç </a:t>
            </a:r>
            <a:r>
              <a:rPr lang="tr-TR" dirty="0" err="1" smtClean="0"/>
              <a:t>Laminaria</a:t>
            </a:r>
            <a:r>
              <a:rPr lang="tr-TR" dirty="0" smtClean="0"/>
              <a:t> sapları Kuzey Amerika Avrupa’nın çok yerinde fazla bir işleme ihtiyaç göstermeden yenilebilmektedir.</a:t>
            </a:r>
            <a:endParaRPr lang="tr-TR" dirty="0"/>
          </a:p>
        </p:txBody>
      </p:sp>
      <p:pic>
        <p:nvPicPr>
          <p:cNvPr id="5" name="Picture 4" descr="undaria1"/>
          <p:cNvPicPr>
            <a:picLocks noChangeAspect="1" noChangeArrowheads="1"/>
          </p:cNvPicPr>
          <p:nvPr/>
        </p:nvPicPr>
        <p:blipFill>
          <a:blip r:embed="rId2" cstate="print"/>
          <a:srcRect/>
          <a:stretch>
            <a:fillRect/>
          </a:stretch>
        </p:blipFill>
        <p:spPr bwMode="auto">
          <a:xfrm>
            <a:off x="4429124" y="4214818"/>
            <a:ext cx="4714876" cy="26431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10" y="357166"/>
            <a:ext cx="7643866" cy="642942"/>
          </a:xfrm>
        </p:spPr>
        <p:txBody>
          <a:bodyPr>
            <a:normAutofit fontScale="90000"/>
          </a:bodyPr>
          <a:lstStyle/>
          <a:p>
            <a:r>
              <a:rPr lang="tr-TR" b="1" dirty="0" smtClean="0">
                <a:solidFill>
                  <a:srgbClr val="00B050"/>
                </a:solidFill>
              </a:rPr>
              <a:t>KIRMIZI ALGLER(RHODOPHYTA)</a:t>
            </a:r>
            <a:endParaRPr lang="tr-TR" b="1" dirty="0">
              <a:solidFill>
                <a:srgbClr val="00B050"/>
              </a:solidFill>
            </a:endParaRPr>
          </a:p>
        </p:txBody>
      </p:sp>
      <p:sp>
        <p:nvSpPr>
          <p:cNvPr id="3" name="2 İçerik Yer Tutucusu"/>
          <p:cNvSpPr>
            <a:spLocks noGrp="1"/>
          </p:cNvSpPr>
          <p:nvPr>
            <p:ph sz="half" idx="1"/>
          </p:nvPr>
        </p:nvSpPr>
        <p:spPr>
          <a:xfrm>
            <a:off x="142845" y="1071547"/>
            <a:ext cx="7429552" cy="2428891"/>
          </a:xfrm>
        </p:spPr>
        <p:txBody>
          <a:bodyPr>
            <a:normAutofit/>
          </a:bodyPr>
          <a:lstStyle/>
          <a:p>
            <a:pPr marL="0" indent="0">
              <a:buNone/>
            </a:pPr>
            <a:r>
              <a:rPr lang="tr-TR" dirty="0" smtClean="0"/>
              <a:t>Besin amaçlı kullanılan kırmızı deniz algleri içerisinde </a:t>
            </a:r>
            <a:r>
              <a:rPr lang="tr-TR" dirty="0" err="1" smtClean="0"/>
              <a:t>Bangia</a:t>
            </a:r>
            <a:r>
              <a:rPr lang="tr-TR" dirty="0" smtClean="0"/>
              <a:t> </a:t>
            </a:r>
            <a:r>
              <a:rPr lang="tr-TR" dirty="0" err="1" smtClean="0"/>
              <a:t>fuscopurpurea</a:t>
            </a:r>
            <a:r>
              <a:rPr lang="tr-TR" dirty="0" smtClean="0"/>
              <a:t>, </a:t>
            </a:r>
            <a:r>
              <a:rPr lang="tr-TR" dirty="0" err="1" smtClean="0"/>
              <a:t>Porphyra’nın</a:t>
            </a:r>
            <a:r>
              <a:rPr lang="tr-TR" dirty="0" smtClean="0"/>
              <a:t> birçok türü, </a:t>
            </a:r>
            <a:r>
              <a:rPr lang="tr-TR" dirty="0" err="1" smtClean="0"/>
              <a:t>Gigartina</a:t>
            </a:r>
            <a:r>
              <a:rPr lang="tr-TR" dirty="0" smtClean="0"/>
              <a:t> </a:t>
            </a:r>
            <a:r>
              <a:rPr lang="tr-TR" dirty="0" err="1" smtClean="0"/>
              <a:t>intermedia</a:t>
            </a:r>
            <a:r>
              <a:rPr lang="tr-TR" dirty="0" smtClean="0"/>
              <a:t>,</a:t>
            </a:r>
            <a:r>
              <a:rPr lang="tr-TR" dirty="0" err="1" smtClean="0"/>
              <a:t>Dermonema</a:t>
            </a:r>
            <a:r>
              <a:rPr lang="tr-TR" dirty="0" smtClean="0"/>
              <a:t> </a:t>
            </a:r>
            <a:r>
              <a:rPr lang="tr-TR" dirty="0" err="1" smtClean="0"/>
              <a:t>pulvinotum</a:t>
            </a:r>
            <a:r>
              <a:rPr lang="tr-TR" dirty="0" smtClean="0"/>
              <a:t>, </a:t>
            </a:r>
            <a:r>
              <a:rPr lang="tr-TR" dirty="0" err="1" smtClean="0"/>
              <a:t>Aspargogopsis</a:t>
            </a:r>
            <a:r>
              <a:rPr lang="tr-TR" dirty="0" smtClean="0"/>
              <a:t> </a:t>
            </a:r>
            <a:r>
              <a:rPr lang="tr-TR" dirty="0" err="1" smtClean="0"/>
              <a:t>taxiformis</a:t>
            </a:r>
            <a:r>
              <a:rPr lang="tr-TR" dirty="0" smtClean="0"/>
              <a:t>, </a:t>
            </a:r>
            <a:r>
              <a:rPr lang="tr-TR" dirty="0" err="1" smtClean="0"/>
              <a:t>Grateloupia</a:t>
            </a:r>
            <a:r>
              <a:rPr lang="tr-TR" dirty="0" smtClean="0"/>
              <a:t> </a:t>
            </a:r>
            <a:r>
              <a:rPr lang="tr-TR" dirty="0" err="1" smtClean="0"/>
              <a:t>flicina</a:t>
            </a:r>
            <a:r>
              <a:rPr lang="tr-TR" dirty="0" smtClean="0"/>
              <a:t> gibi türler bulunmaktadır.</a:t>
            </a:r>
          </a:p>
        </p:txBody>
      </p:sp>
      <p:pic>
        <p:nvPicPr>
          <p:cNvPr id="5" name="Picture 8" descr="32"/>
          <p:cNvPicPr>
            <a:picLocks noChangeAspect="1" noChangeArrowheads="1"/>
          </p:cNvPicPr>
          <p:nvPr/>
        </p:nvPicPr>
        <p:blipFill>
          <a:blip r:embed="rId2" cstate="print"/>
          <a:srcRect/>
          <a:stretch>
            <a:fillRect/>
          </a:stretch>
        </p:blipFill>
        <p:spPr bwMode="auto">
          <a:xfrm>
            <a:off x="7429520" y="928670"/>
            <a:ext cx="1714480" cy="2571768"/>
          </a:xfrm>
          <a:prstGeom prst="rect">
            <a:avLst/>
          </a:prstGeom>
          <a:noFill/>
          <a:ln w="9525">
            <a:noFill/>
            <a:miter lim="800000"/>
            <a:headEnd/>
            <a:tailEnd/>
          </a:ln>
        </p:spPr>
      </p:pic>
      <p:pic>
        <p:nvPicPr>
          <p:cNvPr id="6" name="5 Resim" descr="untitled.png"/>
          <p:cNvPicPr>
            <a:picLocks noChangeAspect="1"/>
          </p:cNvPicPr>
          <p:nvPr/>
        </p:nvPicPr>
        <p:blipFill>
          <a:blip r:embed="rId3" cstate="print"/>
          <a:stretch>
            <a:fillRect/>
          </a:stretch>
        </p:blipFill>
        <p:spPr>
          <a:xfrm>
            <a:off x="0" y="3500438"/>
            <a:ext cx="4714876" cy="3357562"/>
          </a:xfrm>
          <a:prstGeom prst="rect">
            <a:avLst/>
          </a:prstGeom>
        </p:spPr>
      </p:pic>
      <p:pic>
        <p:nvPicPr>
          <p:cNvPr id="7" name="6 Resim" descr="imagesCA5VN70T.jpg"/>
          <p:cNvPicPr>
            <a:picLocks noChangeAspect="1"/>
          </p:cNvPicPr>
          <p:nvPr/>
        </p:nvPicPr>
        <p:blipFill>
          <a:blip r:embed="rId4" cstate="print"/>
          <a:stretch>
            <a:fillRect/>
          </a:stretch>
        </p:blipFill>
        <p:spPr>
          <a:xfrm>
            <a:off x="4714876" y="3500438"/>
            <a:ext cx="4429124" cy="3357562"/>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1928794" y="274638"/>
            <a:ext cx="4286280" cy="439718"/>
          </a:xfrm>
        </p:spPr>
        <p:txBody>
          <a:bodyPr>
            <a:normAutofit fontScale="90000"/>
          </a:bodyPr>
          <a:lstStyle/>
          <a:p>
            <a:r>
              <a:rPr lang="tr-TR" b="1" dirty="0" err="1" smtClean="0">
                <a:solidFill>
                  <a:srgbClr val="00B050"/>
                </a:solidFill>
              </a:rPr>
              <a:t>Porphyra</a:t>
            </a:r>
            <a:endParaRPr lang="tr-TR" b="1" dirty="0">
              <a:solidFill>
                <a:srgbClr val="00B050"/>
              </a:solidFill>
            </a:endParaRPr>
          </a:p>
        </p:txBody>
      </p:sp>
      <p:sp>
        <p:nvSpPr>
          <p:cNvPr id="4" name="3 İçerik Yer Tutucusu"/>
          <p:cNvSpPr>
            <a:spLocks noGrp="1"/>
          </p:cNvSpPr>
          <p:nvPr>
            <p:ph idx="1"/>
          </p:nvPr>
        </p:nvSpPr>
        <p:spPr>
          <a:xfrm>
            <a:off x="785786" y="857233"/>
            <a:ext cx="7786742" cy="1571635"/>
          </a:xfrm>
        </p:spPr>
        <p:txBody>
          <a:bodyPr/>
          <a:lstStyle/>
          <a:p>
            <a:pPr>
              <a:buNone/>
            </a:pPr>
            <a:r>
              <a:rPr lang="tr-TR" dirty="0" smtClean="0">
                <a:solidFill>
                  <a:srgbClr val="00B050"/>
                </a:solidFill>
              </a:rPr>
              <a:t>                      </a:t>
            </a:r>
          </a:p>
        </p:txBody>
      </p:sp>
      <p:pic>
        <p:nvPicPr>
          <p:cNvPr id="5" name="Picture 5" descr="porphyra_2(400)"/>
          <p:cNvPicPr>
            <a:picLocks noChangeAspect="1" noChangeArrowheads="1"/>
          </p:cNvPicPr>
          <p:nvPr/>
        </p:nvPicPr>
        <p:blipFill>
          <a:blip r:embed="rId2" cstate="print"/>
          <a:srcRect/>
          <a:stretch>
            <a:fillRect/>
          </a:stretch>
        </p:blipFill>
        <p:spPr bwMode="auto">
          <a:xfrm>
            <a:off x="971550" y="2500306"/>
            <a:ext cx="7092950" cy="4357694"/>
          </a:xfrm>
          <a:prstGeom prst="rect">
            <a:avLst/>
          </a:prstGeom>
          <a:noFill/>
          <a:ln w="9525">
            <a:noFill/>
            <a:miter lim="800000"/>
            <a:headEnd/>
            <a:tailEnd/>
          </a:ln>
        </p:spPr>
      </p:pic>
      <p:sp>
        <p:nvSpPr>
          <p:cNvPr id="6" name="5 Metin kutusu"/>
          <p:cNvSpPr txBox="1"/>
          <p:nvPr/>
        </p:nvSpPr>
        <p:spPr>
          <a:xfrm>
            <a:off x="1000100" y="857232"/>
            <a:ext cx="6643734" cy="2031325"/>
          </a:xfrm>
          <a:prstGeom prst="rect">
            <a:avLst/>
          </a:prstGeom>
          <a:noFill/>
        </p:spPr>
        <p:txBody>
          <a:bodyPr wrap="square" rtlCol="0">
            <a:spAutoFit/>
          </a:bodyPr>
          <a:lstStyle/>
          <a:p>
            <a:r>
              <a:rPr lang="tr-TR" dirty="0" smtClean="0"/>
              <a:t>Kırmızı alglerin ekonomik öneme sahip cinslerinden en çok bilineni </a:t>
            </a:r>
            <a:r>
              <a:rPr lang="tr-TR" dirty="0" err="1" smtClean="0"/>
              <a:t>Porphyra’dır</a:t>
            </a:r>
            <a:r>
              <a:rPr lang="tr-TR" dirty="0" smtClean="0"/>
              <a:t>.Bu cins Çin’de </a:t>
            </a:r>
            <a:r>
              <a:rPr lang="tr-TR" dirty="0" err="1" smtClean="0"/>
              <a:t>Zicai</a:t>
            </a:r>
            <a:r>
              <a:rPr lang="tr-TR" dirty="0" smtClean="0"/>
              <a:t>, Japonya’da </a:t>
            </a:r>
            <a:r>
              <a:rPr lang="tr-TR" dirty="0" err="1" smtClean="0"/>
              <a:t>Nori</a:t>
            </a:r>
            <a:r>
              <a:rPr lang="tr-TR" dirty="0" smtClean="0"/>
              <a:t> veya </a:t>
            </a:r>
            <a:r>
              <a:rPr lang="tr-TR" dirty="0" err="1" smtClean="0"/>
              <a:t>Amonori</a:t>
            </a:r>
            <a:r>
              <a:rPr lang="tr-TR" dirty="0" smtClean="0"/>
              <a:t>, Batı dünyasında ise </a:t>
            </a:r>
            <a:r>
              <a:rPr lang="tr-TR" dirty="0" err="1" smtClean="0"/>
              <a:t>Laver</a:t>
            </a:r>
            <a:r>
              <a:rPr lang="tr-TR" dirty="0" smtClean="0"/>
              <a:t> olarak bilinmektedir.</a:t>
            </a:r>
            <a:r>
              <a:rPr lang="tr-TR" dirty="0" err="1" smtClean="0"/>
              <a:t>Porphyra’nın</a:t>
            </a:r>
            <a:r>
              <a:rPr lang="tr-TR" dirty="0" smtClean="0"/>
              <a:t> toplam protein içeriği kuru ağırlığının %30-50’si kadardır.İz elementler ve vitaminler(B ve C) bakımından zengin, değerli bir besin kaynağıdır.Dünyadaki toplam üretiminin yaklaşık %60’ını Japonya sağlamaktadır.</a:t>
            </a:r>
            <a:endParaRPr lang="tr-T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5786" y="274638"/>
            <a:ext cx="7643866" cy="796908"/>
          </a:xfrm>
        </p:spPr>
        <p:txBody>
          <a:bodyPr>
            <a:normAutofit fontScale="90000"/>
          </a:bodyPr>
          <a:lstStyle/>
          <a:p>
            <a:r>
              <a:rPr lang="tr-TR" b="1" dirty="0" smtClean="0">
                <a:solidFill>
                  <a:srgbClr val="00B050"/>
                </a:solidFill>
              </a:rPr>
              <a:t>MAVİ-YEŞİL ALGLER(CYANOPHYTA)</a:t>
            </a:r>
            <a:endParaRPr lang="tr-TR" b="1" dirty="0">
              <a:solidFill>
                <a:srgbClr val="00B050"/>
              </a:solidFill>
            </a:endParaRPr>
          </a:p>
        </p:txBody>
      </p:sp>
      <p:pic>
        <p:nvPicPr>
          <p:cNvPr id="4" name="3 İçerik Yer Tutucusu" descr="imagesCAA281ZN.jpg"/>
          <p:cNvPicPr>
            <a:picLocks noGrp="1" noChangeAspect="1"/>
          </p:cNvPicPr>
          <p:nvPr>
            <p:ph idx="1"/>
          </p:nvPr>
        </p:nvPicPr>
        <p:blipFill>
          <a:blip r:embed="rId2" cstate="print"/>
          <a:stretch>
            <a:fillRect/>
          </a:stretch>
        </p:blipFill>
        <p:spPr>
          <a:xfrm>
            <a:off x="0" y="3212976"/>
            <a:ext cx="9144000" cy="3645024"/>
          </a:xfrm>
        </p:spPr>
      </p:pic>
      <p:sp>
        <p:nvSpPr>
          <p:cNvPr id="5" name="4 Metin kutusu"/>
          <p:cNvSpPr txBox="1"/>
          <p:nvPr/>
        </p:nvSpPr>
        <p:spPr>
          <a:xfrm>
            <a:off x="827584" y="1124744"/>
            <a:ext cx="7358114" cy="1938992"/>
          </a:xfrm>
          <a:prstGeom prst="rect">
            <a:avLst/>
          </a:prstGeom>
          <a:noFill/>
        </p:spPr>
        <p:txBody>
          <a:bodyPr wrap="square" rtlCol="0">
            <a:spAutoFit/>
          </a:bodyPr>
          <a:lstStyle/>
          <a:p>
            <a:r>
              <a:rPr lang="tr-TR" sz="2000" dirty="0" smtClean="0"/>
              <a:t>Mavi-yeşil alglerden </a:t>
            </a:r>
            <a:r>
              <a:rPr lang="tr-TR" sz="2000" dirty="0" err="1" smtClean="0"/>
              <a:t>Spirulina</a:t>
            </a:r>
            <a:r>
              <a:rPr lang="tr-TR" sz="2000" dirty="0" smtClean="0"/>
              <a:t> ve </a:t>
            </a:r>
            <a:r>
              <a:rPr lang="tr-TR" sz="2000" dirty="0" err="1" smtClean="0"/>
              <a:t>Notoc</a:t>
            </a:r>
            <a:r>
              <a:rPr lang="tr-TR" sz="2000" dirty="0" smtClean="0"/>
              <a:t> </a:t>
            </a:r>
            <a:r>
              <a:rPr lang="tr-TR" sz="2000" dirty="0" err="1" smtClean="0"/>
              <a:t>prokaryotik</a:t>
            </a:r>
            <a:r>
              <a:rPr lang="tr-TR" sz="2000" dirty="0" smtClean="0"/>
              <a:t> sebzeler içinde sayılmaktadır.</a:t>
            </a:r>
            <a:r>
              <a:rPr lang="tr-TR" sz="2000" dirty="0" err="1" smtClean="0"/>
              <a:t>Spriluna</a:t>
            </a:r>
            <a:r>
              <a:rPr lang="tr-TR" sz="2000" dirty="0" smtClean="0"/>
              <a:t> İsrail, </a:t>
            </a:r>
            <a:r>
              <a:rPr lang="tr-TR" sz="2000" dirty="0" err="1" smtClean="0"/>
              <a:t>Taiwan</a:t>
            </a:r>
            <a:r>
              <a:rPr lang="tr-TR" sz="2000" dirty="0" smtClean="0"/>
              <a:t>, </a:t>
            </a:r>
            <a:r>
              <a:rPr lang="tr-TR" sz="2000" dirty="0" err="1" smtClean="0"/>
              <a:t>Tailand</a:t>
            </a:r>
            <a:r>
              <a:rPr lang="tr-TR" sz="2000" dirty="0" smtClean="0"/>
              <a:t>, </a:t>
            </a:r>
            <a:r>
              <a:rPr lang="tr-TR" sz="2000" dirty="0" err="1" smtClean="0"/>
              <a:t>Mexica</a:t>
            </a:r>
            <a:r>
              <a:rPr lang="tr-TR" sz="2000" dirty="0" smtClean="0"/>
              <a:t> ve Amerika’da havuz şeklindeki çiftliklerde ticari amaçla üretilen tel mavi-yeşil </a:t>
            </a:r>
            <a:r>
              <a:rPr lang="tr-TR" sz="2000" dirty="0" err="1" smtClean="0"/>
              <a:t>algtir</a:t>
            </a:r>
            <a:r>
              <a:rPr lang="tr-TR" sz="2000" dirty="0" smtClean="0"/>
              <a:t>.1980’lerin başından beri insan beslenmesine yardımcı olarak günlük hayatımıza girmiştir.Fakat insanların </a:t>
            </a:r>
            <a:r>
              <a:rPr lang="tr-TR" sz="2000" dirty="0" err="1" smtClean="0"/>
              <a:t>Mexica’da</a:t>
            </a:r>
            <a:r>
              <a:rPr lang="tr-TR" sz="2000" dirty="0" smtClean="0"/>
              <a:t> </a:t>
            </a:r>
            <a:r>
              <a:rPr lang="tr-TR" sz="2000" dirty="0" err="1" smtClean="0"/>
              <a:t>Texcoco</a:t>
            </a:r>
            <a:r>
              <a:rPr lang="tr-TR" sz="2000" dirty="0" smtClean="0"/>
              <a:t> gönlünden topladıkları </a:t>
            </a:r>
            <a:r>
              <a:rPr lang="tr-TR" sz="2000" dirty="0" err="1" smtClean="0"/>
              <a:t>Spirulina’ları</a:t>
            </a:r>
            <a:r>
              <a:rPr lang="tr-TR" sz="2000" dirty="0" smtClean="0"/>
              <a:t> kurutarak yedikleri bilinmektedir.</a:t>
            </a:r>
            <a:endParaRPr lang="tr-TR" sz="2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57290" y="274638"/>
            <a:ext cx="6143668" cy="725470"/>
          </a:xfrm>
        </p:spPr>
        <p:txBody>
          <a:bodyPr>
            <a:normAutofit fontScale="90000"/>
          </a:bodyPr>
          <a:lstStyle/>
          <a:p>
            <a:r>
              <a:rPr lang="tr-TR" b="1" dirty="0" err="1" smtClean="0">
                <a:solidFill>
                  <a:srgbClr val="00B050"/>
                </a:solidFill>
              </a:rPr>
              <a:t>Spirulina</a:t>
            </a:r>
            <a:r>
              <a:rPr lang="tr-TR" b="1" dirty="0" smtClean="0">
                <a:solidFill>
                  <a:srgbClr val="00B050"/>
                </a:solidFill>
              </a:rPr>
              <a:t> </a:t>
            </a:r>
            <a:r>
              <a:rPr lang="tr-TR" b="1" dirty="0" err="1" smtClean="0">
                <a:solidFill>
                  <a:srgbClr val="00B050"/>
                </a:solidFill>
              </a:rPr>
              <a:t>sp</a:t>
            </a:r>
            <a:r>
              <a:rPr lang="tr-TR" b="1" dirty="0" smtClean="0">
                <a:solidFill>
                  <a:srgbClr val="00B050"/>
                </a:solidFill>
              </a:rPr>
              <a:t>.</a:t>
            </a:r>
            <a:endParaRPr lang="tr-TR" b="1" dirty="0">
              <a:solidFill>
                <a:srgbClr val="00B050"/>
              </a:solidFill>
            </a:endParaRPr>
          </a:p>
        </p:txBody>
      </p:sp>
      <p:sp>
        <p:nvSpPr>
          <p:cNvPr id="3" name="2 İçerik Yer Tutucusu"/>
          <p:cNvSpPr>
            <a:spLocks noGrp="1"/>
          </p:cNvSpPr>
          <p:nvPr>
            <p:ph idx="1"/>
          </p:nvPr>
        </p:nvSpPr>
        <p:spPr>
          <a:xfrm>
            <a:off x="500034" y="928670"/>
            <a:ext cx="4829180" cy="4786346"/>
          </a:xfrm>
        </p:spPr>
        <p:txBody>
          <a:bodyPr>
            <a:normAutofit fontScale="70000" lnSpcReduction="20000"/>
          </a:bodyPr>
          <a:lstStyle/>
          <a:p>
            <a:pPr marL="0" indent="0">
              <a:buNone/>
              <a:tabLst>
                <a:tab pos="0" algn="l"/>
              </a:tabLst>
            </a:pPr>
            <a:r>
              <a:rPr lang="tr-TR" dirty="0" smtClean="0"/>
              <a:t>Yaklaşık %65 protein %15 karbonhidrat ve %10 yağ içerir.Ayrıca vitamin ve mineraller bakımından da zengindir.</a:t>
            </a:r>
            <a:r>
              <a:rPr lang="tr-TR" dirty="0" err="1" smtClean="0"/>
              <a:t>Spirulina’daki</a:t>
            </a:r>
            <a:r>
              <a:rPr lang="tr-TR" dirty="0" smtClean="0"/>
              <a:t> protein miktarı fındık, soya fasulyesi ve tahıllardaki kadar yüksektir ve algin kuru ağırlığının %50-70’ini oluşturur.Kötü beslenen </a:t>
            </a:r>
            <a:r>
              <a:rPr lang="tr-TR" dirty="0" err="1" smtClean="0"/>
              <a:t>populasyonlar</a:t>
            </a:r>
            <a:r>
              <a:rPr lang="tr-TR" dirty="0" smtClean="0"/>
              <a:t> için iyi bir besin kaynağıdır.Hücre çeperi selülozdan çok </a:t>
            </a:r>
            <a:r>
              <a:rPr lang="tr-TR" dirty="0" err="1" smtClean="0"/>
              <a:t>mukopolisakkaritlerden</a:t>
            </a:r>
            <a:r>
              <a:rPr lang="tr-TR" dirty="0" smtClean="0"/>
              <a:t> meydana geldiğinden dolayı sindirimi kolaydır.</a:t>
            </a:r>
            <a:r>
              <a:rPr lang="tr-TR" dirty="0" err="1" smtClean="0"/>
              <a:t>Spirulina</a:t>
            </a:r>
            <a:r>
              <a:rPr lang="tr-TR" dirty="0" smtClean="0"/>
              <a:t>, B vitamini ve doymamış yağ asitleri bakımından da zengindir.A vitamine dönüşebilen β-</a:t>
            </a:r>
            <a:r>
              <a:rPr lang="tr-TR" dirty="0" err="1" smtClean="0"/>
              <a:t>karoten</a:t>
            </a:r>
            <a:r>
              <a:rPr lang="tr-TR" dirty="0" smtClean="0"/>
              <a:t> miktarı yüksektir.</a:t>
            </a:r>
          </a:p>
        </p:txBody>
      </p:sp>
      <p:pic>
        <p:nvPicPr>
          <p:cNvPr id="7" name="6 Resim" descr="spiruli.jpg"/>
          <p:cNvPicPr>
            <a:picLocks noChangeAspect="1"/>
          </p:cNvPicPr>
          <p:nvPr/>
        </p:nvPicPr>
        <p:blipFill>
          <a:blip r:embed="rId2" cstate="print"/>
          <a:stretch>
            <a:fillRect/>
          </a:stretch>
        </p:blipFill>
        <p:spPr>
          <a:xfrm>
            <a:off x="1" y="5000636"/>
            <a:ext cx="6357950" cy="1857364"/>
          </a:xfrm>
          <a:prstGeom prst="rect">
            <a:avLst/>
          </a:prstGeom>
        </p:spPr>
      </p:pic>
      <p:pic>
        <p:nvPicPr>
          <p:cNvPr id="9" name="8 Resim" descr="imagesCAWM8WGP.jpg"/>
          <p:cNvPicPr>
            <a:picLocks noChangeAspect="1"/>
          </p:cNvPicPr>
          <p:nvPr/>
        </p:nvPicPr>
        <p:blipFill>
          <a:blip r:embed="rId3" cstate="print"/>
          <a:stretch>
            <a:fillRect/>
          </a:stretch>
        </p:blipFill>
        <p:spPr>
          <a:xfrm>
            <a:off x="5786446" y="357166"/>
            <a:ext cx="3190880" cy="2643206"/>
          </a:xfrm>
          <a:prstGeom prst="rect">
            <a:avLst/>
          </a:prstGeom>
        </p:spPr>
      </p:pic>
      <p:pic>
        <p:nvPicPr>
          <p:cNvPr id="10" name="Picture 9" descr="Spirulina_2"/>
          <p:cNvPicPr>
            <a:picLocks noChangeAspect="1" noChangeArrowheads="1"/>
          </p:cNvPicPr>
          <p:nvPr/>
        </p:nvPicPr>
        <p:blipFill>
          <a:blip r:embed="rId4" cstate="print"/>
          <a:srcRect/>
          <a:stretch>
            <a:fillRect/>
          </a:stretch>
        </p:blipFill>
        <p:spPr bwMode="auto">
          <a:xfrm>
            <a:off x="5786446" y="3071810"/>
            <a:ext cx="3357554" cy="37861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260648"/>
            <a:ext cx="8640960" cy="6048672"/>
          </a:xfrm>
        </p:spPr>
        <p:txBody>
          <a:bodyPr>
            <a:noAutofit/>
          </a:bodyPr>
          <a:lstStyle/>
          <a:p>
            <a:r>
              <a:rPr lang="tr-TR" dirty="0" smtClean="0"/>
              <a:t>1970’li yıllardan itibaren başlayan incelemeler bunların </a:t>
            </a:r>
            <a:r>
              <a:rPr lang="tr-TR" dirty="0" err="1" smtClean="0">
                <a:solidFill>
                  <a:srgbClr val="FF0000"/>
                </a:solidFill>
              </a:rPr>
              <a:t>antineoplastik</a:t>
            </a:r>
            <a:r>
              <a:rPr lang="tr-TR" dirty="0" smtClean="0">
                <a:solidFill>
                  <a:srgbClr val="FF0000"/>
                </a:solidFill>
              </a:rPr>
              <a:t>, </a:t>
            </a:r>
            <a:r>
              <a:rPr lang="tr-TR" dirty="0" err="1" smtClean="0">
                <a:solidFill>
                  <a:srgbClr val="FF0000"/>
                </a:solidFill>
              </a:rPr>
              <a:t>antimikrobiyal</a:t>
            </a:r>
            <a:r>
              <a:rPr lang="tr-TR" dirty="0" smtClean="0">
                <a:solidFill>
                  <a:srgbClr val="FF0000"/>
                </a:solidFill>
              </a:rPr>
              <a:t> </a:t>
            </a:r>
            <a:r>
              <a:rPr lang="tr-TR" dirty="0" smtClean="0"/>
              <a:t>ve </a:t>
            </a:r>
            <a:r>
              <a:rPr lang="tr-TR" dirty="0" err="1" smtClean="0">
                <a:solidFill>
                  <a:srgbClr val="FF0000"/>
                </a:solidFill>
              </a:rPr>
              <a:t>antiviral</a:t>
            </a:r>
            <a:r>
              <a:rPr lang="tr-TR" dirty="0" smtClean="0"/>
              <a:t> aktiviteye sahip olduğunu göstermiştir (</a:t>
            </a:r>
            <a:r>
              <a:rPr lang="tr-TR" dirty="0" err="1" smtClean="0"/>
              <a:t>Patterson</a:t>
            </a:r>
            <a:r>
              <a:rPr lang="tr-TR" dirty="0" smtClean="0"/>
              <a:t> et al. 1994). Yine başka araştırıcılar tarafından yapılan çalışmalarda; </a:t>
            </a:r>
            <a:r>
              <a:rPr lang="tr-TR" dirty="0" err="1" smtClean="0"/>
              <a:t>Chlorella</a:t>
            </a:r>
            <a:r>
              <a:rPr lang="tr-TR" dirty="0" smtClean="0"/>
              <a:t> </a:t>
            </a:r>
            <a:r>
              <a:rPr lang="tr-TR" dirty="0" err="1" smtClean="0"/>
              <a:t>sp</a:t>
            </a:r>
            <a:r>
              <a:rPr lang="tr-TR" dirty="0" smtClean="0"/>
              <a:t>. (</a:t>
            </a:r>
            <a:r>
              <a:rPr lang="tr-TR" dirty="0" err="1" smtClean="0"/>
              <a:t>Katırcıoğlu</a:t>
            </a:r>
            <a:r>
              <a:rPr lang="tr-TR" dirty="0" smtClean="0"/>
              <a:t> et al. 2006), </a:t>
            </a:r>
            <a:r>
              <a:rPr lang="tr-TR" dirty="0" err="1" smtClean="0"/>
              <a:t>Spirulina</a:t>
            </a:r>
            <a:r>
              <a:rPr lang="tr-TR" dirty="0" smtClean="0"/>
              <a:t> </a:t>
            </a:r>
            <a:r>
              <a:rPr lang="tr-TR" dirty="0" err="1" smtClean="0"/>
              <a:t>sp</a:t>
            </a:r>
            <a:r>
              <a:rPr lang="tr-TR" dirty="0" smtClean="0"/>
              <a:t>. (Özdemir et al. 2004), </a:t>
            </a:r>
            <a:r>
              <a:rPr lang="tr-TR" dirty="0" err="1" smtClean="0"/>
              <a:t>Oscillatoria</a:t>
            </a:r>
            <a:r>
              <a:rPr lang="tr-TR" dirty="0" smtClean="0"/>
              <a:t> </a:t>
            </a:r>
            <a:r>
              <a:rPr lang="tr-TR" dirty="0" err="1" smtClean="0"/>
              <a:t>sp</a:t>
            </a:r>
            <a:r>
              <a:rPr lang="tr-TR" dirty="0" smtClean="0"/>
              <a:t>. (</a:t>
            </a:r>
            <a:r>
              <a:rPr lang="tr-TR" dirty="0" err="1" smtClean="0"/>
              <a:t>Bagchi</a:t>
            </a:r>
            <a:r>
              <a:rPr lang="tr-TR" dirty="0" smtClean="0"/>
              <a:t> et al. 1990; Issa 1999), </a:t>
            </a:r>
            <a:r>
              <a:rPr lang="tr-TR" dirty="0" err="1" smtClean="0"/>
              <a:t>Phormidium</a:t>
            </a:r>
            <a:r>
              <a:rPr lang="tr-TR" dirty="0" smtClean="0"/>
              <a:t> </a:t>
            </a:r>
            <a:r>
              <a:rPr lang="tr-TR" dirty="0" err="1" smtClean="0"/>
              <a:t>sp</a:t>
            </a:r>
            <a:r>
              <a:rPr lang="tr-TR" dirty="0" smtClean="0"/>
              <a:t>. (</a:t>
            </a:r>
            <a:r>
              <a:rPr lang="tr-TR" dirty="0" err="1" smtClean="0"/>
              <a:t>Fish</a:t>
            </a:r>
            <a:r>
              <a:rPr lang="tr-TR" dirty="0" smtClean="0"/>
              <a:t> </a:t>
            </a:r>
            <a:r>
              <a:rPr lang="tr-TR" dirty="0" err="1" smtClean="0"/>
              <a:t>and</a:t>
            </a:r>
            <a:r>
              <a:rPr lang="tr-TR" dirty="0" smtClean="0"/>
              <a:t> </a:t>
            </a:r>
            <a:r>
              <a:rPr lang="tr-TR" dirty="0" err="1" smtClean="0"/>
              <a:t>Codd</a:t>
            </a:r>
            <a:r>
              <a:rPr lang="tr-TR" dirty="0" smtClean="0"/>
              <a:t> 1994), </a:t>
            </a:r>
            <a:r>
              <a:rPr lang="tr-TR" dirty="0" err="1" smtClean="0"/>
              <a:t>Microcystis</a:t>
            </a:r>
            <a:r>
              <a:rPr lang="tr-TR" dirty="0" smtClean="0"/>
              <a:t> </a:t>
            </a:r>
            <a:r>
              <a:rPr lang="tr-TR" dirty="0" err="1" smtClean="0"/>
              <a:t>sp</a:t>
            </a:r>
            <a:r>
              <a:rPr lang="tr-TR" dirty="0" smtClean="0"/>
              <a:t>. (</a:t>
            </a:r>
            <a:r>
              <a:rPr lang="tr-TR" dirty="0" err="1" smtClean="0"/>
              <a:t>Ishada</a:t>
            </a:r>
            <a:r>
              <a:rPr lang="tr-TR" dirty="0" smtClean="0"/>
              <a:t> et al. 1997)  alglerinin </a:t>
            </a:r>
            <a:r>
              <a:rPr lang="tr-TR" dirty="0" err="1" smtClean="0"/>
              <a:t>antimikrobiyal</a:t>
            </a:r>
            <a:r>
              <a:rPr lang="tr-TR" dirty="0" smtClean="0"/>
              <a:t> aktiviteleri incelenmiş, çeşitli patojenleri </a:t>
            </a:r>
            <a:r>
              <a:rPr lang="tr-TR" dirty="0" err="1" smtClean="0"/>
              <a:t>inhibe</a:t>
            </a:r>
            <a:r>
              <a:rPr lang="tr-TR" dirty="0" smtClean="0"/>
              <a:t> edici etkilerinin olduğu bildirilmiştir. </a:t>
            </a:r>
            <a:endParaRPr lang="tr-T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magesCAB7AETZ.jpg"/>
          <p:cNvPicPr>
            <a:picLocks noGrp="1" noChangeAspect="1"/>
          </p:cNvPicPr>
          <p:nvPr>
            <p:ph idx="1"/>
          </p:nvPr>
        </p:nvPicPr>
        <p:blipFill>
          <a:blip r:embed="rId2" cstate="print"/>
          <a:stretch>
            <a:fillRect/>
          </a:stretch>
        </p:blipFill>
        <p:spPr>
          <a:xfrm>
            <a:off x="0" y="0"/>
            <a:ext cx="9144000" cy="3786190"/>
          </a:xfrm>
        </p:spPr>
      </p:pic>
      <p:sp>
        <p:nvSpPr>
          <p:cNvPr id="5" name="4 Metin kutusu"/>
          <p:cNvSpPr txBox="1"/>
          <p:nvPr/>
        </p:nvSpPr>
        <p:spPr>
          <a:xfrm>
            <a:off x="857224" y="4429132"/>
            <a:ext cx="6858048" cy="1200329"/>
          </a:xfrm>
          <a:prstGeom prst="rect">
            <a:avLst/>
          </a:prstGeom>
          <a:noFill/>
        </p:spPr>
        <p:txBody>
          <a:bodyPr wrap="square" rtlCol="0">
            <a:spAutoFit/>
          </a:bodyPr>
          <a:lstStyle/>
          <a:p>
            <a:r>
              <a:rPr lang="tr-TR" dirty="0" smtClean="0"/>
              <a:t>Her yıl tüm dünyada yaklaşık 775 ton kurutulmuş </a:t>
            </a:r>
            <a:r>
              <a:rPr lang="tr-TR" dirty="0" err="1" smtClean="0"/>
              <a:t>Spirulina</a:t>
            </a:r>
            <a:r>
              <a:rPr lang="tr-TR" dirty="0" smtClean="0"/>
              <a:t> üretilmektedir.Bir çok çalışmalar </a:t>
            </a:r>
            <a:r>
              <a:rPr lang="tr-TR" dirty="0" err="1" smtClean="0"/>
              <a:t>Spirulina’nın</a:t>
            </a:r>
            <a:r>
              <a:rPr lang="tr-TR" dirty="0" smtClean="0"/>
              <a:t> ağırlığın kontrolü,serum kolesterolünün düşürülmesi ve bazı kanser tedavileri gibi tedavi amaçlı kullanıma sahip olduğunu göstermiştir.</a:t>
            </a:r>
            <a:endParaRPr lang="tr-T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71538" y="1142984"/>
            <a:ext cx="6357982" cy="4929222"/>
          </a:xfrm>
        </p:spPr>
        <p:txBody>
          <a:bodyPr>
            <a:normAutofit fontScale="77500" lnSpcReduction="20000"/>
          </a:bodyPr>
          <a:lstStyle/>
          <a:p>
            <a:pPr marL="0" indent="0">
              <a:buNone/>
            </a:pPr>
            <a:r>
              <a:rPr lang="tr-TR" dirty="0" err="1" smtClean="0"/>
              <a:t>Spirulina</a:t>
            </a:r>
            <a:r>
              <a:rPr lang="tr-TR" dirty="0" smtClean="0"/>
              <a:t>, Çin tıbbında binlerce yıldır kullanılmaktadır.Bunun yanında vejetaryen ve </a:t>
            </a:r>
            <a:r>
              <a:rPr lang="tr-TR" dirty="0" err="1" smtClean="0"/>
              <a:t>makrobiyotik</a:t>
            </a:r>
            <a:r>
              <a:rPr lang="tr-TR" dirty="0" smtClean="0"/>
              <a:t> diyetlere besin desteği olarak girer.</a:t>
            </a:r>
            <a:r>
              <a:rPr lang="tr-TR" dirty="0" err="1" smtClean="0"/>
              <a:t>Spirulina</a:t>
            </a:r>
            <a:r>
              <a:rPr lang="tr-TR" dirty="0" smtClean="0"/>
              <a:t> klorofil, protein, vitaminler(özellikle B12 ve </a:t>
            </a:r>
            <a:r>
              <a:rPr lang="tr-TR" dirty="0" err="1" smtClean="0"/>
              <a:t>folik</a:t>
            </a:r>
            <a:r>
              <a:rPr lang="tr-TR" dirty="0" smtClean="0"/>
              <a:t> asit), </a:t>
            </a:r>
            <a:r>
              <a:rPr lang="tr-TR" dirty="0" err="1" smtClean="0"/>
              <a:t>karotenoidler</a:t>
            </a:r>
            <a:r>
              <a:rPr lang="tr-TR" dirty="0" smtClean="0"/>
              <a:t> ve diğer </a:t>
            </a:r>
            <a:r>
              <a:rPr lang="tr-TR" dirty="0" err="1" smtClean="0"/>
              <a:t>mikrobesin</a:t>
            </a:r>
            <a:r>
              <a:rPr lang="tr-TR" dirty="0" smtClean="0"/>
              <a:t> maddeleri bulunur.</a:t>
            </a:r>
            <a:r>
              <a:rPr lang="tr-TR" dirty="0" err="1" smtClean="0"/>
              <a:t>Spirulina</a:t>
            </a:r>
            <a:r>
              <a:rPr lang="tr-TR" dirty="0" smtClean="0"/>
              <a:t> enerji artırmak ve cildi güzelleştirmek için  de kullanılmaktadır.Serbest radikaller ve ağır metaller gibi çevresel faktörlere bağlı hücresel hasarı azaltır.İyi bir </a:t>
            </a:r>
            <a:r>
              <a:rPr lang="tr-TR" dirty="0" err="1" smtClean="0"/>
              <a:t>detoksifiye</a:t>
            </a:r>
            <a:r>
              <a:rPr lang="tr-TR" dirty="0" smtClean="0"/>
              <a:t> edici ajandır.</a:t>
            </a:r>
            <a:r>
              <a:rPr lang="tr-TR" dirty="0" err="1" smtClean="0"/>
              <a:t>Solgar</a:t>
            </a:r>
            <a:r>
              <a:rPr lang="tr-TR" dirty="0" smtClean="0"/>
              <a:t> </a:t>
            </a:r>
            <a:r>
              <a:rPr lang="tr-TR" dirty="0" err="1" smtClean="0"/>
              <a:t>Spirulina</a:t>
            </a:r>
            <a:r>
              <a:rPr lang="tr-TR" dirty="0" smtClean="0"/>
              <a:t> tabletleri, her tablette 750mg  </a:t>
            </a:r>
            <a:r>
              <a:rPr lang="tr-TR" dirty="0" err="1" smtClean="0"/>
              <a:t>Spirulina</a:t>
            </a:r>
            <a:r>
              <a:rPr lang="tr-TR" dirty="0" smtClean="0"/>
              <a:t> içerir.</a:t>
            </a:r>
          </a:p>
          <a:p>
            <a:pPr marL="0" indent="0">
              <a:buNone/>
            </a:pPr>
            <a:r>
              <a:rPr lang="tr-TR" dirty="0" smtClean="0"/>
              <a:t>Kullanım önerisi:Günde 3-4 tablet, tercihen yemeklerden önce.</a:t>
            </a:r>
            <a:endParaRPr lang="tr-TR" dirty="0"/>
          </a:p>
        </p:txBody>
      </p:sp>
      <p:pic>
        <p:nvPicPr>
          <p:cNvPr id="4" name="3 Resim" descr="imagesCAQPH7XV.jpg"/>
          <p:cNvPicPr>
            <a:picLocks noChangeAspect="1"/>
          </p:cNvPicPr>
          <p:nvPr/>
        </p:nvPicPr>
        <p:blipFill>
          <a:blip r:embed="rId2" cstate="print"/>
          <a:stretch>
            <a:fillRect/>
          </a:stretch>
        </p:blipFill>
        <p:spPr>
          <a:xfrm>
            <a:off x="5929323" y="1"/>
            <a:ext cx="3214678" cy="1500174"/>
          </a:xfrm>
          <a:prstGeom prst="rect">
            <a:avLst/>
          </a:prstGeom>
        </p:spPr>
      </p:pic>
      <p:pic>
        <p:nvPicPr>
          <p:cNvPr id="5" name="4 Resim" descr="imagesCAXZCBZS.jpg"/>
          <p:cNvPicPr>
            <a:picLocks noChangeAspect="1"/>
          </p:cNvPicPr>
          <p:nvPr/>
        </p:nvPicPr>
        <p:blipFill>
          <a:blip r:embed="rId3" cstate="print"/>
          <a:stretch>
            <a:fillRect/>
          </a:stretch>
        </p:blipFill>
        <p:spPr>
          <a:xfrm>
            <a:off x="6429388" y="5214950"/>
            <a:ext cx="2714612" cy="1643050"/>
          </a:xfrm>
          <a:prstGeom prst="rect">
            <a:avLst/>
          </a:prstGeom>
        </p:spPr>
      </p:pic>
      <p:pic>
        <p:nvPicPr>
          <p:cNvPr id="6" name="5 Resim" descr="imagesCA2MIACD.jpg"/>
          <p:cNvPicPr>
            <a:picLocks noChangeAspect="1"/>
          </p:cNvPicPr>
          <p:nvPr/>
        </p:nvPicPr>
        <p:blipFill>
          <a:blip r:embed="rId4" cstate="print"/>
          <a:stretch>
            <a:fillRect/>
          </a:stretch>
        </p:blipFill>
        <p:spPr>
          <a:xfrm>
            <a:off x="0" y="5572140"/>
            <a:ext cx="2847975" cy="1285860"/>
          </a:xfrm>
          <a:prstGeom prst="rect">
            <a:avLst/>
          </a:prstGeom>
        </p:spPr>
      </p:pic>
      <p:pic>
        <p:nvPicPr>
          <p:cNvPr id="7" name="Picture 7" descr="728px-Spirulina_tablets"/>
          <p:cNvPicPr>
            <a:picLocks noChangeAspect="1" noChangeArrowheads="1"/>
          </p:cNvPicPr>
          <p:nvPr/>
        </p:nvPicPr>
        <p:blipFill>
          <a:blip r:embed="rId5" cstate="print"/>
          <a:srcRect/>
          <a:stretch>
            <a:fillRect/>
          </a:stretch>
        </p:blipFill>
        <p:spPr bwMode="auto">
          <a:xfrm>
            <a:off x="0" y="0"/>
            <a:ext cx="2357422" cy="1214422"/>
          </a:xfrm>
          <a:prstGeom prst="rect">
            <a:avLst/>
          </a:prstGeom>
          <a:noFill/>
          <a:ln w="9525">
            <a:noFill/>
            <a:miter lim="800000"/>
            <a:headEnd/>
            <a:tailEnd/>
          </a:ln>
        </p:spPr>
      </p:pic>
      <p:pic>
        <p:nvPicPr>
          <p:cNvPr id="8" name="7 Resim" descr="untitled.png"/>
          <p:cNvPicPr>
            <a:picLocks noChangeAspect="1"/>
          </p:cNvPicPr>
          <p:nvPr/>
        </p:nvPicPr>
        <p:blipFill>
          <a:blip r:embed="rId6" cstate="print"/>
          <a:stretch>
            <a:fillRect/>
          </a:stretch>
        </p:blipFill>
        <p:spPr>
          <a:xfrm>
            <a:off x="7215206" y="2000240"/>
            <a:ext cx="1928794" cy="2857505"/>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sp>
        <p:nvSpPr>
          <p:cNvPr id="4" name="3 Akış Çizelgesi: Veri"/>
          <p:cNvSpPr/>
          <p:nvPr/>
        </p:nvSpPr>
        <p:spPr>
          <a:xfrm>
            <a:off x="395536" y="692696"/>
            <a:ext cx="8352928" cy="5616624"/>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Metin kutusu"/>
          <p:cNvSpPr txBox="1"/>
          <p:nvPr/>
        </p:nvSpPr>
        <p:spPr>
          <a:xfrm>
            <a:off x="2267744" y="1052736"/>
            <a:ext cx="4536504" cy="5078313"/>
          </a:xfrm>
          <a:prstGeom prst="rect">
            <a:avLst/>
          </a:prstGeom>
          <a:noFill/>
        </p:spPr>
        <p:txBody>
          <a:bodyPr wrap="square" rtlCol="0">
            <a:spAutoFit/>
          </a:bodyPr>
          <a:lstStyle/>
          <a:p>
            <a:r>
              <a:rPr lang="tr-TR" dirty="0" smtClean="0"/>
              <a:t>MAVİ YEŞİL ALGLERİN FAYDALARI:</a:t>
            </a:r>
          </a:p>
          <a:p>
            <a:r>
              <a:rPr lang="tr-TR" dirty="0" err="1" smtClean="0"/>
              <a:t>Aphanizomenon</a:t>
            </a:r>
            <a:r>
              <a:rPr lang="tr-TR" dirty="0" smtClean="0"/>
              <a:t> </a:t>
            </a:r>
            <a:r>
              <a:rPr lang="tr-TR" dirty="0" err="1" smtClean="0"/>
              <a:t>flos</a:t>
            </a:r>
            <a:r>
              <a:rPr lang="tr-TR" dirty="0" smtClean="0"/>
              <a:t>-</a:t>
            </a:r>
            <a:r>
              <a:rPr lang="tr-TR" dirty="0" err="1" smtClean="0"/>
              <a:t>aquae</a:t>
            </a:r>
            <a:r>
              <a:rPr lang="tr-TR" dirty="0" smtClean="0"/>
              <a:t>(AFA)</a:t>
            </a:r>
          </a:p>
          <a:p>
            <a:r>
              <a:rPr lang="tr-TR" dirty="0" err="1" smtClean="0"/>
              <a:t>Sprulina</a:t>
            </a:r>
            <a:r>
              <a:rPr lang="tr-TR" dirty="0" smtClean="0"/>
              <a:t> </a:t>
            </a:r>
            <a:r>
              <a:rPr lang="tr-TR" dirty="0" err="1" smtClean="0"/>
              <a:t>plantensis</a:t>
            </a:r>
            <a:r>
              <a:rPr lang="tr-TR" dirty="0" smtClean="0"/>
              <a:t>(SP) </a:t>
            </a:r>
          </a:p>
          <a:p>
            <a:r>
              <a:rPr lang="tr-TR" dirty="0" smtClean="0"/>
              <a:t>Mavi yeşil alg türleri yüzyıllardır insanlar tarafından yaygın olarak tüketilmektedir.</a:t>
            </a:r>
          </a:p>
          <a:p>
            <a:endParaRPr lang="tr-TR" dirty="0" smtClean="0"/>
          </a:p>
          <a:p>
            <a:r>
              <a:rPr lang="tr-TR" dirty="0" smtClean="0"/>
              <a:t>Günümüzde BGA </a:t>
            </a:r>
            <a:r>
              <a:rPr lang="tr-TR" dirty="0" err="1" smtClean="0"/>
              <a:t>nın</a:t>
            </a:r>
            <a:r>
              <a:rPr lang="tr-TR" dirty="0" smtClean="0"/>
              <a:t> satışı yıllık  700 milyon </a:t>
            </a:r>
            <a:r>
              <a:rPr lang="tr-TR" dirty="0" err="1" smtClean="0"/>
              <a:t>amerikan</a:t>
            </a:r>
            <a:r>
              <a:rPr lang="tr-TR" dirty="0" smtClean="0"/>
              <a:t> dolarıdır.</a:t>
            </a:r>
          </a:p>
          <a:p>
            <a:endParaRPr lang="tr-TR" dirty="0" smtClean="0"/>
          </a:p>
          <a:p>
            <a:endParaRPr lang="tr-TR" dirty="0" smtClean="0"/>
          </a:p>
          <a:p>
            <a:r>
              <a:rPr lang="tr-TR" dirty="0" smtClean="0"/>
              <a:t>BGA :amino </a:t>
            </a:r>
            <a:r>
              <a:rPr lang="tr-TR" dirty="0" err="1" smtClean="0"/>
              <a:t>asid</a:t>
            </a:r>
            <a:r>
              <a:rPr lang="tr-TR" dirty="0" smtClean="0"/>
              <a:t>,alfa </a:t>
            </a:r>
            <a:r>
              <a:rPr lang="tr-TR" dirty="0" err="1" smtClean="0"/>
              <a:t>linolenik</a:t>
            </a:r>
            <a:r>
              <a:rPr lang="tr-TR" dirty="0" smtClean="0"/>
              <a:t> asit,posa,B vitamini ,</a:t>
            </a:r>
            <a:r>
              <a:rPr lang="tr-TR" dirty="0" err="1" smtClean="0"/>
              <a:t>Ca</a:t>
            </a:r>
            <a:r>
              <a:rPr lang="tr-TR" dirty="0" smtClean="0"/>
              <a:t>,fosfor,</a:t>
            </a:r>
            <a:r>
              <a:rPr lang="tr-TR" dirty="0" err="1" smtClean="0"/>
              <a:t>karotenoidler</a:t>
            </a:r>
            <a:r>
              <a:rPr lang="tr-TR" dirty="0" smtClean="0"/>
              <a:t> ve diğer </a:t>
            </a:r>
            <a:r>
              <a:rPr lang="tr-TR" dirty="0" err="1" smtClean="0"/>
              <a:t>biyoaktif</a:t>
            </a:r>
            <a:r>
              <a:rPr lang="tr-TR" dirty="0" smtClean="0"/>
              <a:t> bileşenler açısından zengin ve besleyici özelliktedir.</a:t>
            </a:r>
          </a:p>
          <a:p>
            <a:endParaRPr lang="tr-TR" dirty="0" smtClean="0"/>
          </a:p>
          <a:p>
            <a:endParaRPr lang="tr-TR" dirty="0" smtClean="0"/>
          </a:p>
          <a:p>
            <a:r>
              <a:rPr lang="tr-TR" dirty="0" smtClean="0"/>
              <a:t> </a:t>
            </a:r>
          </a:p>
          <a:p>
            <a:endParaRPr lang="tr-T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sp>
        <p:nvSpPr>
          <p:cNvPr id="4" name="3 Akış Çizelgesi: Veri"/>
          <p:cNvSpPr/>
          <p:nvPr/>
        </p:nvSpPr>
        <p:spPr>
          <a:xfrm>
            <a:off x="755576" y="404664"/>
            <a:ext cx="7344816" cy="5688632"/>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Metin kutusu"/>
          <p:cNvSpPr txBox="1"/>
          <p:nvPr/>
        </p:nvSpPr>
        <p:spPr>
          <a:xfrm>
            <a:off x="2411760" y="692696"/>
            <a:ext cx="4032448" cy="5909310"/>
          </a:xfrm>
          <a:prstGeom prst="rect">
            <a:avLst/>
          </a:prstGeom>
          <a:noFill/>
        </p:spPr>
        <p:txBody>
          <a:bodyPr wrap="square" rtlCol="0">
            <a:spAutoFit/>
          </a:bodyPr>
          <a:lstStyle/>
          <a:p>
            <a:r>
              <a:rPr lang="tr-TR" dirty="0" smtClean="0"/>
              <a:t>Yapılan çalışmalar BGA </a:t>
            </a:r>
            <a:r>
              <a:rPr lang="tr-TR" dirty="0" err="1" smtClean="0"/>
              <a:t>nın</a:t>
            </a:r>
            <a:r>
              <a:rPr lang="tr-TR" dirty="0" smtClean="0"/>
              <a:t> </a:t>
            </a:r>
          </a:p>
          <a:p>
            <a:endParaRPr lang="tr-TR" dirty="0" smtClean="0"/>
          </a:p>
          <a:p>
            <a:r>
              <a:rPr lang="tr-TR" dirty="0" smtClean="0"/>
              <a:t>ANTİ-TÜMÖR ETKİSİ</a:t>
            </a:r>
          </a:p>
          <a:p>
            <a:r>
              <a:rPr lang="tr-TR" dirty="0" smtClean="0"/>
              <a:t>ANTİ OKSİDANT ÖZELLİĞİ</a:t>
            </a:r>
          </a:p>
          <a:p>
            <a:r>
              <a:rPr lang="tr-TR" dirty="0" smtClean="0"/>
              <a:t>YAĞ AZALTICI ETKİSİ</a:t>
            </a:r>
          </a:p>
          <a:p>
            <a:endParaRPr lang="tr-TR" dirty="0" smtClean="0"/>
          </a:p>
          <a:p>
            <a:r>
              <a:rPr lang="tr-TR" dirty="0" smtClean="0"/>
              <a:t>Olduğunu göstermiştir.</a:t>
            </a:r>
          </a:p>
          <a:p>
            <a:endParaRPr lang="tr-TR" dirty="0" smtClean="0"/>
          </a:p>
          <a:p>
            <a:r>
              <a:rPr lang="tr-TR" dirty="0" smtClean="0"/>
              <a:t>BGA </a:t>
            </a:r>
            <a:r>
              <a:rPr lang="tr-TR" dirty="0" err="1" smtClean="0"/>
              <a:t>nın</a:t>
            </a:r>
            <a:r>
              <a:rPr lang="tr-TR" dirty="0" smtClean="0"/>
              <a:t> </a:t>
            </a:r>
            <a:r>
              <a:rPr lang="tr-TR" dirty="0" err="1" smtClean="0"/>
              <a:t>inflamatuar</a:t>
            </a:r>
            <a:r>
              <a:rPr lang="tr-TR" dirty="0" smtClean="0"/>
              <a:t> hastalıklara karşı koruyucu etkilerine karşı makale güncel bilgiler sunmaktadır.</a:t>
            </a:r>
          </a:p>
          <a:p>
            <a:endParaRPr lang="tr-TR" dirty="0" smtClean="0"/>
          </a:p>
          <a:p>
            <a:endParaRPr lang="tr-TR" dirty="0" smtClean="0"/>
          </a:p>
          <a:p>
            <a:r>
              <a:rPr lang="tr-TR" dirty="0" smtClean="0"/>
              <a:t>Amerika’ da ilaçlara </a:t>
            </a:r>
            <a:r>
              <a:rPr lang="tr-TR" dirty="0" err="1" smtClean="0"/>
              <a:t>altarnatif</a:t>
            </a:r>
            <a:r>
              <a:rPr lang="tr-TR" dirty="0" smtClean="0"/>
              <a:t> olarak  alglerden yapılan yan etkisi olmayan ilaçlar kalp damar hastalıklarında halk tarafından tercih edilmektedir.(%38 i)</a:t>
            </a:r>
          </a:p>
          <a:p>
            <a:endParaRPr lang="tr-TR" dirty="0" smtClean="0"/>
          </a:p>
          <a:p>
            <a:endParaRPr lang="tr-TR" dirty="0" smtClean="0"/>
          </a:p>
          <a:p>
            <a:endParaRPr lang="tr-TR" dirty="0" smtClean="0"/>
          </a:p>
          <a:p>
            <a:endParaRPr lang="tr-T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a:p>
        </p:txBody>
      </p:sp>
      <p:sp>
        <p:nvSpPr>
          <p:cNvPr id="4" name="3 Akış Çizelgesi: Önceden Tanımlı İşlem"/>
          <p:cNvSpPr/>
          <p:nvPr/>
        </p:nvSpPr>
        <p:spPr>
          <a:xfrm>
            <a:off x="467544" y="836712"/>
            <a:ext cx="8280920" cy="5688632"/>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5 Metin kutusu"/>
          <p:cNvSpPr txBox="1"/>
          <p:nvPr/>
        </p:nvSpPr>
        <p:spPr>
          <a:xfrm>
            <a:off x="755576" y="1268760"/>
            <a:ext cx="7344816" cy="4247317"/>
          </a:xfrm>
          <a:prstGeom prst="rect">
            <a:avLst/>
          </a:prstGeom>
          <a:noFill/>
        </p:spPr>
        <p:txBody>
          <a:bodyPr wrap="square" rtlCol="0">
            <a:spAutoFit/>
          </a:bodyPr>
          <a:lstStyle/>
          <a:p>
            <a:r>
              <a:rPr lang="tr-TR" dirty="0" smtClean="0"/>
              <a:t>BGA NIN KALP DAMAR HASTALIKLARINDA KORUYUCU ETKİSİ:</a:t>
            </a:r>
          </a:p>
          <a:p>
            <a:endParaRPr lang="tr-TR" dirty="0" smtClean="0"/>
          </a:p>
          <a:p>
            <a:r>
              <a:rPr lang="tr-TR" dirty="0" smtClean="0"/>
              <a:t>Kalp damar hastalıklarının tedavisinde kullanılan ilaçların çok güçlü yan etkileri sebebiyle doğal </a:t>
            </a:r>
            <a:r>
              <a:rPr lang="tr-TR" dirty="0" err="1" smtClean="0"/>
              <a:t>hipokolestromik</a:t>
            </a:r>
            <a:r>
              <a:rPr lang="tr-TR" dirty="0" smtClean="0"/>
              <a:t> ürünler ümit verici bir </a:t>
            </a:r>
            <a:r>
              <a:rPr lang="tr-TR" dirty="0" err="1" smtClean="0"/>
              <a:t>altarnetiftir</a:t>
            </a:r>
            <a:r>
              <a:rPr lang="tr-TR" dirty="0" smtClean="0"/>
              <a:t>.</a:t>
            </a:r>
          </a:p>
          <a:p>
            <a:endParaRPr lang="tr-TR" dirty="0" smtClean="0"/>
          </a:p>
          <a:p>
            <a:r>
              <a:rPr lang="tr-TR" dirty="0" smtClean="0"/>
              <a:t>BGA </a:t>
            </a:r>
            <a:r>
              <a:rPr lang="tr-TR" dirty="0" err="1" smtClean="0"/>
              <a:t>nın</a:t>
            </a:r>
            <a:r>
              <a:rPr lang="tr-TR" dirty="0" smtClean="0"/>
              <a:t> içinde bulunan Suda eriyen lifler,</a:t>
            </a:r>
            <a:r>
              <a:rPr lang="tr-TR" dirty="0" err="1" smtClean="0"/>
              <a:t>omega</a:t>
            </a:r>
            <a:r>
              <a:rPr lang="tr-TR" dirty="0" smtClean="0"/>
              <a:t>-3 yağ asitleri bitki </a:t>
            </a:r>
            <a:r>
              <a:rPr lang="tr-TR" dirty="0" err="1" smtClean="0"/>
              <a:t>steroleri</a:t>
            </a:r>
            <a:r>
              <a:rPr lang="tr-TR" dirty="0" smtClean="0"/>
              <a:t> </a:t>
            </a:r>
            <a:r>
              <a:rPr lang="tr-TR" dirty="0" err="1" smtClean="0"/>
              <a:t>dislipidemiyi</a:t>
            </a:r>
            <a:r>
              <a:rPr lang="tr-TR" dirty="0" smtClean="0"/>
              <a:t> önlemek için kullanılmaktadır.</a:t>
            </a:r>
          </a:p>
          <a:p>
            <a:endParaRPr lang="tr-TR" dirty="0" smtClean="0"/>
          </a:p>
          <a:p>
            <a:endParaRPr lang="tr-TR" dirty="0" smtClean="0"/>
          </a:p>
          <a:p>
            <a:r>
              <a:rPr lang="tr-TR" dirty="0" smtClean="0"/>
              <a:t>BGA NIN YAĞ AZALTICI ETKİSİ ÜZERİNE YAPILAN ÇALIŞMA:</a:t>
            </a:r>
          </a:p>
          <a:p>
            <a:endParaRPr lang="tr-TR" dirty="0" smtClean="0"/>
          </a:p>
          <a:p>
            <a:r>
              <a:rPr lang="tr-TR" dirty="0" smtClean="0"/>
              <a:t>Yüksek </a:t>
            </a:r>
            <a:r>
              <a:rPr lang="tr-TR" dirty="0" err="1" smtClean="0"/>
              <a:t>fruktozlu</a:t>
            </a:r>
            <a:r>
              <a:rPr lang="tr-TR" dirty="0" smtClean="0"/>
              <a:t> yada yüksek yağla beslenen farelerin diyetine %15 oranına kadar </a:t>
            </a:r>
            <a:r>
              <a:rPr lang="tr-TR" dirty="0" err="1" smtClean="0"/>
              <a:t>Spirulina</a:t>
            </a:r>
            <a:r>
              <a:rPr lang="tr-TR" dirty="0" smtClean="0"/>
              <a:t> eklenmiştir.Kontrol grubundaki hayvanlarla </a:t>
            </a:r>
            <a:r>
              <a:rPr lang="tr-TR" dirty="0" err="1" smtClean="0"/>
              <a:t>karşılaştırıldğında</a:t>
            </a:r>
            <a:r>
              <a:rPr lang="tr-TR" dirty="0" smtClean="0"/>
              <a:t> karaciğer yağlanmasına bağlı </a:t>
            </a:r>
            <a:r>
              <a:rPr lang="tr-TR" dirty="0" err="1" smtClean="0"/>
              <a:t>karbontetrakloridi</a:t>
            </a:r>
            <a:r>
              <a:rPr lang="tr-TR" dirty="0" smtClean="0"/>
              <a:t> olan farelerin </a:t>
            </a:r>
            <a:r>
              <a:rPr lang="tr-TR" dirty="0" err="1" smtClean="0"/>
              <a:t>hepatik</a:t>
            </a:r>
            <a:r>
              <a:rPr lang="tr-TR" dirty="0" smtClean="0"/>
              <a:t> total kolesterol ve TG seviyelerinin belirgin olarak düştüğü gözlenmiştir. </a:t>
            </a:r>
            <a:endParaRPr lang="tr-T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5" name="4 Metin kutusu"/>
          <p:cNvSpPr txBox="1"/>
          <p:nvPr/>
        </p:nvSpPr>
        <p:spPr>
          <a:xfrm>
            <a:off x="899592" y="1484784"/>
            <a:ext cx="7272808" cy="1754326"/>
          </a:xfrm>
          <a:prstGeom prst="rect">
            <a:avLst/>
          </a:prstGeom>
          <a:noFill/>
        </p:spPr>
        <p:txBody>
          <a:bodyPr wrap="square" rtlCol="0">
            <a:spAutoFit/>
          </a:bodyPr>
          <a:lstStyle/>
          <a:p>
            <a:r>
              <a:rPr lang="tr-TR" dirty="0" smtClean="0"/>
              <a:t>Ayrıca  </a:t>
            </a:r>
            <a:r>
              <a:rPr lang="tr-TR" dirty="0" err="1" smtClean="0"/>
              <a:t>Spirulina</a:t>
            </a:r>
            <a:r>
              <a:rPr lang="tr-TR" dirty="0" smtClean="0"/>
              <a:t> </a:t>
            </a:r>
            <a:r>
              <a:rPr lang="tr-TR" dirty="0" err="1" smtClean="0"/>
              <a:t>bilesenlerine</a:t>
            </a:r>
            <a:r>
              <a:rPr lang="tr-TR" dirty="0" smtClean="0"/>
              <a:t> ek olarak %5 </a:t>
            </a:r>
            <a:r>
              <a:rPr lang="tr-TR" dirty="0" err="1" smtClean="0"/>
              <a:t>lik</a:t>
            </a:r>
            <a:r>
              <a:rPr lang="tr-TR" dirty="0" smtClean="0"/>
              <a:t> NO ilavesi yüksek kolesterollü diyet uygulananlarda </a:t>
            </a:r>
            <a:r>
              <a:rPr lang="tr-TR" dirty="0" err="1" smtClean="0"/>
              <a:t>hipolipidemik</a:t>
            </a:r>
            <a:r>
              <a:rPr lang="tr-TR" dirty="0" smtClean="0"/>
              <a:t> etki olduğu gösterilmiştir. </a:t>
            </a:r>
          </a:p>
          <a:p>
            <a:endParaRPr lang="tr-TR" dirty="0" smtClean="0"/>
          </a:p>
          <a:p>
            <a:r>
              <a:rPr lang="tr-TR" dirty="0" err="1" smtClean="0"/>
              <a:t>Labaratuarda</a:t>
            </a:r>
            <a:r>
              <a:rPr lang="tr-TR" dirty="0" smtClean="0"/>
              <a:t> 4 hafta boyunca %5 </a:t>
            </a:r>
            <a:r>
              <a:rPr lang="tr-TR" dirty="0" err="1" smtClean="0"/>
              <a:t>lik</a:t>
            </a:r>
            <a:r>
              <a:rPr lang="tr-TR" dirty="0" smtClean="0"/>
              <a:t> NO ilavesiyle AIN-93 m diyetiyle beslenen erkek farelerde düşük plazma total kolesterol ve TG seviyeleri olduğu görülmüştür.</a:t>
            </a:r>
            <a:endParaRPr lang="tr-TR" dirty="0"/>
          </a:p>
        </p:txBody>
      </p:sp>
      <p:sp>
        <p:nvSpPr>
          <p:cNvPr id="7170" name="Rectangle 2"/>
          <p:cNvSpPr>
            <a:spLocks noChangeArrowheads="1"/>
          </p:cNvSpPr>
          <p:nvPr/>
        </p:nvSpPr>
        <p:spPr bwMode="auto">
          <a:xfrm>
            <a:off x="0" y="0"/>
            <a:ext cx="0" cy="0"/>
          </a:xfrm>
          <a:prstGeom prst="rect">
            <a:avLst/>
          </a:prstGeom>
          <a:solidFill>
            <a:srgbClr val="FFFFFF"/>
          </a:solidFill>
          <a:ln w="9525">
            <a:noFill/>
            <a:miter lim="800000"/>
            <a:headEnd/>
            <a:tailEnd/>
          </a:ln>
          <a:effectLst/>
        </p:spPr>
        <p:txBody>
          <a:bodyPr vert="horz" wrap="none" lIns="-53958" tIns="-71415" rIns="6348" bIns="952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pitchFamily="34" charset="0"/>
                <a:cs typeface="Arial" pitchFamily="34" charset="0"/>
              </a:rPr>
              <a:t>&lt;p class="nojs"&gt; &lt;strong&gt;Warning:&lt;/strong&gt; The NCBI web site requires JavaScript to function. &lt;a href="/guide/browsers/#enablejs" title="Learn how to enable JavaScript" target="_blank"&gt;more...&lt;/a&gt; &lt;/p&gt; </a:t>
            </a:r>
          </a:p>
          <a:p>
            <a:pPr marL="0" marR="0" lvl="0" indent="0" algn="l" defTabSz="914400" rtl="0" eaLnBrk="0" fontAlgn="ctr"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pitchFamily="34" charset="0"/>
                <a:cs typeface="Arial" pitchFamily="34" charset="0"/>
              </a:rPr>
              <a:t>  </a:t>
            </a:r>
            <a:r>
              <a:rPr kumimoji="0" lang="tr-TR" sz="4500" b="0" i="0" u="none" strike="noStrike" cap="none" normalizeH="0" baseline="0" smtClean="0">
                <a:ln>
                  <a:noFill/>
                </a:ln>
                <a:solidFill>
                  <a:schemeClr val="tx1"/>
                </a:solidFill>
                <a:effectLst/>
                <a:latin typeface="Arial" pitchFamily="34" charset="0"/>
                <a:cs typeface="Arial" pitchFamily="34" charset="0"/>
              </a:rPr>
              <a:t> </a:t>
            </a:r>
            <a:r>
              <a:rPr kumimoji="0" lang="tr-TR"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b="1" i="0" u="none" strike="noStrike" cap="none" normalizeH="0" baseline="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smtClean="0">
                <a:ln>
                  <a:noFill/>
                </a:ln>
                <a:solidFill>
                  <a:srgbClr val="000000"/>
                </a:solidFill>
                <a:effectLst/>
                <a:latin typeface="Arial" pitchFamily="34" charset="0"/>
                <a:cs typeface="Arial" pitchFamily="34" charset="0"/>
              </a:rPr>
              <a:t>Fig. 1</a:t>
            </a:r>
          </a:p>
          <a:p>
            <a:pPr marL="0" marR="0" lvl="0" indent="0" algn="l" defTabSz="914400" rtl="0" eaLnBrk="0" fontAlgn="ctr" latinLnBrk="0" hangingPunct="0">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Arial" pitchFamily="34" charset="0"/>
                <a:cs typeface="Arial" pitchFamily="34" charset="0"/>
              </a:rPr>
              <a:t>  </a:t>
            </a:r>
            <a:endParaRPr kumimoji="0" lang="tr-TR" sz="22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2000" b="0" i="0" u="none" strike="noStrike" cap="none" normalizeH="0" baseline="0" smtClean="0">
                <a:ln>
                  <a:noFill/>
                </a:ln>
                <a:solidFill>
                  <a:schemeClr val="tx1"/>
                </a:solidFill>
                <a:effectLst/>
                <a:latin typeface="Arial" pitchFamily="34" charset="0"/>
                <a:cs typeface="Arial" pitchFamily="34" charset="0"/>
              </a:rPr>
              <a:t>Effect of </a:t>
            </a:r>
            <a:r>
              <a:rPr kumimoji="0" lang="tr-TR" sz="22000" b="0" i="1" u="none" strike="noStrike" cap="none" normalizeH="0" baseline="0" smtClean="0">
                <a:ln>
                  <a:noFill/>
                </a:ln>
                <a:solidFill>
                  <a:schemeClr val="tx1"/>
                </a:solidFill>
                <a:effectLst/>
                <a:latin typeface="Arial" pitchFamily="34" charset="0"/>
                <a:cs typeface="Arial" pitchFamily="34" charset="0"/>
              </a:rPr>
              <a:t>S. maxima</a:t>
            </a:r>
            <a:r>
              <a:rPr kumimoji="0" lang="tr-TR" sz="22000" b="0" i="0" u="none" strike="noStrike" cap="none" normalizeH="0" baseline="0" smtClean="0">
                <a:ln>
                  <a:noFill/>
                </a:ln>
                <a:solidFill>
                  <a:schemeClr val="tx1"/>
                </a:solidFill>
                <a:effectLst/>
                <a:latin typeface="Arial" pitchFamily="34" charset="0"/>
                <a:cs typeface="Arial" pitchFamily="34" charset="0"/>
              </a:rPr>
              <a:t>administration on blood glucose level. SM, </a:t>
            </a:r>
            <a:r>
              <a:rPr kumimoji="0" lang="tr-TR" sz="22000" b="0" i="1" u="none" strike="noStrike" cap="none" normalizeH="0" baseline="0" smtClean="0">
                <a:ln>
                  <a:noFill/>
                </a:ln>
                <a:solidFill>
                  <a:schemeClr val="tx1"/>
                </a:solidFill>
                <a:effectLst/>
                <a:latin typeface="Arial" pitchFamily="34" charset="0"/>
                <a:cs typeface="Arial" pitchFamily="34" charset="0"/>
              </a:rPr>
              <a:t>Spirulina maxima</a:t>
            </a:r>
            <a:r>
              <a:rPr kumimoji="0" lang="tr-TR" sz="22000" b="0" i="0" u="none" strike="noStrike" cap="none" normalizeH="0" baseline="0" smtClean="0">
                <a:ln>
                  <a:noFill/>
                </a:ln>
                <a:solidFill>
                  <a:schemeClr val="tx1"/>
                </a:solidFill>
                <a:effectLst/>
                <a:latin typeface="Arial" pitchFamily="34" charset="0"/>
                <a:cs typeface="Arial" pitchFamily="34" charset="0"/>
              </a:rPr>
              <a:t>; CF, continuous fructose. The values expressed as mean ± SE, n=5. </a:t>
            </a:r>
            <a:r>
              <a:rPr kumimoji="0" lang="tr-TR" sz="22000" b="0" i="1" u="none" strike="noStrike" cap="none" normalizeH="0" baseline="0" smtClean="0">
                <a:ln>
                  <a:noFill/>
                </a:ln>
                <a:solidFill>
                  <a:schemeClr val="tx1"/>
                </a:solidFill>
                <a:effectLst/>
                <a:latin typeface="Arial" pitchFamily="34" charset="0"/>
                <a:cs typeface="Arial" pitchFamily="34" charset="0"/>
              </a:rPr>
              <a:t>P</a:t>
            </a:r>
            <a:r>
              <a:rPr kumimoji="0" lang="tr-TR" sz="22000" b="0" i="0" u="none" strike="noStrike" cap="none" normalizeH="0" baseline="0" smtClean="0">
                <a:ln>
                  <a:noFill/>
                </a:ln>
                <a:solidFill>
                  <a:schemeClr val="tx1"/>
                </a:solidFill>
                <a:effectLst/>
                <a:latin typeface="Arial" pitchFamily="34" charset="0"/>
                <a:cs typeface="Arial" pitchFamily="34" charset="0"/>
              </a:rPr>
              <a:t>*&lt;0.05, **&lt;0.001 compared to NC group.</a:t>
            </a:r>
            <a:endParaRPr kumimoji="0" lang="tr-TR" b="1" i="0" u="none" strike="noStrike" cap="none" normalizeH="0" baseline="0" smtClean="0">
              <a:ln>
                <a:noFill/>
              </a:ln>
              <a:solidFill>
                <a:srgbClr val="985735"/>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smtClean="0">
                <a:ln>
                  <a:noFill/>
                </a:ln>
                <a:solidFill>
                  <a:srgbClr val="985735"/>
                </a:solidFill>
                <a:effectLst/>
                <a:latin typeface="Arial" pitchFamily="34" charset="0"/>
                <a:cs typeface="Arial" pitchFamily="34" charset="0"/>
              </a:rPr>
              <a:t>Images in this article</a:t>
            </a:r>
          </a:p>
          <a:p>
            <a:pPr marL="0" marR="0" lvl="0" indent="0" algn="l" defTabSz="914400" rtl="0" eaLnBrk="0" fontAlgn="ctr" latinLnBrk="0" hangingPunct="0">
              <a:lnSpc>
                <a:spcPct val="100000"/>
              </a:lnSpc>
              <a:spcBef>
                <a:spcPct val="0"/>
              </a:spcBef>
              <a:spcAft>
                <a:spcPct val="0"/>
              </a:spcAft>
              <a:buClrTx/>
              <a:buSzTx/>
              <a:buFontTx/>
              <a:buChar char="•"/>
              <a:tabLst/>
            </a:pPr>
            <a:r>
              <a:rPr kumimoji="0" lang="tr-TR" sz="900" b="0" i="0" u="sng" strike="noStrike" cap="none" normalizeH="0" baseline="0" smtClean="0">
                <a:ln>
                  <a:noFill/>
                </a:ln>
                <a:solidFill>
                  <a:srgbClr val="6F6F6F"/>
                </a:solidFill>
                <a:effectLst/>
                <a:latin typeface="Arial" pitchFamily="34" charset="0"/>
                <a:cs typeface="Arial" pitchFamily="34" charset="0"/>
                <a:hlinkClick r:id="rId2"/>
              </a:rPr>
              <a:t>  </a:t>
            </a:r>
            <a:endParaRPr kumimoji="0" lang="tr-TR" sz="3600" b="0" i="0" u="none" strike="noStrike" cap="none" normalizeH="0" baseline="0" smtClean="0">
              <a:ln>
                <a:noFill/>
              </a:ln>
              <a:solidFill>
                <a:srgbClr val="14376C"/>
              </a:solidFill>
              <a:effectLst/>
              <a:latin typeface="Arial" pitchFamily="34" charset="0"/>
              <a:cs typeface="Arial" pitchFamily="34" charset="0"/>
            </a:endParaRPr>
          </a:p>
          <a:p>
            <a:pPr marL="0" marR="0" lvl="0" indent="0" algn="l" defTabSz="914400" rtl="0" eaLnBrk="0" fontAlgn="ctr" latinLnBrk="0" hangingPunct="0">
              <a:lnSpc>
                <a:spcPct val="100000"/>
              </a:lnSpc>
              <a:spcBef>
                <a:spcPct val="0"/>
              </a:spcBef>
              <a:spcAft>
                <a:spcPct val="0"/>
              </a:spcAft>
              <a:buClrTx/>
              <a:buSzTx/>
              <a:buFontTx/>
              <a:buChar char="•"/>
              <a:tabLst/>
            </a:pPr>
            <a:r>
              <a:rPr kumimoji="0" lang="tr-TR" sz="900" b="0" i="0" u="sng" strike="noStrike" cap="none" normalizeH="0" baseline="0" smtClean="0">
                <a:ln>
                  <a:noFill/>
                </a:ln>
                <a:solidFill>
                  <a:srgbClr val="6F6F6F"/>
                </a:solidFill>
                <a:effectLst/>
                <a:latin typeface="Arial" pitchFamily="34" charset="0"/>
                <a:cs typeface="Arial" pitchFamily="34" charset="0"/>
                <a:hlinkClick r:id="rId3"/>
              </a:rPr>
              <a:t>  </a:t>
            </a:r>
            <a:endParaRPr kumimoji="0" lang="tr-TR" sz="3600" b="0" i="0" u="none" strike="noStrike" cap="none" normalizeH="0" baseline="0" smtClean="0">
              <a:ln>
                <a:noFill/>
              </a:ln>
              <a:solidFill>
                <a:srgbClr val="14376C"/>
              </a:solidFill>
              <a:effectLst/>
              <a:latin typeface="Arial" pitchFamily="34" charset="0"/>
              <a:cs typeface="Arial" pitchFamily="34" charset="0"/>
            </a:endParaRPr>
          </a:p>
          <a:p>
            <a:pPr marL="0" marR="0" lvl="0" indent="0" algn="l" defTabSz="914400" rtl="0" eaLnBrk="0" fontAlgn="ctr" latinLnBrk="0" hangingPunct="0">
              <a:lnSpc>
                <a:spcPct val="100000"/>
              </a:lnSpc>
              <a:spcBef>
                <a:spcPct val="0"/>
              </a:spcBef>
              <a:spcAft>
                <a:spcPct val="0"/>
              </a:spcAft>
              <a:buClrTx/>
              <a:buSzTx/>
              <a:buFontTx/>
              <a:buChar char="•"/>
              <a:tabLst/>
            </a:pPr>
            <a:r>
              <a:rPr kumimoji="0" lang="tr-TR" sz="900" b="0" i="0" u="sng" strike="noStrike" cap="none" normalizeH="0" baseline="0" smtClean="0">
                <a:ln>
                  <a:noFill/>
                </a:ln>
                <a:solidFill>
                  <a:srgbClr val="6F6F6F"/>
                </a:solidFill>
                <a:effectLst/>
                <a:latin typeface="Arial" pitchFamily="34" charset="0"/>
                <a:cs typeface="Arial" pitchFamily="34" charset="0"/>
                <a:hlinkClick r:id="rId4"/>
              </a:rPr>
              <a:t>  </a:t>
            </a:r>
            <a:endParaRPr kumimoji="0" lang="tr-TR" sz="3800" b="0" i="0" u="none" strike="noStrike" cap="none" normalizeH="0" baseline="0" smtClean="0">
              <a:ln>
                <a:noFill/>
              </a:ln>
              <a:solidFill>
                <a:srgbClr val="14376C"/>
              </a:solidFill>
              <a:effectLst/>
              <a:latin typeface="Arial" pitchFamily="34" charset="0"/>
              <a:cs typeface="Arial" pitchFamily="34" charset="0"/>
            </a:endParaRPr>
          </a:p>
          <a:p>
            <a:pPr marL="0" marR="0" lvl="0" indent="0" algn="l" defTabSz="914400" rtl="0" eaLnBrk="0" fontAlgn="ctr" latinLnBrk="0" hangingPunct="0">
              <a:lnSpc>
                <a:spcPct val="100000"/>
              </a:lnSpc>
              <a:spcBef>
                <a:spcPct val="0"/>
              </a:spcBef>
              <a:spcAft>
                <a:spcPct val="0"/>
              </a:spcAft>
              <a:buClrTx/>
              <a:buSzTx/>
              <a:buFontTx/>
              <a:buChar char="•"/>
              <a:tabLst/>
            </a:pPr>
            <a:r>
              <a:rPr kumimoji="0" lang="tr-TR" sz="900" b="0" i="0" u="sng" strike="noStrike" cap="none" normalizeH="0" baseline="0" smtClean="0">
                <a:ln>
                  <a:noFill/>
                </a:ln>
                <a:solidFill>
                  <a:srgbClr val="6F6F6F"/>
                </a:solidFill>
                <a:effectLst/>
                <a:latin typeface="Arial" pitchFamily="34" charset="0"/>
                <a:cs typeface="Arial" pitchFamily="34" charset="0"/>
                <a:hlinkClick r:id="rId5"/>
              </a:rPr>
              <a:t>  </a:t>
            </a:r>
            <a:endParaRPr kumimoji="0" lang="tr-TR" sz="3700" b="0" i="0" u="none" strike="noStrike" cap="none" normalizeH="0" baseline="0" smtClean="0">
              <a:ln>
                <a:noFill/>
              </a:ln>
              <a:solidFill>
                <a:srgbClr val="14376C"/>
              </a:solidFill>
              <a:effectLst/>
              <a:latin typeface="Arial" pitchFamily="34" charset="0"/>
              <a:cs typeface="Arial" pitchFamily="34" charset="0"/>
            </a:endParaRPr>
          </a:p>
          <a:p>
            <a:pPr marL="0" marR="0" lvl="0" indent="0" algn="l" defTabSz="914400" rtl="0" eaLnBrk="0" fontAlgn="ctr" latinLnBrk="0" hangingPunct="0">
              <a:lnSpc>
                <a:spcPct val="100000"/>
              </a:lnSpc>
              <a:spcBef>
                <a:spcPct val="0"/>
              </a:spcBef>
              <a:spcAft>
                <a:spcPct val="0"/>
              </a:spcAft>
              <a:buClrTx/>
              <a:buSzTx/>
              <a:buFontTx/>
              <a:buChar char="•"/>
              <a:tabLst/>
            </a:pPr>
            <a:r>
              <a:rPr kumimoji="0" lang="tr-TR" sz="900" b="0" i="0" u="sng" strike="noStrike" cap="none" normalizeH="0" baseline="0" smtClean="0">
                <a:ln>
                  <a:noFill/>
                </a:ln>
                <a:solidFill>
                  <a:srgbClr val="6F6F6F"/>
                </a:solidFill>
                <a:effectLst/>
                <a:latin typeface="Arial" pitchFamily="34" charset="0"/>
                <a:cs typeface="Arial" pitchFamily="34" charset="0"/>
                <a:hlinkClick r:id="rId6"/>
              </a:rPr>
              <a:t>  </a:t>
            </a:r>
            <a:endParaRPr kumimoji="0" lang="tr-TR" sz="3700" b="0" i="0" u="none" strike="noStrike" cap="none" normalizeH="0" baseline="0" smtClean="0">
              <a:ln>
                <a:noFill/>
              </a:ln>
              <a:solidFill>
                <a:srgbClr val="14376C"/>
              </a:solidFill>
              <a:effectLst/>
              <a:latin typeface="Arial" pitchFamily="34" charset="0"/>
              <a:cs typeface="Arial" pitchFamily="34" charset="0"/>
            </a:endParaRPr>
          </a:p>
          <a:p>
            <a:pPr marL="0" marR="0" lvl="0" indent="0" algn="l" defTabSz="914400" rtl="0" eaLnBrk="0" fontAlgn="ctr" latinLnBrk="0" hangingPunct="0">
              <a:lnSpc>
                <a:spcPct val="100000"/>
              </a:lnSpc>
              <a:spcBef>
                <a:spcPct val="0"/>
              </a:spcBef>
              <a:spcAft>
                <a:spcPct val="0"/>
              </a:spcAft>
              <a:buClrTx/>
              <a:buSzTx/>
              <a:buFontTx/>
              <a:buChar char="•"/>
              <a:tabLst/>
            </a:pPr>
            <a:r>
              <a:rPr kumimoji="0" lang="tr-TR" sz="900" b="0" i="0" u="sng" strike="noStrike" cap="none" normalizeH="0" baseline="0" smtClean="0">
                <a:ln>
                  <a:noFill/>
                </a:ln>
                <a:solidFill>
                  <a:srgbClr val="6F6F6F"/>
                </a:solidFill>
                <a:effectLst/>
                <a:latin typeface="Arial" pitchFamily="34" charset="0"/>
                <a:cs typeface="Arial" pitchFamily="34" charset="0"/>
                <a:hlinkClick r:id="rId7"/>
              </a:rPr>
              <a:t>  </a:t>
            </a:r>
            <a:endParaRPr kumimoji="0" lang="tr-TR" sz="3900" b="0" i="0" u="none" strike="noStrike" cap="none" normalizeH="0" baseline="0" smtClean="0">
              <a:ln>
                <a:noFill/>
              </a:ln>
              <a:solidFill>
                <a:srgbClr val="14376C"/>
              </a:solidFill>
              <a:effectLst/>
              <a:latin typeface="Arial" pitchFamily="34" charset="0"/>
              <a:cs typeface="Arial" pitchFamily="34" charset="0"/>
            </a:endParaRPr>
          </a:p>
          <a:p>
            <a:pPr marL="0" marR="0" lvl="0" indent="0" algn="l" defTabSz="914400" rtl="0" eaLnBrk="0" fontAlgn="ctr" latinLnBrk="0" hangingPunct="0">
              <a:lnSpc>
                <a:spcPct val="100000"/>
              </a:lnSpc>
              <a:spcBef>
                <a:spcPct val="0"/>
              </a:spcBef>
              <a:spcAft>
                <a:spcPct val="0"/>
              </a:spcAft>
              <a:buClrTx/>
              <a:buSzTx/>
              <a:buFontTx/>
              <a:buChar char="•"/>
              <a:tabLst/>
            </a:pPr>
            <a:r>
              <a:rPr kumimoji="0" lang="tr-TR" sz="900" b="0" i="0" u="sng" strike="noStrike" cap="none" normalizeH="0" baseline="0" smtClean="0">
                <a:ln>
                  <a:noFill/>
                </a:ln>
                <a:solidFill>
                  <a:srgbClr val="6F6F6F"/>
                </a:solidFill>
                <a:effectLst/>
                <a:latin typeface="Arial" pitchFamily="34" charset="0"/>
                <a:cs typeface="Arial" pitchFamily="34" charset="0"/>
                <a:hlinkClick r:id="rId8"/>
              </a:rPr>
              <a:t>  </a:t>
            </a:r>
            <a:endParaRPr kumimoji="0" lang="tr-TR" sz="4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b="0" i="0" u="sng" strike="noStrike" cap="none" normalizeH="0" baseline="0" smtClean="0">
              <a:ln>
                <a:noFill/>
              </a:ln>
              <a:solidFill>
                <a:srgbClr val="6F6F6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b="0" i="0" u="sng" strike="noStrike" cap="none" normalizeH="0" baseline="0" smtClean="0">
                <a:ln>
                  <a:noFill/>
                </a:ln>
                <a:solidFill>
                  <a:srgbClr val="6F6F6F"/>
                </a:solidFill>
                <a:effectLst/>
                <a:latin typeface="Arial" pitchFamily="34" charset="0"/>
                <a:cs typeface="Arial" pitchFamily="34" charset="0"/>
              </a:rPr>
              <a:t>Click on the image to see a larger version.</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800" b="0" i="0" u="sng" strike="noStrike" cap="none" normalizeH="0" baseline="0" smtClean="0">
                <a:ln>
                  <a:noFill/>
                </a:ln>
                <a:solidFill>
                  <a:srgbClr val="6F6F6F"/>
                </a:solidFill>
                <a:effectLst/>
                <a:latin typeface="Arial" pitchFamily="34" charset="0"/>
                <a:cs typeface="Arial" pitchFamily="34" charset="0"/>
              </a:rPr>
              <a:t>&lt;img alt="statistics" src="/stat?jsdisabled=true&amp;amp;ncbi_db=pmc&amp;amp;ncbi_pdid=art-figures&amp;amp;ncbi_acc=&amp;amp;ncbi_domain=ijmedres&amp;amp;ncbi_report=record&amp;amp;ncbi_type=figure&amp;amp;ncbi_objectid=F1&amp;amp;ncbi_pcid=/articles/PMC3361882/figure/F1/&amp;amp;ncbi_app=pmc" /&gt;</a:t>
            </a:r>
            <a:r>
              <a:rPr kumimoji="0" lang="tr-TR" sz="900" b="0" i="0" u="sng" strike="noStrike" cap="none" normalizeH="0" baseline="0" smtClean="0">
                <a:ln>
                  <a:noFill/>
                </a:ln>
                <a:solidFill>
                  <a:srgbClr val="6F6F6F"/>
                </a:solidFill>
                <a:effectLst/>
                <a:latin typeface="Arial" pitchFamily="34" charset="0"/>
                <a:cs typeface="Arial" pitchFamily="34" charset="0"/>
              </a:rPr>
              <a:t> </a:t>
            </a:r>
          </a:p>
        </p:txBody>
      </p:sp>
      <p:grpSp>
        <p:nvGrpSpPr>
          <p:cNvPr id="7169" name="Group 1"/>
          <p:cNvGrpSpPr>
            <a:grpSpLocks/>
          </p:cNvGrpSpPr>
          <p:nvPr/>
        </p:nvGrpSpPr>
        <p:grpSpPr bwMode="auto">
          <a:xfrm>
            <a:off x="0" y="-1666052675"/>
            <a:ext cx="4772025" cy="1666767050"/>
            <a:chOff x="0" y="-1049482"/>
            <a:chExt cx="3006" cy="1049932"/>
          </a:xfrm>
        </p:grpSpPr>
        <p:pic>
          <p:nvPicPr>
            <p:cNvPr id="7171" name="Picture 3" descr="Logo of ijmedres"/>
            <p:cNvPicPr>
              <a:picLocks noChangeAspect="1" noChangeArrowheads="1"/>
            </p:cNvPicPr>
            <p:nvPr/>
          </p:nvPicPr>
          <p:blipFill>
            <a:blip r:embed="rId9" cstate="print"/>
            <a:srcRect/>
            <a:stretch>
              <a:fillRect/>
            </a:stretch>
          </p:blipFill>
          <p:spPr bwMode="auto">
            <a:xfrm>
              <a:off x="6" y="-1049482"/>
              <a:ext cx="3000" cy="450"/>
            </a:xfrm>
            <a:prstGeom prst="rect">
              <a:avLst/>
            </a:prstGeom>
            <a:noFill/>
          </p:spPr>
        </p:pic>
        <p:sp>
          <p:nvSpPr>
            <p:cNvPr id="7175" name="Rectangle 7">
              <a:hlinkClick r:id="rId10" tooltip="Submit article"/>
            </p:cNvPr>
            <p:cNvSpPr>
              <a:spLocks noChangeArrowheads="1"/>
            </p:cNvSpPr>
            <p:nvPr/>
          </p:nvSpPr>
          <p:spPr bwMode="auto">
            <a:xfrm>
              <a:off x="2508" y="354"/>
              <a:ext cx="492" cy="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endParaRPr lang="tr-TR"/>
            </a:p>
          </p:txBody>
        </p:sp>
        <p:sp>
          <p:nvSpPr>
            <p:cNvPr id="7174" name="Rectangle 6">
              <a:hlinkClick r:id="rId11" tooltip="Instructions"/>
            </p:cNvPr>
            <p:cNvSpPr>
              <a:spLocks noChangeArrowheads="1"/>
            </p:cNvSpPr>
            <p:nvPr/>
          </p:nvSpPr>
          <p:spPr bwMode="auto">
            <a:xfrm>
              <a:off x="2508" y="252"/>
              <a:ext cx="492" cy="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endParaRPr lang="tr-TR"/>
            </a:p>
          </p:txBody>
        </p:sp>
        <p:sp>
          <p:nvSpPr>
            <p:cNvPr id="7173" name="Rectangle 5">
              <a:hlinkClick r:id="rId12" tooltip="Current issue"/>
            </p:cNvPr>
            <p:cNvSpPr>
              <a:spLocks noChangeArrowheads="1"/>
            </p:cNvSpPr>
            <p:nvPr/>
          </p:nvSpPr>
          <p:spPr bwMode="auto">
            <a:xfrm>
              <a:off x="2508" y="144"/>
              <a:ext cx="492" cy="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endParaRPr lang="tr-TR"/>
            </a:p>
          </p:txBody>
        </p:sp>
        <p:sp>
          <p:nvSpPr>
            <p:cNvPr id="7172" name="Freeform 4">
              <a:hlinkClick r:id="rId12" tooltip="Home"/>
            </p:cNvPr>
            <p:cNvSpPr>
              <a:spLocks/>
            </p:cNvSpPr>
            <p:nvPr/>
          </p:nvSpPr>
          <p:spPr bwMode="auto">
            <a:xfrm>
              <a:off x="0" y="0"/>
              <a:ext cx="3000" cy="450"/>
            </a:xfrm>
            <a:custGeom>
              <a:avLst/>
              <a:gdLst/>
              <a:ahLst/>
              <a:cxnLst>
                <a:cxn ang="0">
                  <a:pos x="0" y="0"/>
                </a:cxn>
                <a:cxn ang="0">
                  <a:pos x="3000" y="0"/>
                </a:cxn>
                <a:cxn ang="0">
                  <a:pos x="3000" y="126"/>
                </a:cxn>
                <a:cxn ang="0">
                  <a:pos x="2496" y="126"/>
                </a:cxn>
                <a:cxn ang="0">
                  <a:pos x="2496" y="450"/>
                </a:cxn>
                <a:cxn ang="0">
                  <a:pos x="0" y="450"/>
                </a:cxn>
                <a:cxn ang="0">
                  <a:pos x="0" y="0"/>
                </a:cxn>
              </a:cxnLst>
              <a:rect l="0" t="0" r="r" b="b"/>
              <a:pathLst>
                <a:path w="3000" h="450">
                  <a:moveTo>
                    <a:pt x="0" y="0"/>
                  </a:moveTo>
                  <a:lnTo>
                    <a:pt x="3000" y="0"/>
                  </a:lnTo>
                  <a:lnTo>
                    <a:pt x="3000" y="126"/>
                  </a:lnTo>
                  <a:lnTo>
                    <a:pt x="2496" y="126"/>
                  </a:lnTo>
                  <a:lnTo>
                    <a:pt x="2496" y="450"/>
                  </a:lnTo>
                  <a:lnTo>
                    <a:pt x="0" y="450"/>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tr-TR"/>
            </a:p>
          </p:txBody>
        </p:sp>
      </p:grpSp>
      <p:pic>
        <p:nvPicPr>
          <p:cNvPr id="7176" name="Picture 8" descr="An external file that holds a picture, illustration, etc.&#10;Object name is IJMR-135-422-g001.jpg"/>
          <p:cNvPicPr>
            <a:picLocks noChangeAspect="1" noChangeArrowheads="1"/>
          </p:cNvPicPr>
          <p:nvPr/>
        </p:nvPicPr>
        <p:blipFill>
          <a:blip r:embed="rId13" cstate="print"/>
          <a:srcRect/>
          <a:stretch>
            <a:fillRect/>
          </a:stretch>
        </p:blipFill>
        <p:spPr bwMode="auto">
          <a:xfrm>
            <a:off x="-25400" y="-1769402100"/>
            <a:ext cx="5772150" cy="3505200"/>
          </a:xfrm>
          <a:prstGeom prst="rect">
            <a:avLst/>
          </a:prstGeom>
          <a:noFill/>
        </p:spPr>
      </p:pic>
      <p:pic>
        <p:nvPicPr>
          <p:cNvPr id="7177" name="Picture 9" descr="Fig. 1">
            <a:hlinkClick r:id="rId2"/>
          </p:cNvPr>
          <p:cNvPicPr>
            <a:picLocks noChangeAspect="1" noChangeArrowheads="1"/>
          </p:cNvPicPr>
          <p:nvPr/>
        </p:nvPicPr>
        <p:blipFill>
          <a:blip r:embed="rId14" cstate="print"/>
          <a:srcRect/>
          <a:stretch>
            <a:fillRect/>
          </a:stretch>
        </p:blipFill>
        <p:spPr bwMode="auto">
          <a:xfrm>
            <a:off x="71438" y="-571247588"/>
            <a:ext cx="952500" cy="581025"/>
          </a:xfrm>
          <a:prstGeom prst="rect">
            <a:avLst/>
          </a:prstGeom>
          <a:noFill/>
        </p:spPr>
      </p:pic>
      <p:pic>
        <p:nvPicPr>
          <p:cNvPr id="7178" name="Picture 10" descr="Fig. 2">
            <a:hlinkClick r:id="rId3"/>
          </p:cNvPr>
          <p:cNvPicPr>
            <a:picLocks noChangeAspect="1" noChangeArrowheads="1"/>
          </p:cNvPicPr>
          <p:nvPr/>
        </p:nvPicPr>
        <p:blipFill>
          <a:blip r:embed="rId15" cstate="print"/>
          <a:srcRect/>
          <a:stretch>
            <a:fillRect/>
          </a:stretch>
        </p:blipFill>
        <p:spPr bwMode="auto">
          <a:xfrm>
            <a:off x="71438" y="-571111063"/>
            <a:ext cx="952500" cy="581025"/>
          </a:xfrm>
          <a:prstGeom prst="rect">
            <a:avLst/>
          </a:prstGeom>
          <a:noFill/>
        </p:spPr>
      </p:pic>
      <p:pic>
        <p:nvPicPr>
          <p:cNvPr id="7179" name="Picture 11" descr="Fig. 3">
            <a:hlinkClick r:id="rId4"/>
          </p:cNvPr>
          <p:cNvPicPr>
            <a:picLocks noChangeAspect="1" noChangeArrowheads="1"/>
          </p:cNvPicPr>
          <p:nvPr/>
        </p:nvPicPr>
        <p:blipFill>
          <a:blip r:embed="rId16" cstate="print"/>
          <a:srcRect/>
          <a:stretch>
            <a:fillRect/>
          </a:stretch>
        </p:blipFill>
        <p:spPr bwMode="auto">
          <a:xfrm>
            <a:off x="71438" y="-570974538"/>
            <a:ext cx="952500" cy="609600"/>
          </a:xfrm>
          <a:prstGeom prst="rect">
            <a:avLst/>
          </a:prstGeom>
          <a:noFill/>
        </p:spPr>
      </p:pic>
      <p:pic>
        <p:nvPicPr>
          <p:cNvPr id="7180" name="Picture 12" descr="Fig. 4">
            <a:hlinkClick r:id="rId5"/>
          </p:cNvPr>
          <p:cNvPicPr>
            <a:picLocks noChangeAspect="1" noChangeArrowheads="1"/>
          </p:cNvPicPr>
          <p:nvPr/>
        </p:nvPicPr>
        <p:blipFill>
          <a:blip r:embed="rId17" cstate="print"/>
          <a:srcRect/>
          <a:stretch>
            <a:fillRect/>
          </a:stretch>
        </p:blipFill>
        <p:spPr bwMode="auto">
          <a:xfrm>
            <a:off x="71438" y="-570838013"/>
            <a:ext cx="952500" cy="590550"/>
          </a:xfrm>
          <a:prstGeom prst="rect">
            <a:avLst/>
          </a:prstGeom>
          <a:noFill/>
        </p:spPr>
      </p:pic>
      <p:pic>
        <p:nvPicPr>
          <p:cNvPr id="7181" name="Picture 13" descr="Fig. 5">
            <a:hlinkClick r:id="rId6"/>
          </p:cNvPr>
          <p:cNvPicPr>
            <a:picLocks noChangeAspect="1" noChangeArrowheads="1"/>
          </p:cNvPicPr>
          <p:nvPr/>
        </p:nvPicPr>
        <p:blipFill>
          <a:blip r:embed="rId18" cstate="print"/>
          <a:srcRect/>
          <a:stretch>
            <a:fillRect/>
          </a:stretch>
        </p:blipFill>
        <p:spPr bwMode="auto">
          <a:xfrm>
            <a:off x="71438" y="-570701488"/>
            <a:ext cx="952500" cy="600075"/>
          </a:xfrm>
          <a:prstGeom prst="rect">
            <a:avLst/>
          </a:prstGeom>
          <a:noFill/>
        </p:spPr>
      </p:pic>
      <p:pic>
        <p:nvPicPr>
          <p:cNvPr id="7182" name="Picture 14" descr="Fig. 6">
            <a:hlinkClick r:id="rId7"/>
          </p:cNvPr>
          <p:cNvPicPr>
            <a:picLocks noChangeAspect="1" noChangeArrowheads="1"/>
          </p:cNvPicPr>
          <p:nvPr/>
        </p:nvPicPr>
        <p:blipFill>
          <a:blip r:embed="rId19" cstate="print"/>
          <a:srcRect/>
          <a:stretch>
            <a:fillRect/>
          </a:stretch>
        </p:blipFill>
        <p:spPr bwMode="auto">
          <a:xfrm>
            <a:off x="71438" y="-570564963"/>
            <a:ext cx="952500" cy="619125"/>
          </a:xfrm>
          <a:prstGeom prst="rect">
            <a:avLst/>
          </a:prstGeom>
          <a:noFill/>
        </p:spPr>
      </p:pic>
      <p:pic>
        <p:nvPicPr>
          <p:cNvPr id="7183" name="Picture 15" descr="Fig. 7">
            <a:hlinkClick r:id="rId8"/>
          </p:cNvPr>
          <p:cNvPicPr>
            <a:picLocks noChangeAspect="1" noChangeArrowheads="1"/>
          </p:cNvPicPr>
          <p:nvPr/>
        </p:nvPicPr>
        <p:blipFill>
          <a:blip r:embed="rId20" cstate="print"/>
          <a:srcRect/>
          <a:stretch>
            <a:fillRect/>
          </a:stretch>
        </p:blipFill>
        <p:spPr bwMode="auto">
          <a:xfrm>
            <a:off x="71438" y="-570428438"/>
            <a:ext cx="952500" cy="647700"/>
          </a:xfrm>
          <a:prstGeom prst="rect">
            <a:avLst/>
          </a:prstGeom>
          <a:noFill/>
        </p:spPr>
      </p:pic>
      <p:sp>
        <p:nvSpPr>
          <p:cNvPr id="22" name="21 İçerik Yer Tutucusu"/>
          <p:cNvSpPr>
            <a:spLocks noGrp="1"/>
          </p:cNvSpPr>
          <p:nvPr>
            <p:ph idx="1"/>
          </p:nvPr>
        </p:nvSpPr>
        <p:spPr>
          <a:xfrm>
            <a:off x="457200" y="548680"/>
            <a:ext cx="8229600" cy="5577483"/>
          </a:xfrm>
        </p:spPr>
        <p:txBody>
          <a:bodyPr/>
          <a:lstStyle/>
          <a:p>
            <a:endParaRPr lang="tr-T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a:xfrm>
            <a:off x="457200" y="4941168"/>
            <a:ext cx="8229600" cy="1916832"/>
          </a:xfrm>
        </p:spPr>
        <p:txBody>
          <a:bodyPr>
            <a:normAutofit fontScale="85000" lnSpcReduction="20000"/>
          </a:bodyPr>
          <a:lstStyle/>
          <a:p>
            <a:r>
              <a:rPr lang="en-US" b="1" dirty="0" smtClean="0"/>
              <a:t>Fig. 1</a:t>
            </a:r>
          </a:p>
          <a:p>
            <a:r>
              <a:rPr lang="en-US" dirty="0" smtClean="0"/>
              <a:t>Effect of </a:t>
            </a:r>
            <a:r>
              <a:rPr lang="en-US" i="1" dirty="0" smtClean="0"/>
              <a:t>S. </a:t>
            </a:r>
            <a:r>
              <a:rPr lang="en-US" i="1" dirty="0" err="1" smtClean="0"/>
              <a:t>maxima</a:t>
            </a:r>
            <a:r>
              <a:rPr lang="en-US" dirty="0" err="1" smtClean="0"/>
              <a:t>administration</a:t>
            </a:r>
            <a:r>
              <a:rPr lang="en-US" dirty="0" smtClean="0"/>
              <a:t> on blood glucose level. SM, </a:t>
            </a:r>
            <a:r>
              <a:rPr lang="en-US" i="1" dirty="0" err="1" smtClean="0"/>
              <a:t>Spirulina</a:t>
            </a:r>
            <a:r>
              <a:rPr lang="en-US" i="1" dirty="0" smtClean="0"/>
              <a:t> maxima</a:t>
            </a:r>
            <a:r>
              <a:rPr lang="en-US" dirty="0" smtClean="0"/>
              <a:t>; CF, continuous fructose. The values expressed as mean ± SE, n=5. </a:t>
            </a:r>
            <a:r>
              <a:rPr lang="en-US" i="1" dirty="0" smtClean="0"/>
              <a:t>P</a:t>
            </a:r>
            <a:r>
              <a:rPr lang="en-US" dirty="0" smtClean="0"/>
              <a:t>*&lt;0.05, **&lt;0.001 compared to NC group</a:t>
            </a:r>
            <a:endParaRPr lang="en-US" dirty="0"/>
          </a:p>
        </p:txBody>
      </p:sp>
      <p:pic>
        <p:nvPicPr>
          <p:cNvPr id="4" name="3 Resim" descr="IJMR-135-422-g001.jpg"/>
          <p:cNvPicPr>
            <a:picLocks noChangeAspect="1"/>
          </p:cNvPicPr>
          <p:nvPr/>
        </p:nvPicPr>
        <p:blipFill>
          <a:blip r:embed="rId2" cstate="print"/>
          <a:stretch>
            <a:fillRect/>
          </a:stretch>
        </p:blipFill>
        <p:spPr>
          <a:xfrm>
            <a:off x="-110836" y="0"/>
            <a:ext cx="9254836" cy="4922856"/>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JMR-135-422-g002.jpg"/>
          <p:cNvPicPr>
            <a:picLocks noGrp="1" noChangeAspect="1"/>
          </p:cNvPicPr>
          <p:nvPr>
            <p:ph idx="1"/>
          </p:nvPr>
        </p:nvPicPr>
        <p:blipFill>
          <a:blip r:embed="rId2" cstate="print"/>
          <a:stretch>
            <a:fillRect/>
          </a:stretch>
        </p:blipFill>
        <p:spPr>
          <a:xfrm>
            <a:off x="0" y="260648"/>
            <a:ext cx="9144000" cy="5536533"/>
          </a:xfrm>
        </p:spPr>
      </p:pic>
      <p:sp>
        <p:nvSpPr>
          <p:cNvPr id="5" name="4 Dikdörtgen"/>
          <p:cNvSpPr/>
          <p:nvPr/>
        </p:nvSpPr>
        <p:spPr>
          <a:xfrm>
            <a:off x="827584" y="5589240"/>
            <a:ext cx="7344816" cy="923330"/>
          </a:xfrm>
          <a:prstGeom prst="rect">
            <a:avLst/>
          </a:prstGeom>
        </p:spPr>
        <p:txBody>
          <a:bodyPr wrap="square">
            <a:spAutoFit/>
          </a:bodyPr>
          <a:lstStyle/>
          <a:p>
            <a:r>
              <a:rPr lang="en-US" dirty="0" smtClean="0"/>
              <a:t>Effect of </a:t>
            </a:r>
            <a:r>
              <a:rPr lang="en-US" i="1" dirty="0" smtClean="0"/>
              <a:t>S. </a:t>
            </a:r>
            <a:r>
              <a:rPr lang="en-US" i="1" dirty="0" err="1" smtClean="0"/>
              <a:t>maxima</a:t>
            </a:r>
            <a:r>
              <a:rPr lang="en-US" dirty="0" err="1" smtClean="0"/>
              <a:t>administration</a:t>
            </a:r>
            <a:r>
              <a:rPr lang="en-US" dirty="0" smtClean="0"/>
              <a:t> on triglyceride level. SM, </a:t>
            </a:r>
            <a:r>
              <a:rPr lang="en-US" i="1" dirty="0" err="1" smtClean="0"/>
              <a:t>Spirulina</a:t>
            </a:r>
            <a:r>
              <a:rPr lang="en-US" i="1" dirty="0" smtClean="0"/>
              <a:t> maxima</a:t>
            </a:r>
            <a:r>
              <a:rPr lang="en-US" dirty="0" smtClean="0"/>
              <a:t>; CF, continuous fructose. The values expressed as mean ± SE, n=5. </a:t>
            </a:r>
            <a:r>
              <a:rPr lang="en-US" i="1" dirty="0" smtClean="0"/>
              <a:t>P</a:t>
            </a:r>
            <a:r>
              <a:rPr lang="en-US" dirty="0" smtClean="0"/>
              <a:t>*&lt;0.05, **&lt;0.001 compared to NC group</a:t>
            </a:r>
            <a:endParaRPr lang="tr-T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JMR-135-422-g003.jpg"/>
          <p:cNvPicPr>
            <a:picLocks noGrp="1" noChangeAspect="1"/>
          </p:cNvPicPr>
          <p:nvPr>
            <p:ph idx="1"/>
          </p:nvPr>
        </p:nvPicPr>
        <p:blipFill>
          <a:blip r:embed="rId2" cstate="print"/>
          <a:stretch>
            <a:fillRect/>
          </a:stretch>
        </p:blipFill>
        <p:spPr>
          <a:xfrm>
            <a:off x="0" y="0"/>
            <a:ext cx="9144000" cy="5661248"/>
          </a:xfrm>
        </p:spPr>
      </p:pic>
      <p:sp>
        <p:nvSpPr>
          <p:cNvPr id="5" name="4 Dikdörtgen"/>
          <p:cNvSpPr/>
          <p:nvPr/>
        </p:nvSpPr>
        <p:spPr>
          <a:xfrm>
            <a:off x="0" y="6211669"/>
            <a:ext cx="9144000" cy="646331"/>
          </a:xfrm>
          <a:prstGeom prst="rect">
            <a:avLst/>
          </a:prstGeom>
        </p:spPr>
        <p:txBody>
          <a:bodyPr wrap="square">
            <a:spAutoFit/>
          </a:bodyPr>
          <a:lstStyle/>
          <a:p>
            <a:r>
              <a:rPr lang="en-US" dirty="0" smtClean="0"/>
              <a:t>Effect of </a:t>
            </a:r>
            <a:r>
              <a:rPr lang="en-US" i="1" dirty="0" smtClean="0"/>
              <a:t>S. </a:t>
            </a:r>
            <a:r>
              <a:rPr lang="en-US" i="1" dirty="0" err="1" smtClean="0"/>
              <a:t>maxima</a:t>
            </a:r>
            <a:r>
              <a:rPr lang="en-US" dirty="0" err="1" smtClean="0"/>
              <a:t>administration</a:t>
            </a:r>
            <a:r>
              <a:rPr lang="en-US" dirty="0" smtClean="0"/>
              <a:t> on cholesterol level. SM, </a:t>
            </a:r>
            <a:r>
              <a:rPr lang="en-US" i="1" dirty="0" err="1" smtClean="0"/>
              <a:t>Spirulina</a:t>
            </a:r>
            <a:r>
              <a:rPr lang="en-US" i="1" dirty="0" smtClean="0"/>
              <a:t> maxima</a:t>
            </a:r>
            <a:r>
              <a:rPr lang="en-US" dirty="0" smtClean="0"/>
              <a:t>; CF, continuous fructose. The values expressed as mean ± SE, n=5. </a:t>
            </a:r>
            <a:r>
              <a:rPr lang="en-US" i="1" dirty="0" smtClean="0"/>
              <a:t>P</a:t>
            </a:r>
            <a:r>
              <a:rPr lang="en-US" dirty="0" smtClean="0"/>
              <a:t>*&lt;0.01, **&lt;0.001 compared to NC group</a:t>
            </a:r>
            <a:endParaRPr lang="tr-T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5661248"/>
            <a:ext cx="8229600" cy="1196752"/>
          </a:xfrm>
        </p:spPr>
        <p:txBody>
          <a:bodyPr>
            <a:normAutofit fontScale="70000" lnSpcReduction="20000"/>
          </a:bodyPr>
          <a:lstStyle/>
          <a:p>
            <a:r>
              <a:rPr lang="en-US" dirty="0" smtClean="0"/>
              <a:t>Effect of </a:t>
            </a:r>
            <a:r>
              <a:rPr lang="en-US" i="1" dirty="0" smtClean="0"/>
              <a:t>S. maxima</a:t>
            </a:r>
            <a:r>
              <a:rPr lang="en-US" dirty="0" smtClean="0"/>
              <a:t> administration on HDL-C, LDL and VLDL levels. SM, </a:t>
            </a:r>
            <a:r>
              <a:rPr lang="en-US" i="1" dirty="0" err="1" smtClean="0"/>
              <a:t>Spirulina</a:t>
            </a:r>
            <a:r>
              <a:rPr lang="en-US" i="1" dirty="0" smtClean="0"/>
              <a:t> maxima</a:t>
            </a:r>
            <a:r>
              <a:rPr lang="en-US" dirty="0" smtClean="0"/>
              <a:t>; CF, continuous fructose. The values expressed as mean SE, n=5. </a:t>
            </a:r>
            <a:r>
              <a:rPr lang="en-US" i="1" dirty="0" smtClean="0"/>
              <a:t>P</a:t>
            </a:r>
            <a:r>
              <a:rPr lang="en-US" dirty="0" smtClean="0"/>
              <a:t>*&lt;0.05, **&lt;0.001 compared to NC group.</a:t>
            </a:r>
            <a:endParaRPr lang="tr-TR" dirty="0"/>
          </a:p>
        </p:txBody>
      </p:sp>
      <p:pic>
        <p:nvPicPr>
          <p:cNvPr id="4" name="3 Resim" descr="IJMR-135-422-g004.jpg"/>
          <p:cNvPicPr>
            <a:picLocks noChangeAspect="1"/>
          </p:cNvPicPr>
          <p:nvPr/>
        </p:nvPicPr>
        <p:blipFill>
          <a:blip r:embed="rId2" cstate="print"/>
          <a:stretch>
            <a:fillRect/>
          </a:stretch>
        </p:blipFill>
        <p:spPr>
          <a:xfrm>
            <a:off x="0" y="0"/>
            <a:ext cx="9144000" cy="548182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052736"/>
            <a:ext cx="8229600" cy="4525963"/>
          </a:xfrm>
        </p:spPr>
        <p:txBody>
          <a:bodyPr/>
          <a:lstStyle/>
          <a:p>
            <a:r>
              <a:rPr lang="tr-TR" dirty="0" smtClean="0"/>
              <a:t>Deniz alglerinin yaklaşık 160 türü insanlar tarafından besin olarak tüketilmektedir. Bunların; </a:t>
            </a:r>
            <a:br>
              <a:rPr lang="tr-TR" dirty="0" smtClean="0"/>
            </a:br>
            <a:r>
              <a:rPr lang="tr-TR" dirty="0" smtClean="0"/>
              <a:t>                                         </a:t>
            </a:r>
            <a:br>
              <a:rPr lang="tr-TR" dirty="0" smtClean="0"/>
            </a:br>
            <a:endParaRPr lang="tr-TR" dirty="0"/>
          </a:p>
        </p:txBody>
      </p:sp>
      <p:pic>
        <p:nvPicPr>
          <p:cNvPr id="4" name="Picture 4" descr="sealettuce_02_LRG"/>
          <p:cNvPicPr>
            <a:picLocks noChangeAspect="1" noChangeArrowheads="1"/>
          </p:cNvPicPr>
          <p:nvPr/>
        </p:nvPicPr>
        <p:blipFill>
          <a:blip r:embed="rId2" cstate="print"/>
          <a:srcRect/>
          <a:stretch>
            <a:fillRect/>
          </a:stretch>
        </p:blipFill>
        <p:spPr bwMode="auto">
          <a:xfrm>
            <a:off x="6228184" y="2780928"/>
            <a:ext cx="2915816" cy="2376264"/>
          </a:xfrm>
          <a:prstGeom prst="rect">
            <a:avLst/>
          </a:prstGeom>
          <a:noFill/>
          <a:ln w="9525">
            <a:noFill/>
            <a:miter lim="800000"/>
            <a:headEnd/>
            <a:tailEnd/>
          </a:ln>
        </p:spPr>
      </p:pic>
      <p:pic>
        <p:nvPicPr>
          <p:cNvPr id="1026" name="Picture 2" descr="C:\Users\Hp\Desktop\indir (1).jpg"/>
          <p:cNvPicPr>
            <a:picLocks noChangeAspect="1" noChangeArrowheads="1"/>
          </p:cNvPicPr>
          <p:nvPr/>
        </p:nvPicPr>
        <p:blipFill>
          <a:blip r:embed="rId3" cstate="print"/>
          <a:srcRect/>
          <a:stretch>
            <a:fillRect/>
          </a:stretch>
        </p:blipFill>
        <p:spPr bwMode="auto">
          <a:xfrm>
            <a:off x="0" y="2852936"/>
            <a:ext cx="3059832" cy="2304256"/>
          </a:xfrm>
          <a:prstGeom prst="rect">
            <a:avLst/>
          </a:prstGeom>
          <a:noFill/>
        </p:spPr>
      </p:pic>
      <p:pic>
        <p:nvPicPr>
          <p:cNvPr id="6" name="5 Resim" descr="indir (3).jpg"/>
          <p:cNvPicPr>
            <a:picLocks noChangeAspect="1"/>
          </p:cNvPicPr>
          <p:nvPr/>
        </p:nvPicPr>
        <p:blipFill>
          <a:blip r:embed="rId4" cstate="print"/>
          <a:stretch>
            <a:fillRect/>
          </a:stretch>
        </p:blipFill>
        <p:spPr>
          <a:xfrm>
            <a:off x="3059832" y="4797152"/>
            <a:ext cx="3168352" cy="2060848"/>
          </a:xfrm>
          <a:prstGeom prst="rect">
            <a:avLst/>
          </a:prstGeom>
        </p:spPr>
      </p:pic>
      <p:sp>
        <p:nvSpPr>
          <p:cNvPr id="7" name="6 Metin kutusu"/>
          <p:cNvSpPr txBox="1"/>
          <p:nvPr/>
        </p:nvSpPr>
        <p:spPr>
          <a:xfrm>
            <a:off x="179512" y="5301208"/>
            <a:ext cx="2448272" cy="400110"/>
          </a:xfrm>
          <a:prstGeom prst="rect">
            <a:avLst/>
          </a:prstGeom>
          <a:noFill/>
        </p:spPr>
        <p:txBody>
          <a:bodyPr wrap="square" rtlCol="0">
            <a:spAutoFit/>
          </a:bodyPr>
          <a:lstStyle/>
          <a:p>
            <a:r>
              <a:rPr lang="tr-TR" sz="2000" b="1" dirty="0" smtClean="0">
                <a:solidFill>
                  <a:srgbClr val="C00000"/>
                </a:solidFill>
              </a:rPr>
              <a:t>81 türü kırmızı algler</a:t>
            </a:r>
            <a:endParaRPr lang="tr-TR" sz="2000" b="1" dirty="0">
              <a:solidFill>
                <a:srgbClr val="C00000"/>
              </a:solidFill>
            </a:endParaRPr>
          </a:p>
        </p:txBody>
      </p:sp>
      <p:sp>
        <p:nvSpPr>
          <p:cNvPr id="9" name="8 Metin kutusu"/>
          <p:cNvSpPr txBox="1"/>
          <p:nvPr/>
        </p:nvSpPr>
        <p:spPr>
          <a:xfrm>
            <a:off x="3275856" y="4365104"/>
            <a:ext cx="2664296" cy="400110"/>
          </a:xfrm>
          <a:prstGeom prst="rect">
            <a:avLst/>
          </a:prstGeom>
          <a:noFill/>
        </p:spPr>
        <p:txBody>
          <a:bodyPr wrap="square" rtlCol="0">
            <a:spAutoFit/>
          </a:bodyPr>
          <a:lstStyle/>
          <a:p>
            <a:r>
              <a:rPr lang="tr-TR" sz="2000" b="1" dirty="0" smtClean="0">
                <a:solidFill>
                  <a:srgbClr val="8B814F"/>
                </a:solidFill>
              </a:rPr>
              <a:t>54 türü kahverengi alg</a:t>
            </a:r>
            <a:endParaRPr lang="tr-TR" sz="2000" b="1" dirty="0">
              <a:solidFill>
                <a:srgbClr val="8B814F"/>
              </a:solidFill>
            </a:endParaRPr>
          </a:p>
        </p:txBody>
      </p:sp>
      <p:sp>
        <p:nvSpPr>
          <p:cNvPr id="10" name="9 Metin kutusu"/>
          <p:cNvSpPr txBox="1"/>
          <p:nvPr/>
        </p:nvSpPr>
        <p:spPr>
          <a:xfrm>
            <a:off x="11628784" y="2852936"/>
            <a:ext cx="184731" cy="369332"/>
          </a:xfrm>
          <a:prstGeom prst="rect">
            <a:avLst/>
          </a:prstGeom>
          <a:noFill/>
        </p:spPr>
        <p:txBody>
          <a:bodyPr wrap="none" rtlCol="0">
            <a:spAutoFit/>
          </a:bodyPr>
          <a:lstStyle/>
          <a:p>
            <a:endParaRPr lang="tr-TR" dirty="0"/>
          </a:p>
        </p:txBody>
      </p:sp>
      <p:sp>
        <p:nvSpPr>
          <p:cNvPr id="11" name="10 Metin kutusu"/>
          <p:cNvSpPr txBox="1"/>
          <p:nvPr/>
        </p:nvSpPr>
        <p:spPr>
          <a:xfrm>
            <a:off x="6444208" y="5301208"/>
            <a:ext cx="2699792" cy="400110"/>
          </a:xfrm>
          <a:prstGeom prst="rect">
            <a:avLst/>
          </a:prstGeom>
          <a:noFill/>
        </p:spPr>
        <p:txBody>
          <a:bodyPr wrap="square" rtlCol="0">
            <a:spAutoFit/>
          </a:bodyPr>
          <a:lstStyle/>
          <a:p>
            <a:r>
              <a:rPr lang="tr-TR" dirty="0" smtClean="0"/>
              <a:t>        </a:t>
            </a:r>
            <a:r>
              <a:rPr lang="tr-TR" sz="2000" b="1" dirty="0" smtClean="0">
                <a:solidFill>
                  <a:schemeClr val="accent3">
                    <a:lumMod val="75000"/>
                  </a:schemeClr>
                </a:solidFill>
              </a:rPr>
              <a:t>25 türü yeşil alg</a:t>
            </a:r>
            <a:endParaRPr lang="tr-TR" sz="2000" b="1" dirty="0">
              <a:solidFill>
                <a:schemeClr val="accent3">
                  <a:lumMod val="75000"/>
                </a:schemeClr>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5589240"/>
            <a:ext cx="8229600" cy="1080120"/>
          </a:xfrm>
        </p:spPr>
        <p:txBody>
          <a:bodyPr>
            <a:normAutofit fontScale="62500" lnSpcReduction="20000"/>
          </a:bodyPr>
          <a:lstStyle/>
          <a:p>
            <a:r>
              <a:rPr lang="tr-TR" dirty="0" err="1" smtClean="0"/>
              <a:t>Effects</a:t>
            </a:r>
            <a:r>
              <a:rPr lang="tr-TR" dirty="0" smtClean="0"/>
              <a:t> of </a:t>
            </a:r>
            <a:r>
              <a:rPr lang="tr-TR" i="1" dirty="0" smtClean="0"/>
              <a:t>S. </a:t>
            </a:r>
            <a:r>
              <a:rPr lang="tr-TR" i="1" dirty="0" err="1" smtClean="0"/>
              <a:t>maxima</a:t>
            </a:r>
            <a:r>
              <a:rPr lang="tr-TR" dirty="0" smtClean="0"/>
              <a:t> </a:t>
            </a:r>
            <a:r>
              <a:rPr lang="tr-TR" dirty="0" err="1" smtClean="0"/>
              <a:t>administration</a:t>
            </a:r>
            <a:r>
              <a:rPr lang="tr-TR" dirty="0" smtClean="0"/>
              <a:t> on serum </a:t>
            </a:r>
            <a:r>
              <a:rPr lang="tr-TR" dirty="0" err="1" smtClean="0"/>
              <a:t>glutamate</a:t>
            </a:r>
            <a:r>
              <a:rPr lang="tr-TR" dirty="0" smtClean="0"/>
              <a:t> </a:t>
            </a:r>
            <a:r>
              <a:rPr lang="tr-TR" dirty="0" err="1" smtClean="0"/>
              <a:t>pyruvate</a:t>
            </a:r>
            <a:r>
              <a:rPr lang="tr-TR" dirty="0" smtClean="0"/>
              <a:t> </a:t>
            </a:r>
            <a:r>
              <a:rPr lang="tr-TR" dirty="0" err="1" smtClean="0"/>
              <a:t>transaminase</a:t>
            </a:r>
            <a:r>
              <a:rPr lang="tr-TR" dirty="0" smtClean="0"/>
              <a:t> (SGPT) </a:t>
            </a:r>
            <a:r>
              <a:rPr lang="tr-TR" dirty="0" err="1" smtClean="0"/>
              <a:t>activity</a:t>
            </a:r>
            <a:r>
              <a:rPr lang="tr-TR" dirty="0" smtClean="0"/>
              <a:t>. SM, </a:t>
            </a:r>
            <a:r>
              <a:rPr lang="tr-TR" i="1" dirty="0" err="1" smtClean="0"/>
              <a:t>Spirulina</a:t>
            </a:r>
            <a:r>
              <a:rPr lang="tr-TR" i="1" dirty="0" smtClean="0"/>
              <a:t> </a:t>
            </a:r>
            <a:r>
              <a:rPr lang="tr-TR" i="1" dirty="0" err="1" smtClean="0"/>
              <a:t>maxima</a:t>
            </a:r>
            <a:r>
              <a:rPr lang="tr-TR" dirty="0" smtClean="0"/>
              <a:t>; CF, </a:t>
            </a:r>
            <a:r>
              <a:rPr lang="tr-TR" dirty="0" err="1" smtClean="0"/>
              <a:t>continuous</a:t>
            </a:r>
            <a:r>
              <a:rPr lang="tr-TR" dirty="0" smtClean="0"/>
              <a:t> </a:t>
            </a:r>
            <a:r>
              <a:rPr lang="tr-TR" dirty="0" err="1" smtClean="0"/>
              <a:t>fructose</a:t>
            </a:r>
            <a:r>
              <a:rPr lang="tr-TR" dirty="0" smtClean="0"/>
              <a:t>. </a:t>
            </a:r>
            <a:r>
              <a:rPr lang="tr-TR" dirty="0" err="1" smtClean="0"/>
              <a:t>The</a:t>
            </a:r>
            <a:r>
              <a:rPr lang="tr-TR" dirty="0" smtClean="0"/>
              <a:t> </a:t>
            </a:r>
            <a:r>
              <a:rPr lang="tr-TR" dirty="0" err="1" smtClean="0"/>
              <a:t>values</a:t>
            </a:r>
            <a:r>
              <a:rPr lang="tr-TR" dirty="0" smtClean="0"/>
              <a:t> </a:t>
            </a:r>
            <a:r>
              <a:rPr lang="tr-TR" dirty="0" err="1" smtClean="0"/>
              <a:t>expressed</a:t>
            </a:r>
            <a:r>
              <a:rPr lang="tr-TR" dirty="0" smtClean="0"/>
              <a:t> as </a:t>
            </a:r>
            <a:r>
              <a:rPr lang="tr-TR" dirty="0" err="1" smtClean="0"/>
              <a:t>mean</a:t>
            </a:r>
            <a:r>
              <a:rPr lang="tr-TR" dirty="0" smtClean="0"/>
              <a:t> ± SE, n=5. </a:t>
            </a:r>
            <a:r>
              <a:rPr lang="tr-TR" i="1" dirty="0" smtClean="0"/>
              <a:t>P</a:t>
            </a:r>
            <a:r>
              <a:rPr lang="tr-TR" dirty="0" smtClean="0"/>
              <a:t>*&lt;0.05, **&lt;0.001 </a:t>
            </a:r>
            <a:r>
              <a:rPr lang="tr-TR" dirty="0" err="1" smtClean="0"/>
              <a:t>compared</a:t>
            </a:r>
            <a:r>
              <a:rPr lang="tr-TR" dirty="0" smtClean="0"/>
              <a:t> </a:t>
            </a:r>
            <a:r>
              <a:rPr lang="tr-TR" dirty="0" err="1" smtClean="0"/>
              <a:t>to</a:t>
            </a:r>
            <a:r>
              <a:rPr lang="tr-TR" dirty="0" smtClean="0"/>
              <a:t> NC </a:t>
            </a:r>
            <a:r>
              <a:rPr lang="tr-TR" dirty="0" err="1" smtClean="0"/>
              <a:t>group</a:t>
            </a:r>
            <a:r>
              <a:rPr lang="tr-TR" dirty="0" smtClean="0"/>
              <a:t>.</a:t>
            </a:r>
            <a:endParaRPr lang="tr-TR" dirty="0"/>
          </a:p>
        </p:txBody>
      </p:sp>
      <p:pic>
        <p:nvPicPr>
          <p:cNvPr id="4" name="3 Resim" descr="IJMR-135-422-g006.jpg"/>
          <p:cNvPicPr>
            <a:picLocks noChangeAspect="1"/>
          </p:cNvPicPr>
          <p:nvPr/>
        </p:nvPicPr>
        <p:blipFill>
          <a:blip r:embed="rId2" cstate="print"/>
          <a:stretch>
            <a:fillRect/>
          </a:stretch>
        </p:blipFill>
        <p:spPr>
          <a:xfrm>
            <a:off x="0" y="0"/>
            <a:ext cx="9144000" cy="5586984"/>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5661247"/>
            <a:ext cx="8229600" cy="1196753"/>
          </a:xfrm>
        </p:spPr>
        <p:txBody>
          <a:bodyPr>
            <a:normAutofit fontScale="70000" lnSpcReduction="20000"/>
          </a:bodyPr>
          <a:lstStyle/>
          <a:p>
            <a:r>
              <a:rPr lang="tr-TR" dirty="0" err="1" smtClean="0"/>
              <a:t>Effect</a:t>
            </a:r>
            <a:r>
              <a:rPr lang="tr-TR" dirty="0" smtClean="0"/>
              <a:t> of </a:t>
            </a:r>
            <a:r>
              <a:rPr lang="tr-TR" i="1" dirty="0" smtClean="0"/>
              <a:t>S. </a:t>
            </a:r>
            <a:r>
              <a:rPr lang="tr-TR" i="1" dirty="0" err="1" smtClean="0"/>
              <a:t>maxima</a:t>
            </a:r>
            <a:r>
              <a:rPr lang="tr-TR" dirty="0" smtClean="0"/>
              <a:t> </a:t>
            </a:r>
            <a:r>
              <a:rPr lang="tr-TR" dirty="0" err="1" smtClean="0"/>
              <a:t>administration</a:t>
            </a:r>
            <a:r>
              <a:rPr lang="tr-TR" dirty="0" smtClean="0"/>
              <a:t> on serum </a:t>
            </a:r>
            <a:r>
              <a:rPr lang="tr-TR" dirty="0" err="1" smtClean="0"/>
              <a:t>glutamate</a:t>
            </a:r>
            <a:r>
              <a:rPr lang="tr-TR" dirty="0" smtClean="0"/>
              <a:t> </a:t>
            </a:r>
            <a:r>
              <a:rPr lang="tr-TR" dirty="0" err="1" smtClean="0"/>
              <a:t>oxaloacetate</a:t>
            </a:r>
            <a:r>
              <a:rPr lang="tr-TR" dirty="0" smtClean="0"/>
              <a:t> </a:t>
            </a:r>
            <a:r>
              <a:rPr lang="tr-TR" dirty="0" err="1" smtClean="0"/>
              <a:t>transaminase</a:t>
            </a:r>
            <a:r>
              <a:rPr lang="tr-TR" dirty="0" smtClean="0"/>
              <a:t> (SGOT) </a:t>
            </a:r>
            <a:r>
              <a:rPr lang="tr-TR" dirty="0" err="1" smtClean="0"/>
              <a:t>levels</a:t>
            </a:r>
            <a:r>
              <a:rPr lang="tr-TR" dirty="0" smtClean="0"/>
              <a:t>. SM, </a:t>
            </a:r>
            <a:r>
              <a:rPr lang="tr-TR" i="1" dirty="0" err="1" smtClean="0"/>
              <a:t>Spirulina</a:t>
            </a:r>
            <a:r>
              <a:rPr lang="tr-TR" i="1" dirty="0" smtClean="0"/>
              <a:t> </a:t>
            </a:r>
            <a:r>
              <a:rPr lang="tr-TR" i="1" dirty="0" err="1" smtClean="0"/>
              <a:t>maxima</a:t>
            </a:r>
            <a:r>
              <a:rPr lang="tr-TR" dirty="0" smtClean="0"/>
              <a:t>; CF, </a:t>
            </a:r>
            <a:r>
              <a:rPr lang="tr-TR" dirty="0" err="1" smtClean="0"/>
              <a:t>continuous</a:t>
            </a:r>
            <a:r>
              <a:rPr lang="tr-TR" dirty="0" smtClean="0"/>
              <a:t> </a:t>
            </a:r>
            <a:r>
              <a:rPr lang="tr-TR" dirty="0" err="1" smtClean="0"/>
              <a:t>fructose</a:t>
            </a:r>
            <a:r>
              <a:rPr lang="tr-TR" dirty="0" smtClean="0"/>
              <a:t>. </a:t>
            </a:r>
            <a:r>
              <a:rPr lang="tr-TR" dirty="0" err="1" smtClean="0"/>
              <a:t>The</a:t>
            </a:r>
            <a:r>
              <a:rPr lang="tr-TR" dirty="0" smtClean="0"/>
              <a:t> </a:t>
            </a:r>
            <a:r>
              <a:rPr lang="tr-TR" dirty="0" err="1" smtClean="0"/>
              <a:t>values</a:t>
            </a:r>
            <a:r>
              <a:rPr lang="tr-TR" dirty="0" smtClean="0"/>
              <a:t> </a:t>
            </a:r>
            <a:r>
              <a:rPr lang="tr-TR" dirty="0" err="1" smtClean="0"/>
              <a:t>expressed</a:t>
            </a:r>
            <a:r>
              <a:rPr lang="tr-TR" dirty="0" smtClean="0"/>
              <a:t> as </a:t>
            </a:r>
            <a:r>
              <a:rPr lang="tr-TR" dirty="0" err="1" smtClean="0"/>
              <a:t>mean</a:t>
            </a:r>
            <a:r>
              <a:rPr lang="tr-TR" dirty="0" smtClean="0"/>
              <a:t> ± SE, n=5. </a:t>
            </a:r>
            <a:r>
              <a:rPr lang="tr-TR" i="1" dirty="0" smtClean="0"/>
              <a:t>P</a:t>
            </a:r>
            <a:r>
              <a:rPr lang="tr-TR" dirty="0" smtClean="0"/>
              <a:t>*&lt;0.05, **&lt;0.001 </a:t>
            </a:r>
            <a:r>
              <a:rPr lang="tr-TR" dirty="0" err="1" smtClean="0"/>
              <a:t>compared</a:t>
            </a:r>
            <a:r>
              <a:rPr lang="tr-TR" dirty="0" smtClean="0"/>
              <a:t> </a:t>
            </a:r>
            <a:r>
              <a:rPr lang="tr-TR" dirty="0" err="1" smtClean="0"/>
              <a:t>to</a:t>
            </a:r>
            <a:r>
              <a:rPr lang="tr-TR" dirty="0" smtClean="0"/>
              <a:t> NC </a:t>
            </a:r>
            <a:r>
              <a:rPr lang="tr-TR" dirty="0" err="1" smtClean="0"/>
              <a:t>group</a:t>
            </a:r>
            <a:r>
              <a:rPr lang="tr-TR" dirty="0" smtClean="0"/>
              <a:t>.</a:t>
            </a:r>
            <a:endParaRPr lang="tr-TR" dirty="0"/>
          </a:p>
        </p:txBody>
      </p:sp>
      <p:pic>
        <p:nvPicPr>
          <p:cNvPr id="4" name="3 Resim" descr="IJMR-135-422-g007.jpg"/>
          <p:cNvPicPr>
            <a:picLocks noChangeAspect="1"/>
          </p:cNvPicPr>
          <p:nvPr/>
        </p:nvPicPr>
        <p:blipFill>
          <a:blip r:embed="rId2" cstate="print"/>
          <a:stretch>
            <a:fillRect/>
          </a:stretch>
        </p:blipFill>
        <p:spPr>
          <a:xfrm>
            <a:off x="0" y="0"/>
            <a:ext cx="9144000" cy="566928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İNFLAMASYON ÜZERİNDE ETKİSİ</a:t>
            </a:r>
            <a:endParaRPr lang="tr-TR" dirty="0"/>
          </a:p>
        </p:txBody>
      </p:sp>
      <p:sp>
        <p:nvSpPr>
          <p:cNvPr id="3" name="2 İçerik Yer Tutucusu"/>
          <p:cNvSpPr>
            <a:spLocks noGrp="1"/>
          </p:cNvSpPr>
          <p:nvPr>
            <p:ph idx="1"/>
          </p:nvPr>
        </p:nvSpPr>
        <p:spPr>
          <a:xfrm>
            <a:off x="457200" y="1340768"/>
            <a:ext cx="8229600" cy="4785395"/>
          </a:xfrm>
        </p:spPr>
        <p:txBody>
          <a:bodyPr>
            <a:normAutofit fontScale="77500" lnSpcReduction="20000"/>
          </a:bodyPr>
          <a:lstStyle/>
          <a:p>
            <a:r>
              <a:rPr lang="tr-TR" dirty="0" smtClean="0"/>
              <a:t>Hayvanlar üzerinde yapılan araştırmalar </a:t>
            </a:r>
            <a:r>
              <a:rPr lang="tr-TR" dirty="0" err="1" smtClean="0"/>
              <a:t>inflamasyon</a:t>
            </a:r>
            <a:r>
              <a:rPr lang="tr-TR" dirty="0" smtClean="0"/>
              <a:t> hastalıklarına karşı BGA </a:t>
            </a:r>
            <a:r>
              <a:rPr lang="tr-TR" dirty="0" err="1" smtClean="0"/>
              <a:t>nın</a:t>
            </a:r>
            <a:r>
              <a:rPr lang="tr-TR" dirty="0" smtClean="0"/>
              <a:t> tüketiminin koruyucu etki yaptığı ve </a:t>
            </a:r>
            <a:r>
              <a:rPr lang="tr-TR" dirty="0" err="1" smtClean="0"/>
              <a:t>bağşıklığı</a:t>
            </a:r>
            <a:r>
              <a:rPr lang="tr-TR" dirty="0" smtClean="0"/>
              <a:t> güçlendirdiği kanıtlanmıştır.</a:t>
            </a:r>
          </a:p>
          <a:p>
            <a:r>
              <a:rPr lang="tr-TR" dirty="0" smtClean="0"/>
              <a:t>Özellikle de </a:t>
            </a:r>
            <a:r>
              <a:rPr lang="tr-TR" dirty="0" err="1" smtClean="0"/>
              <a:t>adjuvant</a:t>
            </a:r>
            <a:r>
              <a:rPr lang="tr-TR" dirty="0" smtClean="0"/>
              <a:t> bağımlı </a:t>
            </a:r>
            <a:r>
              <a:rPr lang="tr-TR" dirty="0" err="1" smtClean="0"/>
              <a:t>arthritic</a:t>
            </a:r>
            <a:r>
              <a:rPr lang="tr-TR" dirty="0" smtClean="0"/>
              <a:t> farelerde 8 gün boyunca 500 mg SP </a:t>
            </a:r>
            <a:r>
              <a:rPr lang="tr-TR" dirty="0" err="1" smtClean="0"/>
              <a:t>nin</a:t>
            </a:r>
            <a:r>
              <a:rPr lang="tr-TR" dirty="0" smtClean="0"/>
              <a:t> </a:t>
            </a:r>
            <a:r>
              <a:rPr lang="tr-TR" dirty="0" err="1" smtClean="0"/>
              <a:t>hergün</a:t>
            </a:r>
            <a:r>
              <a:rPr lang="tr-TR" dirty="0" smtClean="0"/>
              <a:t> ağızdan verildiğinde </a:t>
            </a:r>
            <a:r>
              <a:rPr lang="tr-TR" dirty="0" err="1" smtClean="0"/>
              <a:t>arthritic</a:t>
            </a:r>
            <a:r>
              <a:rPr lang="tr-TR" dirty="0" smtClean="0"/>
              <a:t> belirteçlerinin normale yaklaştığını göstermiştir.</a:t>
            </a:r>
          </a:p>
          <a:p>
            <a:r>
              <a:rPr lang="tr-TR" dirty="0" smtClean="0"/>
              <a:t>Fakat bunun yanında </a:t>
            </a:r>
            <a:r>
              <a:rPr lang="tr-TR" dirty="0" err="1" smtClean="0"/>
              <a:t>collagen</a:t>
            </a:r>
            <a:r>
              <a:rPr lang="tr-TR" dirty="0" smtClean="0"/>
              <a:t> bağımlı </a:t>
            </a:r>
            <a:r>
              <a:rPr lang="tr-TR" dirty="0" err="1" smtClean="0"/>
              <a:t>arthritic</a:t>
            </a:r>
            <a:r>
              <a:rPr lang="tr-TR" dirty="0" smtClean="0"/>
              <a:t> farelerin 45 gün boyunca 400 mg/kg SP ile ağızdan beslendiklerinde bir takım semptomlara neden olmuştur.(kızarıklık ,sakatlık,şişlik)</a:t>
            </a:r>
          </a:p>
          <a:p>
            <a:endParaRPr lang="tr-TR" dirty="0" smtClean="0">
              <a:hlinkClick r:id="rId2" tooltip="Biological &amp; pharmaceutical bulletin."/>
            </a:endParaRPr>
          </a:p>
          <a:p>
            <a:r>
              <a:rPr lang="tr-TR" dirty="0" smtClean="0">
                <a:hlinkClick r:id="rId2" tooltip="Biological &amp; pharmaceutical bulletin."/>
              </a:rPr>
              <a:t> </a:t>
            </a:r>
            <a:r>
              <a:rPr lang="tr-TR" sz="2100" dirty="0" err="1" smtClean="0">
                <a:hlinkClick r:id="rId2" tooltip="Biological &amp; pharmaceutical bulletin."/>
              </a:rPr>
              <a:t>Biol</a:t>
            </a:r>
            <a:r>
              <a:rPr lang="tr-TR" sz="2100" dirty="0" smtClean="0">
                <a:hlinkClick r:id="rId2" tooltip="Biological &amp; pharmaceutical bulletin."/>
              </a:rPr>
              <a:t> </a:t>
            </a:r>
            <a:r>
              <a:rPr lang="tr-TR" sz="2100" dirty="0" err="1" smtClean="0">
                <a:hlinkClick r:id="rId2" tooltip="Biological &amp; pharmaceutical bulletin."/>
              </a:rPr>
              <a:t>Pharm</a:t>
            </a:r>
            <a:r>
              <a:rPr lang="tr-TR" sz="2100" dirty="0" smtClean="0">
                <a:hlinkClick r:id="rId2" tooltip="Biological &amp; pharmaceutical bulletin."/>
              </a:rPr>
              <a:t> </a:t>
            </a:r>
            <a:r>
              <a:rPr lang="tr-TR" sz="2100" dirty="0" err="1" smtClean="0">
                <a:hlinkClick r:id="rId2" tooltip="Biological &amp; pharmaceutical bulletin."/>
              </a:rPr>
              <a:t>Bull</a:t>
            </a:r>
            <a:r>
              <a:rPr lang="tr-TR" sz="2100" dirty="0" smtClean="0">
                <a:hlinkClick r:id="rId2" tooltip="Biological &amp; pharmaceutical bulletin."/>
              </a:rPr>
              <a:t>.</a:t>
            </a:r>
            <a:r>
              <a:rPr lang="tr-TR" sz="2100" dirty="0" smtClean="0"/>
              <a:t> 2006 </a:t>
            </a:r>
            <a:r>
              <a:rPr lang="tr-TR" sz="2100" dirty="0" err="1" smtClean="0"/>
              <a:t>Dec</a:t>
            </a:r>
            <a:r>
              <a:rPr lang="tr-TR" sz="2100" dirty="0" smtClean="0"/>
              <a:t>;29(12):2483-7.</a:t>
            </a:r>
          </a:p>
          <a:p>
            <a:r>
              <a:rPr lang="tr-TR" sz="2100" b="1" dirty="0" smtClean="0"/>
              <a:t>Anti-</a:t>
            </a:r>
            <a:r>
              <a:rPr lang="tr-TR" sz="2100" b="1" dirty="0" err="1" smtClean="0"/>
              <a:t>inflammatory</a:t>
            </a:r>
            <a:r>
              <a:rPr lang="tr-TR" sz="2100" b="1" dirty="0" smtClean="0"/>
              <a:t> </a:t>
            </a:r>
            <a:r>
              <a:rPr lang="tr-TR" sz="2100" b="1" dirty="0" err="1" smtClean="0"/>
              <a:t>effect</a:t>
            </a:r>
            <a:r>
              <a:rPr lang="tr-TR" sz="2100" b="1" dirty="0" smtClean="0"/>
              <a:t> of </a:t>
            </a:r>
            <a:r>
              <a:rPr lang="tr-TR" sz="2100" b="1" dirty="0" err="1" smtClean="0"/>
              <a:t>Spirulina</a:t>
            </a:r>
            <a:r>
              <a:rPr lang="tr-TR" sz="2100" b="1" dirty="0" smtClean="0"/>
              <a:t> </a:t>
            </a:r>
            <a:r>
              <a:rPr lang="tr-TR" sz="2100" b="1" dirty="0" err="1" smtClean="0"/>
              <a:t>fusiformis</a:t>
            </a:r>
            <a:r>
              <a:rPr lang="tr-TR" sz="2100" b="1" dirty="0" smtClean="0"/>
              <a:t> on </a:t>
            </a:r>
            <a:r>
              <a:rPr lang="tr-TR" sz="2100" b="1" dirty="0" err="1" smtClean="0"/>
              <a:t>adjuvant</a:t>
            </a:r>
            <a:r>
              <a:rPr lang="tr-TR" sz="2100" b="1" dirty="0" smtClean="0"/>
              <a:t>-</a:t>
            </a:r>
            <a:r>
              <a:rPr lang="tr-TR" sz="2100" b="1" dirty="0" err="1" smtClean="0"/>
              <a:t>induced</a:t>
            </a:r>
            <a:r>
              <a:rPr lang="tr-TR" sz="2100" b="1" dirty="0" smtClean="0"/>
              <a:t> </a:t>
            </a:r>
            <a:r>
              <a:rPr lang="tr-TR" sz="2100" b="1" dirty="0" err="1" smtClean="0"/>
              <a:t>arthritis</a:t>
            </a:r>
            <a:r>
              <a:rPr lang="tr-TR" sz="2100" b="1" dirty="0" smtClean="0"/>
              <a:t> in </a:t>
            </a:r>
            <a:r>
              <a:rPr lang="tr-TR" sz="2100" b="1" dirty="0" err="1" smtClean="0"/>
              <a:t>mice</a:t>
            </a:r>
            <a:r>
              <a:rPr lang="tr-TR" sz="2100" b="1" dirty="0" smtClean="0"/>
              <a:t>.</a:t>
            </a:r>
          </a:p>
          <a:p>
            <a:r>
              <a:rPr lang="tr-TR" sz="2100" dirty="0" err="1" smtClean="0">
                <a:hlinkClick r:id="rId3"/>
              </a:rPr>
              <a:t>Rasool</a:t>
            </a:r>
            <a:r>
              <a:rPr lang="tr-TR" sz="2100" dirty="0" smtClean="0">
                <a:hlinkClick r:id="rId3"/>
              </a:rPr>
              <a:t> M</a:t>
            </a:r>
            <a:r>
              <a:rPr lang="tr-TR" sz="2100" baseline="30000" dirty="0" smtClean="0"/>
              <a:t>1</a:t>
            </a:r>
            <a:r>
              <a:rPr lang="tr-TR" sz="2100" dirty="0" smtClean="0"/>
              <a:t>, </a:t>
            </a:r>
            <a:r>
              <a:rPr lang="tr-TR" sz="2100" dirty="0" err="1" smtClean="0">
                <a:hlinkClick r:id="rId4"/>
              </a:rPr>
              <a:t>Sabina</a:t>
            </a:r>
            <a:r>
              <a:rPr lang="tr-TR" sz="2100" dirty="0" smtClean="0">
                <a:hlinkClick r:id="rId4"/>
              </a:rPr>
              <a:t> EP</a:t>
            </a:r>
            <a:r>
              <a:rPr lang="tr-TR" sz="2100" dirty="0" smtClean="0"/>
              <a:t>, </a:t>
            </a:r>
            <a:r>
              <a:rPr lang="tr-TR" sz="2100" dirty="0" err="1" smtClean="0">
                <a:hlinkClick r:id="rId5"/>
              </a:rPr>
              <a:t>Lavanya</a:t>
            </a:r>
            <a:r>
              <a:rPr lang="tr-TR" sz="2100" dirty="0" smtClean="0">
                <a:hlinkClick r:id="rId5"/>
              </a:rPr>
              <a:t> B</a:t>
            </a:r>
            <a:r>
              <a:rPr lang="tr-TR" sz="2100" dirty="0" smtClean="0"/>
              <a:t>.</a:t>
            </a:r>
          </a:p>
          <a:p>
            <a:endParaRPr lang="tr-T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ANTİOKSİDANT ETKİSİ</a:t>
            </a:r>
            <a:endParaRPr lang="tr-TR" dirty="0"/>
          </a:p>
        </p:txBody>
      </p:sp>
      <p:sp>
        <p:nvSpPr>
          <p:cNvPr id="6" name="5 İçerik Yer Tutucusu"/>
          <p:cNvSpPr>
            <a:spLocks noGrp="1"/>
          </p:cNvSpPr>
          <p:nvPr>
            <p:ph idx="1"/>
          </p:nvPr>
        </p:nvSpPr>
        <p:spPr/>
        <p:txBody>
          <a:bodyPr>
            <a:normAutofit fontScale="92500"/>
          </a:bodyPr>
          <a:lstStyle/>
          <a:p>
            <a:r>
              <a:rPr lang="tr-TR" dirty="0" smtClean="0"/>
              <a:t>12 hafta boyunca günde 8 g SP alımı diyabetli hastalarda </a:t>
            </a:r>
            <a:r>
              <a:rPr lang="tr-TR" dirty="0" err="1" smtClean="0"/>
              <a:t>oksidatif</a:t>
            </a:r>
            <a:r>
              <a:rPr lang="tr-TR" dirty="0" smtClean="0"/>
              <a:t> stres </a:t>
            </a:r>
            <a:r>
              <a:rPr lang="tr-TR" dirty="0" err="1" smtClean="0"/>
              <a:t>biyomarkerı</a:t>
            </a:r>
            <a:r>
              <a:rPr lang="tr-TR" dirty="0" smtClean="0"/>
              <a:t> değerini önemli ölçüde azaltmıştır.</a:t>
            </a:r>
          </a:p>
          <a:p>
            <a:r>
              <a:rPr lang="tr-TR" dirty="0" smtClean="0"/>
              <a:t>Yaşlı ve sağlıklı Koreli insanlarda 16 haftalık tüketimi göstermiştir ki lipit </a:t>
            </a:r>
            <a:r>
              <a:rPr lang="tr-TR" dirty="0" err="1" smtClean="0"/>
              <a:t>peroksidasyon</a:t>
            </a:r>
            <a:r>
              <a:rPr lang="tr-TR" dirty="0" smtClean="0"/>
              <a:t> düzeyi düşerken </a:t>
            </a:r>
            <a:r>
              <a:rPr lang="tr-TR" dirty="0" err="1" smtClean="0"/>
              <a:t>antioksidant</a:t>
            </a:r>
            <a:r>
              <a:rPr lang="tr-TR" dirty="0" smtClean="0"/>
              <a:t> enzim seviyesi artmıştır.</a:t>
            </a:r>
          </a:p>
          <a:p>
            <a:r>
              <a:rPr lang="tr-TR" dirty="0" smtClean="0"/>
              <a:t>BGA </a:t>
            </a:r>
            <a:r>
              <a:rPr lang="tr-TR" dirty="0" err="1" smtClean="0"/>
              <a:t>nın</a:t>
            </a:r>
            <a:r>
              <a:rPr lang="tr-TR" dirty="0" smtClean="0"/>
              <a:t> </a:t>
            </a:r>
            <a:r>
              <a:rPr lang="tr-TR" dirty="0" err="1" smtClean="0"/>
              <a:t>oksidatif</a:t>
            </a:r>
            <a:r>
              <a:rPr lang="tr-TR" dirty="0" smtClean="0"/>
              <a:t> strese karşı koruma özelliği içinde bulunan suda çözünür bir </a:t>
            </a:r>
            <a:r>
              <a:rPr lang="tr-TR" dirty="0" err="1" smtClean="0"/>
              <a:t>ficoliprotein</a:t>
            </a:r>
            <a:r>
              <a:rPr lang="tr-TR" dirty="0" smtClean="0"/>
              <a:t> (C-PC)sayesindedir.</a:t>
            </a:r>
            <a:endParaRPr lang="tr-T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pic>
        <p:nvPicPr>
          <p:cNvPr id="4" name="Picture -1023" descr="An external file that holds a picture, illustration, etc.&#10;Object name is fig-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23728" y="332656"/>
            <a:ext cx="4464496" cy="720080"/>
          </a:xfrm>
        </p:spPr>
        <p:txBody>
          <a:bodyPr>
            <a:normAutofit fontScale="90000"/>
          </a:bodyPr>
          <a:lstStyle/>
          <a:p>
            <a:r>
              <a:rPr lang="tr-TR" sz="4800" b="1" dirty="0" smtClean="0"/>
              <a:t>KAYNAKLAR</a:t>
            </a:r>
            <a:endParaRPr lang="tr-TR" sz="4800" b="1" dirty="0"/>
          </a:p>
        </p:txBody>
      </p:sp>
      <p:sp>
        <p:nvSpPr>
          <p:cNvPr id="3" name="2 İçerik Yer Tutucusu"/>
          <p:cNvSpPr>
            <a:spLocks noGrp="1"/>
          </p:cNvSpPr>
          <p:nvPr>
            <p:ph idx="1"/>
          </p:nvPr>
        </p:nvSpPr>
        <p:spPr>
          <a:xfrm>
            <a:off x="179512" y="1124744"/>
            <a:ext cx="8568952" cy="5733256"/>
          </a:xfrm>
        </p:spPr>
        <p:txBody>
          <a:bodyPr/>
          <a:lstStyle/>
          <a:p>
            <a:r>
              <a:rPr lang="tr-TR" sz="2400" dirty="0" smtClean="0"/>
              <a:t>Ege Üniversitesi Su Ürünleri Dergisi 2006,23-Ek(1/2):243-246,          Nilgün Kaba ve Emre </a:t>
            </a:r>
            <a:r>
              <a:rPr lang="tr-TR" sz="2400" dirty="0" err="1" smtClean="0"/>
              <a:t>Çağlak</a:t>
            </a:r>
            <a:endParaRPr lang="tr-TR" sz="2400" dirty="0" smtClean="0"/>
          </a:p>
          <a:p>
            <a:r>
              <a:rPr lang="tr-TR" sz="2400" dirty="0" smtClean="0"/>
              <a:t>Ankara Üniversitesi Fen Bilimleri Enstitüsü  Yüksek Lisans Tezi ,Bazı Alglerin </a:t>
            </a:r>
            <a:r>
              <a:rPr lang="tr-TR" sz="2400" dirty="0" err="1" smtClean="0"/>
              <a:t>Antibakteriyal</a:t>
            </a:r>
            <a:r>
              <a:rPr lang="tr-TR" sz="2400" dirty="0" smtClean="0"/>
              <a:t> Etkileri,Tuğba DEMİRİZ,2008</a:t>
            </a:r>
          </a:p>
          <a:p>
            <a:r>
              <a:rPr lang="tr-TR" sz="2400" dirty="0" smtClean="0"/>
              <a:t>www.</a:t>
            </a:r>
            <a:r>
              <a:rPr lang="tr-TR" sz="2400" dirty="0" err="1" smtClean="0"/>
              <a:t>gantep</a:t>
            </a:r>
            <a:r>
              <a:rPr lang="tr-TR" sz="2400" dirty="0" smtClean="0"/>
              <a:t>.edu.tr  (Alg gruplarının özellikleri alınmıştır.) </a:t>
            </a:r>
          </a:p>
          <a:p>
            <a:pPr fontAlgn="t">
              <a:buNone/>
            </a:pPr>
            <a:r>
              <a:rPr lang="tr-TR" sz="2400" dirty="0" smtClean="0"/>
              <a:t>  J </a:t>
            </a:r>
            <a:r>
              <a:rPr lang="tr-TR" sz="2400" dirty="0" err="1" smtClean="0"/>
              <a:t>Med</a:t>
            </a:r>
            <a:r>
              <a:rPr lang="tr-TR" sz="2400" dirty="0" smtClean="0"/>
              <a:t> </a:t>
            </a:r>
            <a:r>
              <a:rPr lang="tr-TR" sz="2400" dirty="0" err="1" smtClean="0"/>
              <a:t>Food</a:t>
            </a:r>
            <a:r>
              <a:rPr lang="tr-TR" sz="2400" dirty="0" smtClean="0"/>
              <a:t>. </a:t>
            </a:r>
            <a:r>
              <a:rPr lang="tr-TR" sz="2400" dirty="0" err="1" smtClean="0"/>
              <a:t>Feb</a:t>
            </a:r>
            <a:r>
              <a:rPr lang="tr-TR" sz="2400" dirty="0" smtClean="0"/>
              <a:t> 2013; 16(2): 103–111.</a:t>
            </a:r>
          </a:p>
          <a:p>
            <a:pPr fontAlgn="t"/>
            <a:r>
              <a:rPr lang="tr-TR" sz="2400" b="1" dirty="0" err="1" smtClean="0"/>
              <a:t>Health</a:t>
            </a:r>
            <a:r>
              <a:rPr lang="tr-TR" sz="2400" b="1" dirty="0" smtClean="0"/>
              <a:t> </a:t>
            </a:r>
            <a:r>
              <a:rPr lang="tr-TR" sz="2400" b="1" dirty="0" err="1" smtClean="0"/>
              <a:t>Benefits</a:t>
            </a:r>
            <a:r>
              <a:rPr lang="tr-TR" sz="2400" b="1" dirty="0" smtClean="0"/>
              <a:t> of </a:t>
            </a:r>
            <a:r>
              <a:rPr lang="tr-TR" sz="2400" b="1" dirty="0" err="1" smtClean="0"/>
              <a:t>Blue</a:t>
            </a:r>
            <a:r>
              <a:rPr lang="tr-TR" sz="2400" b="1" dirty="0" smtClean="0"/>
              <a:t>-</a:t>
            </a:r>
            <a:r>
              <a:rPr lang="tr-TR" sz="2400" b="1" dirty="0" err="1" smtClean="0"/>
              <a:t>Green</a:t>
            </a:r>
            <a:r>
              <a:rPr lang="tr-TR" sz="2400" b="1" dirty="0" smtClean="0"/>
              <a:t> </a:t>
            </a:r>
            <a:r>
              <a:rPr lang="tr-TR" sz="2400" b="1" dirty="0" err="1" smtClean="0"/>
              <a:t>Algae</a:t>
            </a:r>
            <a:r>
              <a:rPr lang="tr-TR" sz="2400" b="1" dirty="0" smtClean="0"/>
              <a:t>: </a:t>
            </a:r>
            <a:r>
              <a:rPr lang="tr-TR" sz="2400" b="1" dirty="0" err="1" smtClean="0"/>
              <a:t>Prevention</a:t>
            </a:r>
            <a:r>
              <a:rPr lang="tr-TR" sz="2400" b="1" dirty="0" smtClean="0"/>
              <a:t> of </a:t>
            </a:r>
            <a:r>
              <a:rPr lang="tr-TR" sz="2400" b="1" dirty="0" err="1" smtClean="0"/>
              <a:t>Cardiovascular</a:t>
            </a:r>
            <a:r>
              <a:rPr lang="tr-TR" sz="2400" b="1" dirty="0" smtClean="0"/>
              <a:t> </a:t>
            </a:r>
            <a:r>
              <a:rPr lang="tr-TR" sz="2400" b="1" dirty="0" err="1" smtClean="0"/>
              <a:t>Disease</a:t>
            </a:r>
            <a:r>
              <a:rPr lang="tr-TR" sz="2400" b="1" dirty="0" smtClean="0"/>
              <a:t> </a:t>
            </a:r>
            <a:r>
              <a:rPr lang="tr-TR" sz="2400" b="1" dirty="0" err="1" smtClean="0"/>
              <a:t>and</a:t>
            </a:r>
            <a:r>
              <a:rPr lang="tr-TR" sz="2400" b="1" dirty="0" smtClean="0"/>
              <a:t> </a:t>
            </a:r>
            <a:r>
              <a:rPr lang="tr-TR" sz="2400" b="1" dirty="0" err="1" smtClean="0"/>
              <a:t>Nonalcoholic</a:t>
            </a:r>
            <a:r>
              <a:rPr lang="tr-TR" sz="2400" b="1" dirty="0" smtClean="0"/>
              <a:t> </a:t>
            </a:r>
            <a:r>
              <a:rPr lang="tr-TR" sz="2400" b="1" dirty="0" err="1" smtClean="0"/>
              <a:t>Fatty</a:t>
            </a:r>
            <a:r>
              <a:rPr lang="tr-TR" sz="2400" b="1" dirty="0" smtClean="0"/>
              <a:t> </a:t>
            </a:r>
            <a:r>
              <a:rPr lang="tr-TR" sz="2400" b="1" dirty="0" err="1" smtClean="0"/>
              <a:t>Liver</a:t>
            </a:r>
            <a:r>
              <a:rPr lang="tr-TR" sz="2400" b="1" dirty="0" smtClean="0"/>
              <a:t> </a:t>
            </a:r>
            <a:r>
              <a:rPr lang="tr-TR" sz="2400" b="1" dirty="0" err="1" smtClean="0"/>
              <a:t>Disease</a:t>
            </a:r>
            <a:endParaRPr lang="tr-TR" sz="2400" b="1" dirty="0" smtClean="0"/>
          </a:p>
          <a:p>
            <a:pPr fontAlgn="t"/>
            <a:endParaRPr lang="tr-TR" sz="2400" dirty="0" smtClean="0"/>
          </a:p>
          <a:p>
            <a:endParaRPr lang="tr-TR" sz="2400" dirty="0" smtClean="0"/>
          </a:p>
          <a:p>
            <a:endParaRPr lang="tr-TR" sz="2400" dirty="0" smtClean="0"/>
          </a:p>
          <a:p>
            <a:endParaRPr lang="tr-TR" sz="2400" dirty="0" smtClean="0"/>
          </a:p>
          <a:p>
            <a:endParaRPr lang="tr-T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HAZIRLAYANLAR:</a:t>
            </a:r>
            <a:endParaRPr lang="tr-TR"/>
          </a:p>
        </p:txBody>
      </p:sp>
      <p:sp>
        <p:nvSpPr>
          <p:cNvPr id="3" name="2 İçerik Yer Tutucusu"/>
          <p:cNvSpPr>
            <a:spLocks noGrp="1"/>
          </p:cNvSpPr>
          <p:nvPr>
            <p:ph idx="1"/>
          </p:nvPr>
        </p:nvSpPr>
        <p:spPr/>
        <p:txBody>
          <a:bodyPr/>
          <a:lstStyle/>
          <a:p>
            <a:r>
              <a:rPr lang="tr-TR" dirty="0" smtClean="0"/>
              <a:t>FATIMA ÇEVİK 12240141</a:t>
            </a:r>
          </a:p>
          <a:p>
            <a:r>
              <a:rPr lang="tr-TR" dirty="0" smtClean="0"/>
              <a:t>DİLAN OYĞUR 12240336</a:t>
            </a:r>
          </a:p>
          <a:p>
            <a:r>
              <a:rPr lang="tr-TR" dirty="0" smtClean="0"/>
              <a:t>AYŞENUR VAR 12240437</a:t>
            </a: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Alglerin Genel Özellikleri</a:t>
            </a:r>
            <a:endParaRPr lang="tr-TR" b="1" dirty="0"/>
          </a:p>
        </p:txBody>
      </p:sp>
      <p:sp>
        <p:nvSpPr>
          <p:cNvPr id="3" name="2 İçerik Yer Tutucusu"/>
          <p:cNvSpPr>
            <a:spLocks noGrp="1"/>
          </p:cNvSpPr>
          <p:nvPr>
            <p:ph idx="1"/>
          </p:nvPr>
        </p:nvSpPr>
        <p:spPr/>
        <p:txBody>
          <a:bodyPr>
            <a:normAutofit lnSpcReduction="10000"/>
          </a:bodyPr>
          <a:lstStyle/>
          <a:p>
            <a:r>
              <a:rPr lang="tr-TR" dirty="0" smtClean="0"/>
              <a:t>Yapısal olarak </a:t>
            </a:r>
            <a:r>
              <a:rPr lang="tr-TR" dirty="0" err="1" smtClean="0">
                <a:solidFill>
                  <a:srgbClr val="7030A0"/>
                </a:solidFill>
              </a:rPr>
              <a:t>ökaryotik</a:t>
            </a:r>
            <a:r>
              <a:rPr lang="tr-TR" dirty="0" smtClean="0">
                <a:solidFill>
                  <a:srgbClr val="7030A0"/>
                </a:solidFill>
              </a:rPr>
              <a:t> </a:t>
            </a:r>
            <a:r>
              <a:rPr lang="tr-TR" dirty="0" smtClean="0"/>
              <a:t>ve </a:t>
            </a:r>
            <a:r>
              <a:rPr lang="tr-TR" dirty="0" err="1" smtClean="0">
                <a:solidFill>
                  <a:srgbClr val="7030A0"/>
                </a:solidFill>
              </a:rPr>
              <a:t>prokaryotik</a:t>
            </a:r>
            <a:r>
              <a:rPr lang="tr-TR" dirty="0" smtClean="0">
                <a:solidFill>
                  <a:srgbClr val="7030A0"/>
                </a:solidFill>
              </a:rPr>
              <a:t> </a:t>
            </a:r>
            <a:r>
              <a:rPr lang="tr-TR" dirty="0" smtClean="0"/>
              <a:t>olarak iki büyük gruba ayrılırlar.Mavi-yeşil algler </a:t>
            </a:r>
            <a:r>
              <a:rPr lang="tr-TR" dirty="0" err="1" smtClean="0"/>
              <a:t>prokaryotiktir</a:t>
            </a:r>
            <a:r>
              <a:rPr lang="tr-TR" dirty="0" smtClean="0"/>
              <a:t>.</a:t>
            </a:r>
          </a:p>
          <a:p>
            <a:r>
              <a:rPr lang="tr-TR" dirty="0" smtClean="0"/>
              <a:t>Ekolojik olarak algler, karlı alanlar, tamamen buzla kaplı alanlar ve %70 oranında sularda bulunurlar.</a:t>
            </a:r>
          </a:p>
          <a:p>
            <a:r>
              <a:rPr lang="tr-TR" dirty="0" smtClean="0"/>
              <a:t>Organik karbon bileşiklerinin </a:t>
            </a:r>
            <a:r>
              <a:rPr lang="tr-TR" dirty="0" err="1" smtClean="0"/>
              <a:t>major</a:t>
            </a:r>
            <a:r>
              <a:rPr lang="tr-TR" dirty="0" smtClean="0"/>
              <a:t> </a:t>
            </a:r>
            <a:r>
              <a:rPr lang="tr-TR" dirty="0" err="1" smtClean="0"/>
              <a:t>primer</a:t>
            </a:r>
            <a:r>
              <a:rPr lang="tr-TR" dirty="0" smtClean="0"/>
              <a:t> üreticisidirler.Yani </a:t>
            </a:r>
            <a:r>
              <a:rPr lang="tr-TR" dirty="0" smtClean="0">
                <a:solidFill>
                  <a:srgbClr val="FF0000"/>
                </a:solidFill>
              </a:rPr>
              <a:t>besin zincirinin ilk halkası</a:t>
            </a:r>
            <a:r>
              <a:rPr lang="tr-TR" dirty="0" smtClean="0"/>
              <a:t>nı oluştururlar.</a:t>
            </a:r>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88640"/>
            <a:ext cx="8229600" cy="648072"/>
          </a:xfrm>
        </p:spPr>
        <p:txBody>
          <a:bodyPr>
            <a:noAutofit/>
          </a:bodyPr>
          <a:lstStyle/>
          <a:p>
            <a:r>
              <a:rPr lang="tr-TR" b="1" dirty="0" smtClean="0"/>
              <a:t>Alglerden Elde Edilen Ürünler</a:t>
            </a:r>
            <a:endParaRPr lang="tr-TR" b="1" dirty="0"/>
          </a:p>
        </p:txBody>
      </p:sp>
      <p:sp>
        <p:nvSpPr>
          <p:cNvPr id="3" name="2 İçerik Yer Tutucusu"/>
          <p:cNvSpPr>
            <a:spLocks noGrp="1"/>
          </p:cNvSpPr>
          <p:nvPr>
            <p:ph idx="1"/>
          </p:nvPr>
        </p:nvSpPr>
        <p:spPr>
          <a:xfrm>
            <a:off x="0" y="836712"/>
            <a:ext cx="9144000" cy="5661248"/>
          </a:xfrm>
        </p:spPr>
        <p:txBody>
          <a:bodyPr>
            <a:normAutofit fontScale="85000" lnSpcReduction="10000"/>
          </a:bodyPr>
          <a:lstStyle/>
          <a:p>
            <a:pPr marL="514350" indent="-514350">
              <a:buNone/>
            </a:pPr>
            <a:r>
              <a:rPr lang="tr-TR" b="1" dirty="0" smtClean="0">
                <a:solidFill>
                  <a:srgbClr val="C00000"/>
                </a:solidFill>
              </a:rPr>
              <a:t>    1.Vitaminler</a:t>
            </a:r>
          </a:p>
          <a:p>
            <a:r>
              <a:rPr lang="tr-TR" dirty="0" smtClean="0">
                <a:solidFill>
                  <a:schemeClr val="tx2">
                    <a:lumMod val="60000"/>
                    <a:lumOff val="40000"/>
                  </a:schemeClr>
                </a:solidFill>
              </a:rPr>
              <a:t>B12</a:t>
            </a:r>
            <a:r>
              <a:rPr lang="tr-TR" dirty="0" smtClean="0"/>
              <a:t> ve</a:t>
            </a:r>
            <a:r>
              <a:rPr lang="tr-TR" dirty="0" smtClean="0">
                <a:solidFill>
                  <a:schemeClr val="tx2">
                    <a:lumMod val="75000"/>
                  </a:schemeClr>
                </a:solidFill>
              </a:rPr>
              <a:t> </a:t>
            </a:r>
            <a:r>
              <a:rPr lang="tr-TR" dirty="0" smtClean="0">
                <a:solidFill>
                  <a:schemeClr val="tx2">
                    <a:lumMod val="60000"/>
                    <a:lumOff val="40000"/>
                  </a:schemeClr>
                </a:solidFill>
              </a:rPr>
              <a:t>E vitamini </a:t>
            </a:r>
            <a:r>
              <a:rPr lang="tr-TR" dirty="0" smtClean="0"/>
              <a:t>alglerce üretilmektedir. B12 vitamini sağlıklı yaşam için gereklidir ve sadece hayvansal kaynaklı besinlerde bulunur.Algler B12 vitamini içerikleri nedeniyle </a:t>
            </a:r>
            <a:r>
              <a:rPr lang="tr-TR" b="1" dirty="0" smtClean="0"/>
              <a:t>vejetaryen beslenmesinde </a:t>
            </a:r>
            <a:r>
              <a:rPr lang="tr-TR" dirty="0" smtClean="0"/>
              <a:t>kullanılabilir.E vitamininin antioksidan olarak büyük bir pazar potansiyeli vardır.                                                                                    </a:t>
            </a:r>
            <a:r>
              <a:rPr lang="tr-TR" b="1" dirty="0" smtClean="0"/>
              <a:t>                                                                                    </a:t>
            </a:r>
            <a:r>
              <a:rPr lang="tr-TR" b="1" dirty="0" smtClean="0">
                <a:solidFill>
                  <a:srgbClr val="C00000"/>
                </a:solidFill>
              </a:rPr>
              <a:t>2.Pigmentler  </a:t>
            </a:r>
          </a:p>
          <a:p>
            <a:r>
              <a:rPr lang="tr-TR" dirty="0" err="1" smtClean="0"/>
              <a:t>Mikroalgler</a:t>
            </a:r>
            <a:r>
              <a:rPr lang="tr-TR" dirty="0" smtClean="0"/>
              <a:t> klorofil yanında </a:t>
            </a:r>
            <a:r>
              <a:rPr lang="tr-TR" dirty="0" err="1" smtClean="0">
                <a:solidFill>
                  <a:schemeClr val="tx2">
                    <a:lumMod val="60000"/>
                    <a:lumOff val="40000"/>
                  </a:schemeClr>
                </a:solidFill>
              </a:rPr>
              <a:t>fikobiliproteinler</a:t>
            </a:r>
            <a:r>
              <a:rPr lang="tr-TR" dirty="0" smtClean="0"/>
              <a:t> ve </a:t>
            </a:r>
            <a:r>
              <a:rPr lang="tr-TR" dirty="0" err="1" smtClean="0">
                <a:solidFill>
                  <a:schemeClr val="tx2">
                    <a:lumMod val="60000"/>
                    <a:lumOff val="40000"/>
                  </a:schemeClr>
                </a:solidFill>
              </a:rPr>
              <a:t>karotenoidler</a:t>
            </a:r>
            <a:r>
              <a:rPr lang="tr-TR" dirty="0" smtClean="0">
                <a:solidFill>
                  <a:schemeClr val="tx2">
                    <a:lumMod val="60000"/>
                    <a:lumOff val="40000"/>
                  </a:schemeClr>
                </a:solidFill>
              </a:rPr>
              <a:t> </a:t>
            </a:r>
            <a:r>
              <a:rPr lang="tr-TR" dirty="0" smtClean="0"/>
              <a:t>gibi pek çok pigment de sentezlerler.  Alglerde bulunan </a:t>
            </a:r>
            <a:r>
              <a:rPr lang="tr-TR" dirty="0" err="1" smtClean="0"/>
              <a:t>karotenoidler</a:t>
            </a:r>
            <a:r>
              <a:rPr lang="tr-TR" dirty="0" smtClean="0"/>
              <a:t>  </a:t>
            </a:r>
            <a:r>
              <a:rPr lang="tr-TR" dirty="0" smtClean="0">
                <a:solidFill>
                  <a:srgbClr val="00B050"/>
                </a:solidFill>
              </a:rPr>
              <a:t>fotosentezde ışığın </a:t>
            </a:r>
            <a:r>
              <a:rPr lang="tr-TR" dirty="0" err="1" smtClean="0">
                <a:solidFill>
                  <a:srgbClr val="00B050"/>
                </a:solidFill>
              </a:rPr>
              <a:t>absorbe</a:t>
            </a:r>
            <a:r>
              <a:rPr lang="tr-TR" dirty="0" smtClean="0">
                <a:solidFill>
                  <a:srgbClr val="00B050"/>
                </a:solidFill>
              </a:rPr>
              <a:t> edilmesinde</a:t>
            </a:r>
            <a:r>
              <a:rPr lang="tr-TR" dirty="0" smtClean="0"/>
              <a:t>, </a:t>
            </a:r>
            <a:r>
              <a:rPr lang="tr-TR" dirty="0" smtClean="0">
                <a:solidFill>
                  <a:srgbClr val="0070C0"/>
                </a:solidFill>
              </a:rPr>
              <a:t>oksijenin </a:t>
            </a:r>
            <a:r>
              <a:rPr lang="tr-TR" dirty="0" err="1" smtClean="0">
                <a:solidFill>
                  <a:srgbClr val="0070C0"/>
                </a:solidFill>
              </a:rPr>
              <a:t>toksik</a:t>
            </a:r>
            <a:r>
              <a:rPr lang="tr-TR" dirty="0" smtClean="0">
                <a:solidFill>
                  <a:srgbClr val="0070C0"/>
                </a:solidFill>
              </a:rPr>
              <a:t> etkilerinden koruyucu olarak </a:t>
            </a:r>
            <a:r>
              <a:rPr lang="tr-TR" dirty="0" smtClean="0"/>
              <a:t>ve </a:t>
            </a:r>
            <a:r>
              <a:rPr lang="tr-TR" dirty="0" smtClean="0">
                <a:solidFill>
                  <a:schemeClr val="accent6">
                    <a:lumMod val="75000"/>
                  </a:schemeClr>
                </a:solidFill>
              </a:rPr>
              <a:t>fototaksi</a:t>
            </a:r>
            <a:r>
              <a:rPr lang="tr-TR" dirty="0" smtClean="0"/>
              <a:t>de görevlidirler. </a:t>
            </a:r>
            <a:r>
              <a:rPr lang="tr-TR" dirty="0" err="1" smtClean="0">
                <a:solidFill>
                  <a:srgbClr val="FF0000"/>
                </a:solidFill>
              </a:rPr>
              <a:t>Absisik</a:t>
            </a:r>
            <a:r>
              <a:rPr lang="tr-TR" dirty="0" smtClean="0">
                <a:solidFill>
                  <a:srgbClr val="FF0000"/>
                </a:solidFill>
              </a:rPr>
              <a:t> asit </a:t>
            </a:r>
            <a:r>
              <a:rPr lang="tr-TR" dirty="0" smtClean="0"/>
              <a:t>ve</a:t>
            </a:r>
            <a:r>
              <a:rPr lang="tr-TR" dirty="0" smtClean="0">
                <a:solidFill>
                  <a:srgbClr val="FF0000"/>
                </a:solidFill>
              </a:rPr>
              <a:t> A vitamini </a:t>
            </a:r>
            <a:r>
              <a:rPr lang="tr-TR" dirty="0" smtClean="0"/>
              <a:t>gibi </a:t>
            </a:r>
            <a:r>
              <a:rPr lang="tr-TR" dirty="0" err="1" smtClean="0"/>
              <a:t>karotenoid</a:t>
            </a:r>
            <a:r>
              <a:rPr lang="tr-TR" dirty="0" smtClean="0"/>
              <a:t> türevleri </a:t>
            </a:r>
            <a:r>
              <a:rPr lang="tr-TR" dirty="0" smtClean="0">
                <a:solidFill>
                  <a:srgbClr val="0070C0"/>
                </a:solidFill>
              </a:rPr>
              <a:t>büyüme hormonu olarak</a:t>
            </a:r>
            <a:r>
              <a:rPr lang="tr-TR" dirty="0" smtClean="0"/>
              <a:t>, </a:t>
            </a:r>
            <a:r>
              <a:rPr lang="tr-TR" dirty="0" smtClean="0">
                <a:solidFill>
                  <a:srgbClr val="7030A0"/>
                </a:solidFill>
              </a:rPr>
              <a:t>kanseri önlemede</a:t>
            </a:r>
            <a:r>
              <a:rPr lang="tr-TR" dirty="0" smtClean="0"/>
              <a:t>, </a:t>
            </a:r>
            <a:r>
              <a:rPr lang="tr-TR" dirty="0" smtClean="0">
                <a:solidFill>
                  <a:srgbClr val="FF0000"/>
                </a:solidFill>
              </a:rPr>
              <a:t>görme </a:t>
            </a:r>
            <a:r>
              <a:rPr lang="tr-TR" dirty="0" smtClean="0"/>
              <a:t>ve </a:t>
            </a:r>
            <a:r>
              <a:rPr lang="tr-TR" dirty="0" smtClean="0">
                <a:solidFill>
                  <a:schemeClr val="accent2">
                    <a:lumMod val="75000"/>
                  </a:schemeClr>
                </a:solidFill>
              </a:rPr>
              <a:t>üreme fizyolojisi</a:t>
            </a:r>
            <a:r>
              <a:rPr lang="tr-TR" dirty="0" smtClean="0"/>
              <a:t>nde görev görürler.     </a:t>
            </a:r>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0"/>
            <a:ext cx="8229600" cy="6329346"/>
          </a:xfrm>
        </p:spPr>
        <p:txBody>
          <a:bodyPr>
            <a:normAutofit fontScale="92500" lnSpcReduction="10000"/>
          </a:bodyPr>
          <a:lstStyle/>
          <a:p>
            <a:pPr>
              <a:buNone/>
            </a:pPr>
            <a:r>
              <a:rPr lang="tr-TR" dirty="0" smtClean="0">
                <a:solidFill>
                  <a:srgbClr val="C00000"/>
                </a:solidFill>
              </a:rPr>
              <a:t>    </a:t>
            </a:r>
            <a:r>
              <a:rPr lang="tr-TR" b="1" dirty="0" smtClean="0">
                <a:solidFill>
                  <a:srgbClr val="C00000"/>
                </a:solidFill>
              </a:rPr>
              <a:t>3.</a:t>
            </a:r>
            <a:r>
              <a:rPr lang="tr-TR" b="1" dirty="0" err="1" smtClean="0">
                <a:solidFill>
                  <a:srgbClr val="C00000"/>
                </a:solidFill>
              </a:rPr>
              <a:t>Fitoller</a:t>
            </a:r>
            <a:endParaRPr lang="tr-TR" dirty="0" smtClean="0">
              <a:solidFill>
                <a:srgbClr val="C00000"/>
              </a:solidFill>
            </a:endParaRPr>
          </a:p>
          <a:p>
            <a:r>
              <a:rPr lang="tr-TR" dirty="0" smtClean="0"/>
              <a:t>Klorofilin alkol kısmıdır.</a:t>
            </a:r>
            <a:r>
              <a:rPr lang="tr-TR" dirty="0" smtClean="0">
                <a:solidFill>
                  <a:schemeClr val="tx2">
                    <a:lumMod val="60000"/>
                    <a:lumOff val="40000"/>
                  </a:schemeClr>
                </a:solidFill>
              </a:rPr>
              <a:t>A</a:t>
            </a:r>
            <a:r>
              <a:rPr lang="tr-TR" dirty="0" smtClean="0"/>
              <a:t> </a:t>
            </a:r>
            <a:r>
              <a:rPr lang="tr-TR" dirty="0" smtClean="0">
                <a:solidFill>
                  <a:schemeClr val="tx2">
                    <a:lumMod val="60000"/>
                    <a:lumOff val="40000"/>
                  </a:schemeClr>
                </a:solidFill>
              </a:rPr>
              <a:t>vitamini, </a:t>
            </a:r>
            <a:r>
              <a:rPr lang="el-GR" dirty="0" smtClean="0">
                <a:solidFill>
                  <a:schemeClr val="tx2">
                    <a:lumMod val="60000"/>
                    <a:lumOff val="40000"/>
                  </a:schemeClr>
                </a:solidFill>
              </a:rPr>
              <a:t>β </a:t>
            </a:r>
            <a:r>
              <a:rPr lang="tr-TR" dirty="0" err="1" smtClean="0">
                <a:solidFill>
                  <a:schemeClr val="tx2">
                    <a:lumMod val="60000"/>
                    <a:lumOff val="40000"/>
                  </a:schemeClr>
                </a:solidFill>
              </a:rPr>
              <a:t>karoten</a:t>
            </a:r>
            <a:r>
              <a:rPr lang="tr-TR" dirty="0" smtClean="0">
                <a:solidFill>
                  <a:schemeClr val="tx2">
                    <a:lumMod val="60000"/>
                    <a:lumOff val="40000"/>
                  </a:schemeClr>
                </a:solidFill>
              </a:rPr>
              <a:t>, E, K </a:t>
            </a:r>
            <a:r>
              <a:rPr lang="tr-TR" dirty="0" smtClean="0"/>
              <a:t>ve </a:t>
            </a:r>
            <a:r>
              <a:rPr lang="tr-TR" dirty="0" smtClean="0">
                <a:solidFill>
                  <a:schemeClr val="tx2">
                    <a:lumMod val="60000"/>
                    <a:lumOff val="40000"/>
                  </a:schemeClr>
                </a:solidFill>
              </a:rPr>
              <a:t>K2 vitaminlerinin </a:t>
            </a:r>
            <a:r>
              <a:rPr lang="tr-TR" dirty="0" smtClean="0"/>
              <a:t>sentezinde öncül maddedir.</a:t>
            </a:r>
            <a:r>
              <a:rPr lang="tr-TR" dirty="0" err="1" smtClean="0"/>
              <a:t>Mikroalglerde</a:t>
            </a:r>
            <a:r>
              <a:rPr lang="tr-TR" dirty="0" smtClean="0"/>
              <a:t> serbest </a:t>
            </a:r>
            <a:r>
              <a:rPr lang="tr-TR" dirty="0" err="1" smtClean="0"/>
              <a:t>fitol</a:t>
            </a:r>
            <a:r>
              <a:rPr lang="tr-TR" dirty="0" smtClean="0"/>
              <a:t> düzeyi genelde kuru ağırlıklarının % 0.4’ünden daha azdır.</a:t>
            </a:r>
          </a:p>
          <a:p>
            <a:pPr>
              <a:buNone/>
            </a:pPr>
            <a:r>
              <a:rPr lang="tr-TR" dirty="0" smtClean="0">
                <a:solidFill>
                  <a:srgbClr val="C00000"/>
                </a:solidFill>
              </a:rPr>
              <a:t>     </a:t>
            </a:r>
            <a:r>
              <a:rPr lang="tr-TR" b="1" dirty="0" smtClean="0">
                <a:solidFill>
                  <a:srgbClr val="C00000"/>
                </a:solidFill>
              </a:rPr>
              <a:t>4.Aminoasitler</a:t>
            </a:r>
            <a:endParaRPr lang="tr-TR" dirty="0" smtClean="0">
              <a:solidFill>
                <a:srgbClr val="C00000"/>
              </a:solidFill>
            </a:endParaRPr>
          </a:p>
          <a:p>
            <a:r>
              <a:rPr lang="tr-TR" dirty="0" smtClean="0"/>
              <a:t> İnsan beslenmesi için </a:t>
            </a:r>
            <a:r>
              <a:rPr lang="tr-TR" dirty="0" err="1" smtClean="0">
                <a:solidFill>
                  <a:schemeClr val="tx2">
                    <a:lumMod val="60000"/>
                    <a:lumOff val="40000"/>
                  </a:schemeClr>
                </a:solidFill>
              </a:rPr>
              <a:t>Glutamik</a:t>
            </a:r>
            <a:r>
              <a:rPr lang="tr-TR" dirty="0" smtClean="0">
                <a:solidFill>
                  <a:schemeClr val="tx2">
                    <a:lumMod val="60000"/>
                    <a:lumOff val="40000"/>
                  </a:schemeClr>
                </a:solidFill>
              </a:rPr>
              <a:t> asit </a:t>
            </a:r>
            <a:r>
              <a:rPr lang="tr-TR" dirty="0" smtClean="0"/>
              <a:t>ve </a:t>
            </a:r>
            <a:r>
              <a:rPr lang="tr-TR" dirty="0" err="1" smtClean="0">
                <a:solidFill>
                  <a:schemeClr val="tx2">
                    <a:lumMod val="60000"/>
                    <a:lumOff val="40000"/>
                  </a:schemeClr>
                </a:solidFill>
              </a:rPr>
              <a:t>Metionin</a:t>
            </a:r>
            <a:r>
              <a:rPr lang="tr-TR" dirty="0" smtClean="0"/>
              <a:t>, hayvan beslenmesi için </a:t>
            </a:r>
            <a:r>
              <a:rPr lang="tr-TR" dirty="0" err="1" smtClean="0">
                <a:solidFill>
                  <a:schemeClr val="tx2">
                    <a:lumMod val="60000"/>
                    <a:lumOff val="40000"/>
                  </a:schemeClr>
                </a:solidFill>
              </a:rPr>
              <a:t>Lizin</a:t>
            </a:r>
            <a:r>
              <a:rPr lang="tr-TR" dirty="0" smtClean="0">
                <a:solidFill>
                  <a:schemeClr val="tx2">
                    <a:lumMod val="60000"/>
                    <a:lumOff val="40000"/>
                  </a:schemeClr>
                </a:solidFill>
              </a:rPr>
              <a:t>, </a:t>
            </a:r>
            <a:r>
              <a:rPr lang="tr-TR" dirty="0" err="1" smtClean="0">
                <a:solidFill>
                  <a:schemeClr val="tx2">
                    <a:lumMod val="60000"/>
                    <a:lumOff val="40000"/>
                  </a:schemeClr>
                </a:solidFill>
              </a:rPr>
              <a:t>Triptofan</a:t>
            </a:r>
            <a:r>
              <a:rPr lang="tr-TR" dirty="0" smtClean="0">
                <a:solidFill>
                  <a:schemeClr val="tx2">
                    <a:lumMod val="60000"/>
                    <a:lumOff val="40000"/>
                  </a:schemeClr>
                </a:solidFill>
              </a:rPr>
              <a:t>, </a:t>
            </a:r>
            <a:r>
              <a:rPr lang="tr-TR" dirty="0" err="1" smtClean="0">
                <a:solidFill>
                  <a:schemeClr val="tx2">
                    <a:lumMod val="60000"/>
                    <a:lumOff val="40000"/>
                  </a:schemeClr>
                </a:solidFill>
              </a:rPr>
              <a:t>Aspartik</a:t>
            </a:r>
            <a:r>
              <a:rPr lang="tr-TR" dirty="0" smtClean="0">
                <a:solidFill>
                  <a:schemeClr val="tx2">
                    <a:lumMod val="60000"/>
                    <a:lumOff val="40000"/>
                  </a:schemeClr>
                </a:solidFill>
              </a:rPr>
              <a:t> asit</a:t>
            </a:r>
            <a:r>
              <a:rPr lang="tr-TR" dirty="0" smtClean="0"/>
              <a:t> ve </a:t>
            </a:r>
            <a:r>
              <a:rPr lang="tr-TR" dirty="0" err="1" smtClean="0">
                <a:solidFill>
                  <a:schemeClr val="tx2">
                    <a:lumMod val="60000"/>
                    <a:lumOff val="40000"/>
                  </a:schemeClr>
                </a:solidFill>
              </a:rPr>
              <a:t>Fenilalanin</a:t>
            </a:r>
            <a:r>
              <a:rPr lang="tr-TR" dirty="0" smtClean="0"/>
              <a:t> önemlidir.  </a:t>
            </a:r>
          </a:p>
          <a:p>
            <a:r>
              <a:rPr lang="tr-TR" dirty="0" err="1" smtClean="0"/>
              <a:t>Mikroalg</a:t>
            </a:r>
            <a:r>
              <a:rPr lang="tr-TR" dirty="0" smtClean="0"/>
              <a:t> proteinlerinde genellikle </a:t>
            </a:r>
            <a:r>
              <a:rPr lang="tr-TR" dirty="0" err="1" smtClean="0">
                <a:solidFill>
                  <a:schemeClr val="accent3">
                    <a:lumMod val="75000"/>
                  </a:schemeClr>
                </a:solidFill>
              </a:rPr>
              <a:t>Sistein</a:t>
            </a:r>
            <a:r>
              <a:rPr lang="tr-TR" dirty="0" smtClean="0"/>
              <a:t> ve </a:t>
            </a:r>
            <a:r>
              <a:rPr lang="tr-TR" dirty="0" err="1" smtClean="0">
                <a:solidFill>
                  <a:schemeClr val="accent3">
                    <a:lumMod val="75000"/>
                  </a:schemeClr>
                </a:solidFill>
              </a:rPr>
              <a:t>Metionin</a:t>
            </a:r>
            <a:r>
              <a:rPr lang="tr-TR" dirty="0" smtClean="0"/>
              <a:t> yoktur. </a:t>
            </a:r>
          </a:p>
          <a:p>
            <a:r>
              <a:rPr lang="tr-TR" dirty="0" smtClean="0"/>
              <a:t>Yapılan çalışmalarda </a:t>
            </a:r>
            <a:r>
              <a:rPr lang="tr-TR" dirty="0" err="1" smtClean="0"/>
              <a:t>Chlorella</a:t>
            </a:r>
            <a:r>
              <a:rPr lang="tr-TR" dirty="0" smtClean="0"/>
              <a:t> türünden </a:t>
            </a:r>
            <a:r>
              <a:rPr lang="tr-TR" dirty="0" smtClean="0">
                <a:solidFill>
                  <a:srgbClr val="7030A0"/>
                </a:solidFill>
              </a:rPr>
              <a:t>L </a:t>
            </a:r>
            <a:r>
              <a:rPr lang="tr-TR" dirty="0" err="1" smtClean="0">
                <a:solidFill>
                  <a:srgbClr val="7030A0"/>
                </a:solidFill>
              </a:rPr>
              <a:t>prolin</a:t>
            </a:r>
            <a:r>
              <a:rPr lang="tr-TR" dirty="0" smtClean="0">
                <a:solidFill>
                  <a:srgbClr val="7030A0"/>
                </a:solidFill>
              </a:rPr>
              <a:t> </a:t>
            </a:r>
            <a:r>
              <a:rPr lang="tr-TR" dirty="0" smtClean="0"/>
              <a:t>üretmek için patent alınmıştır.                  </a:t>
            </a:r>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260648"/>
            <a:ext cx="6948264" cy="6597352"/>
          </a:xfrm>
        </p:spPr>
        <p:txBody>
          <a:bodyPr>
            <a:normAutofit lnSpcReduction="10000"/>
          </a:bodyPr>
          <a:lstStyle/>
          <a:p>
            <a:pPr>
              <a:buNone/>
            </a:pPr>
            <a:r>
              <a:rPr lang="tr-TR" dirty="0" smtClean="0">
                <a:solidFill>
                  <a:srgbClr val="C00000"/>
                </a:solidFill>
              </a:rPr>
              <a:t>    </a:t>
            </a:r>
            <a:r>
              <a:rPr lang="tr-TR" b="1" dirty="0" smtClean="0">
                <a:solidFill>
                  <a:srgbClr val="C00000"/>
                </a:solidFill>
              </a:rPr>
              <a:t>5.</a:t>
            </a:r>
            <a:r>
              <a:rPr lang="tr-TR" b="1" dirty="0" err="1" smtClean="0">
                <a:solidFill>
                  <a:srgbClr val="C00000"/>
                </a:solidFill>
              </a:rPr>
              <a:t>Polisakkaritler</a:t>
            </a:r>
            <a:r>
              <a:rPr lang="tr-TR" b="1" dirty="0" smtClean="0">
                <a:solidFill>
                  <a:srgbClr val="C00000"/>
                </a:solidFill>
              </a:rPr>
              <a:t> </a:t>
            </a:r>
            <a:r>
              <a:rPr lang="tr-TR" dirty="0" smtClean="0">
                <a:solidFill>
                  <a:srgbClr val="C00000"/>
                </a:solidFill>
              </a:rPr>
              <a:t> </a:t>
            </a:r>
          </a:p>
          <a:p>
            <a:r>
              <a:rPr lang="tr-TR" dirty="0" smtClean="0">
                <a:solidFill>
                  <a:schemeClr val="tx2">
                    <a:lumMod val="60000"/>
                    <a:lumOff val="40000"/>
                  </a:schemeClr>
                </a:solidFill>
              </a:rPr>
              <a:t> Viskozlaştırıcı, floklaştırıcı </a:t>
            </a:r>
            <a:r>
              <a:rPr lang="tr-TR" dirty="0" smtClean="0"/>
              <a:t>ve </a:t>
            </a:r>
            <a:r>
              <a:rPr lang="tr-TR" dirty="0" smtClean="0">
                <a:solidFill>
                  <a:schemeClr val="tx2">
                    <a:lumMod val="60000"/>
                    <a:lumOff val="40000"/>
                  </a:schemeClr>
                </a:solidFill>
              </a:rPr>
              <a:t>yağlayıcı</a:t>
            </a:r>
            <a:r>
              <a:rPr lang="tr-TR" dirty="0" smtClean="0"/>
              <a:t> olarak kullanılırlar. Ticari olarak kullanılan alg </a:t>
            </a:r>
            <a:r>
              <a:rPr lang="tr-TR" dirty="0" err="1" smtClean="0"/>
              <a:t>polisakkaritlerinin</a:t>
            </a:r>
            <a:r>
              <a:rPr lang="tr-TR" dirty="0" smtClean="0"/>
              <a:t> çoğu </a:t>
            </a:r>
            <a:r>
              <a:rPr lang="tr-TR" dirty="0" smtClean="0">
                <a:solidFill>
                  <a:srgbClr val="00B050"/>
                </a:solidFill>
              </a:rPr>
              <a:t>viskozlaştırıcı</a:t>
            </a:r>
            <a:r>
              <a:rPr lang="tr-TR" dirty="0" smtClean="0"/>
              <a:t> olarak kullanılmaktadır. Bazı alg </a:t>
            </a:r>
            <a:r>
              <a:rPr lang="tr-TR" dirty="0" err="1" smtClean="0"/>
              <a:t>polisakkaritlerinin</a:t>
            </a:r>
            <a:r>
              <a:rPr lang="tr-TR" dirty="0" smtClean="0"/>
              <a:t> potansiyel bir </a:t>
            </a:r>
            <a:r>
              <a:rPr lang="tr-TR" dirty="0" err="1" smtClean="0">
                <a:solidFill>
                  <a:srgbClr val="7030A0"/>
                </a:solidFill>
              </a:rPr>
              <a:t>antikanser</a:t>
            </a:r>
            <a:r>
              <a:rPr lang="tr-TR" dirty="0" smtClean="0"/>
              <a:t> aktivitesine sahip olduğu bilinmektedir.  </a:t>
            </a:r>
          </a:p>
          <a:p>
            <a:r>
              <a:rPr lang="tr-TR" dirty="0" smtClean="0"/>
              <a:t>Günümüzde ticari </a:t>
            </a:r>
            <a:r>
              <a:rPr lang="tr-TR" dirty="0" err="1" smtClean="0"/>
              <a:t>polisakkarit</a:t>
            </a:r>
            <a:r>
              <a:rPr lang="tr-TR" dirty="0" smtClean="0"/>
              <a:t> üretiminde tek hücreli kırmızı alg olan </a:t>
            </a:r>
            <a:r>
              <a:rPr lang="tr-TR" dirty="0" err="1" smtClean="0">
                <a:solidFill>
                  <a:srgbClr val="FF0000"/>
                </a:solidFill>
              </a:rPr>
              <a:t>Porphyridium</a:t>
            </a:r>
            <a:r>
              <a:rPr lang="tr-TR" dirty="0" smtClean="0">
                <a:solidFill>
                  <a:srgbClr val="FF0000"/>
                </a:solidFill>
              </a:rPr>
              <a:t> </a:t>
            </a:r>
            <a:r>
              <a:rPr lang="tr-TR" dirty="0" smtClean="0"/>
              <a:t>türleri kullanılmaktadır.Bu </a:t>
            </a:r>
            <a:r>
              <a:rPr lang="tr-TR" dirty="0" err="1" smtClean="0"/>
              <a:t>polisakkaritler</a:t>
            </a:r>
            <a:r>
              <a:rPr lang="tr-TR" dirty="0" smtClean="0"/>
              <a:t> </a:t>
            </a:r>
            <a:r>
              <a:rPr lang="tr-TR" dirty="0" smtClean="0">
                <a:solidFill>
                  <a:srgbClr val="0070C0"/>
                </a:solidFill>
              </a:rPr>
              <a:t>petrol çıkarmada </a:t>
            </a:r>
            <a:r>
              <a:rPr lang="tr-TR" dirty="0" smtClean="0"/>
              <a:t>kullanılabilirler. </a:t>
            </a:r>
            <a:endParaRPr lang="tr-TR" dirty="0"/>
          </a:p>
        </p:txBody>
      </p:sp>
      <p:pic>
        <p:nvPicPr>
          <p:cNvPr id="5" name="4 Resim" descr="indir (2).jpg"/>
          <p:cNvPicPr>
            <a:picLocks noChangeAspect="1"/>
          </p:cNvPicPr>
          <p:nvPr/>
        </p:nvPicPr>
        <p:blipFill>
          <a:blip r:embed="rId2" cstate="print"/>
          <a:stretch>
            <a:fillRect/>
          </a:stretch>
        </p:blipFill>
        <p:spPr>
          <a:xfrm>
            <a:off x="6660232" y="1340768"/>
            <a:ext cx="2483768" cy="4752528"/>
          </a:xfrm>
          <a:prstGeom prst="rect">
            <a:avLst/>
          </a:prstGeom>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917</TotalTime>
  <Words>3054</Words>
  <Application>Microsoft Office PowerPoint</Application>
  <PresentationFormat>Ekran Gösterisi (4:3)</PresentationFormat>
  <Paragraphs>200</Paragraphs>
  <Slides>56</Slides>
  <Notes>1</Notes>
  <HiddenSlides>0</HiddenSlides>
  <MMClips>0</MMClips>
  <ScaleCrop>false</ScaleCrop>
  <HeadingPairs>
    <vt:vector size="4" baseType="variant">
      <vt:variant>
        <vt:lpstr>Tema</vt:lpstr>
      </vt:variant>
      <vt:variant>
        <vt:i4>1</vt:i4>
      </vt:variant>
      <vt:variant>
        <vt:lpstr>Slayt Başlıkları</vt:lpstr>
      </vt:variant>
      <vt:variant>
        <vt:i4>56</vt:i4>
      </vt:variant>
    </vt:vector>
  </HeadingPairs>
  <TitlesOfParts>
    <vt:vector size="57" baseType="lpstr">
      <vt:lpstr>Ofis Teması</vt:lpstr>
      <vt:lpstr>Slayt 1</vt:lpstr>
      <vt:lpstr>Slayt 2</vt:lpstr>
      <vt:lpstr>Slayt 3</vt:lpstr>
      <vt:lpstr>Slayt 4</vt:lpstr>
      <vt:lpstr>Slayt 5</vt:lpstr>
      <vt:lpstr>Alglerin Genel Özellikleri</vt:lpstr>
      <vt:lpstr>Alglerden Elde Edilen Ürünler</vt:lpstr>
      <vt:lpstr>Slayt 8</vt:lpstr>
      <vt:lpstr>Slayt 9</vt:lpstr>
      <vt:lpstr>   </vt:lpstr>
      <vt:lpstr>Slayt 11</vt:lpstr>
      <vt:lpstr>Alglerin Kullanım Alanları</vt:lpstr>
      <vt:lpstr>Slayt 13</vt:lpstr>
      <vt:lpstr>Slayt 14</vt:lpstr>
      <vt:lpstr>Slayt 15</vt:lpstr>
      <vt:lpstr>Slayt 16</vt:lpstr>
      <vt:lpstr>Slayt 17</vt:lpstr>
      <vt:lpstr>Slayt 18</vt:lpstr>
      <vt:lpstr>Slayt 19</vt:lpstr>
      <vt:lpstr>Slayt 20</vt:lpstr>
      <vt:lpstr>Slayt 21</vt:lpstr>
      <vt:lpstr>Deniz Alglerinin Beslenmede Kullanılması   </vt:lpstr>
      <vt:lpstr>Slayt 23</vt:lpstr>
      <vt:lpstr>Slayt 24</vt:lpstr>
      <vt:lpstr>YEŞİL ALGLER(CHLOROPHYTA)</vt:lpstr>
      <vt:lpstr>Ulva sp.</vt:lpstr>
      <vt:lpstr>Slayt 27</vt:lpstr>
      <vt:lpstr>Slayt 28</vt:lpstr>
      <vt:lpstr>Chlorella</vt:lpstr>
      <vt:lpstr>Slayt 30</vt:lpstr>
      <vt:lpstr>Slayt 31</vt:lpstr>
      <vt:lpstr>Slayt 32</vt:lpstr>
      <vt:lpstr>Slayt 33</vt:lpstr>
      <vt:lpstr>Slayt 34</vt:lpstr>
      <vt:lpstr>Slayt 35</vt:lpstr>
      <vt:lpstr>KIRMIZI ALGLER(RHODOPHYTA)</vt:lpstr>
      <vt:lpstr>Porphyra</vt:lpstr>
      <vt:lpstr>MAVİ-YEŞİL ALGLER(CYANOPHYTA)</vt:lpstr>
      <vt:lpstr>Spirulina sp.</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İNFLAMASYON ÜZERİNDE ETKİSİ</vt:lpstr>
      <vt:lpstr>ANTİOKSİDANT ETKİSİ</vt:lpstr>
      <vt:lpstr>Slayt 54</vt:lpstr>
      <vt:lpstr>KAYNAKLAR</vt:lpstr>
      <vt:lpstr>HAZIRLAYANLAR: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ALGLER</dc:title>
  <dc:creator>Hp</dc:creator>
  <cp:lastModifiedBy>Hp</cp:lastModifiedBy>
  <cp:revision>96</cp:revision>
  <dcterms:created xsi:type="dcterms:W3CDTF">2014-12-07T11:31:42Z</dcterms:created>
  <dcterms:modified xsi:type="dcterms:W3CDTF">2014-12-17T11:02:22Z</dcterms:modified>
</cp:coreProperties>
</file>