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3"/>
    <p:sldId id="271" r:id="rId4"/>
    <p:sldId id="277" r:id="rId5"/>
    <p:sldId id="279" r:id="rId6"/>
    <p:sldId id="282" r:id="rId7"/>
    <p:sldId id="283" r:id="rId8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82" y="-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C39BA-E14B-41FA-B33F-77EF295F7A25}" type="datetimeFigureOut">
              <a:rPr lang="tr-TR" smtClean="0"/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4F70E-61AD-4B61-AAE7-218B46E6C58E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61AE6-76E0-4ACC-9B45-D5107D284217}" type="datetimeFigureOut">
              <a:rPr lang="tr-TR" smtClean="0"/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AB0ED-A78A-4086-874E-3ACC661AEEFB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7AA-3C28-4032-8B7D-810FCFCAAF26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64E9-6B25-4B7B-ACB7-A4F6BE92E323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5228-E8E4-44B0-8209-5359445C5397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D5EB-2347-4405-9C8E-B75F8CA65304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5E5B-47F7-4104-A1CC-73F792A2FD5E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AC4-A9CD-4CFA-AD45-818107BFD1DA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3502-0FAC-445E-9815-09DA56D99812}" type="datetime1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CD43-D7CF-420B-B393-CD053293E472}" type="datetime1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407-1EF5-41F0-A2A2-6C0730854555}" type="datetime1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CCF3-41FB-4558-A6D9-402E67E532BE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3B98-7549-470B-9E09-2B769CA3DD5E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B47023E7-A67C-4A06-BCC5-FC864AAF69EA}" type="datetime1">
              <a:rPr lang="en-US" smtClean="0"/>
            </a:fld>
            <a:endParaRPr lang="en-US" dirty="0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6435" y="1327785"/>
            <a:ext cx="7701280" cy="198374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300" dirty="0"/>
              <a:t>Doğum, iç ve dış vücut </a:t>
            </a:r>
            <a:r>
              <a:rPr lang="tr-TR" sz="2300" dirty="0" smtClean="0"/>
              <a:t>hareketlerinin </a:t>
            </a:r>
            <a:r>
              <a:rPr lang="tr-TR" sz="2300" dirty="0"/>
              <a:t>gerekli ve önemli olduğu dinamik bir </a:t>
            </a:r>
            <a:r>
              <a:rPr lang="tr-TR" sz="2300" dirty="0" smtClean="0"/>
              <a:t>süreçtir. </a:t>
            </a:r>
            <a:endParaRPr lang="tr-TR" sz="2300" dirty="0" smtClean="0"/>
          </a:p>
          <a:p>
            <a:r>
              <a:rPr lang="tr-TR" sz="2300" dirty="0" smtClean="0"/>
              <a:t>Bu </a:t>
            </a:r>
            <a:r>
              <a:rPr lang="tr-TR" sz="2300" dirty="0"/>
              <a:t>sayede </a:t>
            </a:r>
            <a:r>
              <a:rPr lang="tr-TR" sz="2300" dirty="0" smtClean="0"/>
              <a:t>fetüs doğum  </a:t>
            </a:r>
            <a:r>
              <a:rPr lang="tr-TR" sz="2300" dirty="0"/>
              <a:t>yolculuğunu </a:t>
            </a:r>
            <a:r>
              <a:rPr lang="tr-TR" sz="2300" dirty="0" smtClean="0"/>
              <a:t>tamamlar</a:t>
            </a:r>
            <a:r>
              <a:rPr lang="tr-TR" sz="2300" dirty="0"/>
              <a:t>. </a:t>
            </a:r>
            <a:endParaRPr lang="tr-TR" sz="2300" dirty="0" smtClean="0"/>
          </a:p>
          <a:p>
            <a:endParaRPr lang="tr-TR" sz="800" dirty="0"/>
          </a:p>
          <a:p>
            <a:r>
              <a:rPr lang="tr-TR" sz="2300" u="sng" dirty="0" smtClean="0"/>
              <a:t>Ağrı </a:t>
            </a:r>
            <a:r>
              <a:rPr lang="tr-TR" sz="2300" u="sng" dirty="0" smtClean="0"/>
              <a:t>yönetimi, dilatasyonun tamamlanması, </a:t>
            </a:r>
            <a:r>
              <a:rPr lang="tr-TR" sz="2300" u="sng" dirty="0"/>
              <a:t>karşılıklı pelvis kemiklerinin ittirilmesine</a:t>
            </a:r>
            <a:r>
              <a:rPr lang="tr-TR" sz="2300" dirty="0"/>
              <a:t> yardım </a:t>
            </a:r>
            <a:r>
              <a:rPr lang="tr-TR" sz="2300" dirty="0" smtClean="0"/>
              <a:t>edilir. </a:t>
            </a:r>
            <a:endParaRPr lang="tr-TR" sz="23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976" y="945634"/>
            <a:ext cx="82710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/>
              <a:t>Altı Fizyolojik Temel İlke</a:t>
            </a:r>
            <a:endParaRPr lang="tr-TR" sz="2800" b="1" dirty="0" smtClean="0"/>
          </a:p>
          <a:p>
            <a:endParaRPr lang="tr-TR" sz="2800" dirty="0"/>
          </a:p>
          <a:p>
            <a:r>
              <a:rPr lang="tr-TR" sz="2800" dirty="0" smtClean="0"/>
              <a:t>1</a:t>
            </a:r>
            <a:r>
              <a:rPr lang="tr-TR" sz="2800" dirty="0"/>
              <a:t>.	Spinal Esnemeyi Destekleme</a:t>
            </a:r>
            <a:endParaRPr lang="tr-TR" sz="2800" dirty="0"/>
          </a:p>
          <a:p>
            <a:r>
              <a:rPr lang="tr-TR" sz="2800" dirty="0"/>
              <a:t>2.	Uterospinal (Pelvik) İtki Açısında Artışı Destekleme</a:t>
            </a:r>
            <a:endParaRPr lang="tr-TR" sz="2800" dirty="0"/>
          </a:p>
          <a:p>
            <a:r>
              <a:rPr lang="tr-TR" sz="2800" dirty="0"/>
              <a:t>3.	Daha Kuvvetli Ekspulsif Güç Olanağı Sağlama</a:t>
            </a:r>
            <a:endParaRPr lang="tr-TR" sz="2800" dirty="0"/>
          </a:p>
          <a:p>
            <a:r>
              <a:rPr lang="tr-TR" sz="2800" dirty="0"/>
              <a:t>4.	“Tam Yerinde” Olmayı Teşvik Etme</a:t>
            </a:r>
            <a:endParaRPr lang="tr-TR" sz="2800" dirty="0"/>
          </a:p>
          <a:p>
            <a:r>
              <a:rPr lang="tr-TR" sz="2800" dirty="0"/>
              <a:t>5.	Pelvis Çaplarını Arttırma</a:t>
            </a:r>
            <a:endParaRPr lang="tr-TR" sz="2800" dirty="0"/>
          </a:p>
          <a:p>
            <a:pPr marL="514350" indent="-514350">
              <a:buAutoNum type="arabicPeriod" startAt="6"/>
            </a:pPr>
            <a:r>
              <a:rPr lang="tr-TR" sz="2800" dirty="0" err="1" smtClean="0"/>
              <a:t>Occiput</a:t>
            </a:r>
            <a:r>
              <a:rPr lang="tr-TR" sz="2800" dirty="0" smtClean="0"/>
              <a:t> </a:t>
            </a:r>
            <a:r>
              <a:rPr lang="tr-TR" sz="2800" dirty="0"/>
              <a:t>Posterior (OP) Rotasyonunu </a:t>
            </a:r>
            <a:endParaRPr lang="tr-TR" sz="2800" dirty="0" smtClean="0"/>
          </a:p>
          <a:p>
            <a:r>
              <a:rPr lang="tr-TR" sz="2800" dirty="0" smtClean="0"/>
              <a:t>Kolaylaştırma</a:t>
            </a:r>
            <a:endParaRPr lang="tr-TR" sz="2800" dirty="0"/>
          </a:p>
          <a:p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039360" y="818833"/>
            <a:ext cx="6258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Hafif sallanmanın iki önemli fonksiyonu vardır. </a:t>
            </a:r>
            <a:endParaRPr lang="tr-TR" dirty="0" smtClean="0"/>
          </a:p>
          <a:p>
            <a:pPr marL="342900" indent="-342900">
              <a:buFont typeface="+mj-lt"/>
              <a:buAutoNum type="arabicPeriod"/>
            </a:pPr>
            <a:r>
              <a:rPr lang="tr-TR" dirty="0" smtClean="0"/>
              <a:t>Sallanmak </a:t>
            </a:r>
            <a:r>
              <a:rPr lang="tr-TR" dirty="0"/>
              <a:t>kalça kaslarını serbestleştirir ve doğum yolunu </a:t>
            </a:r>
            <a:r>
              <a:rPr lang="tr-TR" dirty="0" smtClean="0"/>
              <a:t>açar</a:t>
            </a:r>
            <a:r>
              <a:rPr lang="tr-TR" dirty="0"/>
              <a:t>, </a:t>
            </a:r>
            <a:endParaRPr lang="tr-TR" dirty="0" smtClean="0"/>
          </a:p>
          <a:p>
            <a:pPr marL="342900" indent="-342900">
              <a:buFont typeface="+mj-lt"/>
              <a:buAutoNum type="arabicPeriod"/>
            </a:pPr>
            <a:r>
              <a:rPr lang="tr-TR" dirty="0" smtClean="0"/>
              <a:t>Ağrıyı </a:t>
            </a:r>
            <a:r>
              <a:rPr lang="tr-TR" dirty="0"/>
              <a:t>dindirerek </a:t>
            </a:r>
            <a:r>
              <a:rPr lang="tr-TR" dirty="0" err="1"/>
              <a:t>endorfin</a:t>
            </a:r>
            <a:r>
              <a:rPr lang="tr-TR" dirty="0"/>
              <a:t> salınımını arttırır. 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8442960" y="2794000"/>
            <a:ext cx="31191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Eş </a:t>
            </a:r>
            <a:r>
              <a:rPr lang="tr-TR" dirty="0"/>
              <a:t>ayakta dik pozisyonda iken </a:t>
            </a:r>
            <a:r>
              <a:rPr lang="tr-TR" dirty="0" smtClean="0"/>
              <a:t>kollarının </a:t>
            </a:r>
            <a:r>
              <a:rPr lang="tr-TR" dirty="0"/>
              <a:t>altından arkadan onu kavrayarak </a:t>
            </a:r>
            <a:r>
              <a:rPr lang="tr-TR" dirty="0" smtClean="0"/>
              <a:t>omuzlardan tutulur. </a:t>
            </a:r>
            <a:r>
              <a:rPr lang="tr-TR" dirty="0"/>
              <a:t>Bu </a:t>
            </a:r>
            <a:r>
              <a:rPr lang="tr-TR" dirty="0" smtClean="0"/>
              <a:t>pozisyonda güvenli </a:t>
            </a:r>
            <a:r>
              <a:rPr lang="tr-TR" dirty="0"/>
              <a:t>bir şekilde </a:t>
            </a:r>
            <a:r>
              <a:rPr lang="tr-TR" dirty="0" smtClean="0"/>
              <a:t>tutunabilir ve </a:t>
            </a:r>
            <a:r>
              <a:rPr lang="tr-TR" dirty="0"/>
              <a:t>destek </a:t>
            </a:r>
            <a:r>
              <a:rPr lang="tr-TR" dirty="0" smtClean="0"/>
              <a:t>alabilir</a:t>
            </a:r>
            <a:r>
              <a:rPr lang="tr-TR" dirty="0"/>
              <a:t>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232400" y="194971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/>
              <a:t>Serviks</a:t>
            </a:r>
            <a:r>
              <a:rPr lang="tr-TR" dirty="0" smtClean="0"/>
              <a:t> </a:t>
            </a:r>
            <a:r>
              <a:rPr lang="tr-TR" dirty="0"/>
              <a:t>açıldığında fetüs başı ile </a:t>
            </a:r>
            <a:r>
              <a:rPr lang="tr-TR" dirty="0" err="1"/>
              <a:t>pelviste</a:t>
            </a:r>
            <a:r>
              <a:rPr lang="tr-TR" dirty="0"/>
              <a:t> çıkıma doğru ilerleyecektir. </a:t>
            </a:r>
            <a:r>
              <a:rPr lang="tr-TR" dirty="0" smtClean="0"/>
              <a:t>Dik pozisyonda olmak vücudunu </a:t>
            </a:r>
            <a:r>
              <a:rPr lang="tr-TR" dirty="0" err="1" smtClean="0"/>
              <a:t>ağırlığınıda</a:t>
            </a:r>
            <a:r>
              <a:rPr lang="tr-TR" dirty="0" smtClean="0"/>
              <a:t> </a:t>
            </a:r>
            <a:r>
              <a:rPr lang="tr-TR" dirty="0"/>
              <a:t>aynı yöne doğru </a:t>
            </a:r>
            <a:r>
              <a:rPr lang="tr-TR" dirty="0" smtClean="0"/>
              <a:t>yönlendirecektir</a:t>
            </a:r>
            <a:r>
              <a:rPr lang="tr-TR" dirty="0"/>
              <a:t>. Tahminen bu fazda </a:t>
            </a:r>
            <a:r>
              <a:rPr lang="tr-TR" dirty="0" smtClean="0"/>
              <a:t>gebe yorulmuş olur </a:t>
            </a:r>
            <a:r>
              <a:rPr lang="tr-TR" dirty="0"/>
              <a:t>ve daha çok desteğe </a:t>
            </a:r>
            <a:r>
              <a:rPr lang="tr-TR" dirty="0" smtClean="0"/>
              <a:t>ihtiyacı </a:t>
            </a:r>
            <a:r>
              <a:rPr lang="tr-TR" dirty="0"/>
              <a:t>olabilir. </a:t>
            </a:r>
            <a:r>
              <a:rPr lang="tr-TR" dirty="0" smtClean="0"/>
              <a:t> Bu durumda iki </a:t>
            </a:r>
            <a:r>
              <a:rPr lang="tr-TR" dirty="0"/>
              <a:t>kişi </a:t>
            </a:r>
            <a:r>
              <a:rPr lang="tr-TR" dirty="0" smtClean="0"/>
              <a:t> </a:t>
            </a:r>
            <a:r>
              <a:rPr lang="tr-TR" dirty="0"/>
              <a:t>destek olabilecekse ağrı geldiğinde </a:t>
            </a:r>
            <a:r>
              <a:rPr lang="tr-TR" dirty="0" smtClean="0"/>
              <a:t>doğum refakatçıların </a:t>
            </a:r>
            <a:r>
              <a:rPr lang="tr-TR" dirty="0"/>
              <a:t>dizlerine </a:t>
            </a:r>
            <a:r>
              <a:rPr lang="tr-TR" dirty="0" smtClean="0"/>
              <a:t>ağırlığını verebilir. </a:t>
            </a:r>
            <a:r>
              <a:rPr lang="tr-TR" dirty="0"/>
              <a:t>Bu asılma hareketi genellikle yerçekimi kuvveti ile başın aşağıya doğru inişini kolay bir şekilde sağlar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34000" y="199929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Doğum </a:t>
            </a:r>
            <a:r>
              <a:rPr lang="tr-TR" dirty="0"/>
              <a:t>taburesi itme fazında sadece </a:t>
            </a:r>
            <a:r>
              <a:rPr lang="tr-TR" dirty="0" smtClean="0"/>
              <a:t>oturmak için değildir</a:t>
            </a:r>
            <a:r>
              <a:rPr lang="tr-TR" dirty="0"/>
              <a:t>. Aynı zamanda diz üstü pozisyonda </a:t>
            </a:r>
            <a:r>
              <a:rPr lang="tr-TR" dirty="0" smtClean="0"/>
              <a:t>durmaya da </a:t>
            </a:r>
            <a:r>
              <a:rPr lang="tr-TR" dirty="0"/>
              <a:t>yardımcı olur. </a:t>
            </a:r>
            <a:r>
              <a:rPr lang="tr-TR" dirty="0" smtClean="0"/>
              <a:t>Doğum refakatçısının  </a:t>
            </a:r>
            <a:r>
              <a:rPr lang="tr-TR" dirty="0"/>
              <a:t>dizlerinden destek alarak bu pozisyonda </a:t>
            </a:r>
            <a:r>
              <a:rPr lang="tr-TR" dirty="0" smtClean="0"/>
              <a:t>bir süre kalabilir.  Dinlenmek için iyi bir pozisyondur  ne </a:t>
            </a:r>
            <a:r>
              <a:rPr lang="tr-TR" dirty="0"/>
              <a:t>kadar dik pozisyonda </a:t>
            </a:r>
            <a:r>
              <a:rPr lang="tr-TR" dirty="0" smtClean="0"/>
              <a:t>olursa gebe o </a:t>
            </a:r>
            <a:r>
              <a:rPr lang="tr-TR" dirty="0"/>
              <a:t>kadar </a:t>
            </a:r>
            <a:r>
              <a:rPr lang="tr-TR" dirty="0" smtClean="0"/>
              <a:t>ağırlık </a:t>
            </a:r>
            <a:r>
              <a:rPr lang="tr-TR" dirty="0"/>
              <a:t>bebeğin dışarı itilmesine yardımcı olur.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283200" y="235131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Her hangi bir sebepten dolayı yataktan </a:t>
            </a:r>
            <a:r>
              <a:rPr lang="tr-TR" dirty="0" smtClean="0"/>
              <a:t>çıkamayan gebe </a:t>
            </a:r>
            <a:r>
              <a:rPr lang="tr-TR" dirty="0"/>
              <a:t>için </a:t>
            </a:r>
            <a:r>
              <a:rPr lang="tr-TR" dirty="0" err="1" smtClean="0"/>
              <a:t>occiput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r>
              <a:rPr lang="tr-TR" dirty="0" smtClean="0"/>
              <a:t> (op) rotasyonunu kolaylaştırmak için destekli </a:t>
            </a:r>
            <a:r>
              <a:rPr lang="tr-TR" dirty="0"/>
              <a:t>yan pozisyonda olmak iyi bir alternatiftir. Burada el ve </a:t>
            </a:r>
            <a:r>
              <a:rPr lang="tr-TR" dirty="0" smtClean="0"/>
              <a:t>ayaklar ile mümkün </a:t>
            </a:r>
            <a:r>
              <a:rPr lang="tr-TR" dirty="0"/>
              <a:t>olduğu kadar tutuş noktası </a:t>
            </a:r>
            <a:r>
              <a:rPr lang="tr-TR" dirty="0" smtClean="0"/>
              <a:t>belirlenmelidir. Eş </a:t>
            </a:r>
            <a:r>
              <a:rPr lang="tr-TR" dirty="0"/>
              <a:t>bu pozisyonda üst bacağın tutuşu için </a:t>
            </a:r>
            <a:r>
              <a:rPr lang="tr-TR" dirty="0" smtClean="0"/>
              <a:t>destek </a:t>
            </a:r>
            <a:r>
              <a:rPr lang="tr-TR" dirty="0" err="1" smtClean="0"/>
              <a:t>vermeilidir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Nesibe ÜZEL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0</TotalTime>
  <Words>1961</Words>
  <Application>WPS Presentation</Application>
  <PresentationFormat>Özel</PresentationFormat>
  <Paragraphs>52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Tw Cen MT</vt:lpstr>
      <vt:lpstr>Segoe Print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uses pc</dc:creator>
  <cp:lastModifiedBy>Nesibe Uzel Yar</cp:lastModifiedBy>
  <cp:revision>31</cp:revision>
  <cp:lastPrinted>2015-12-03T15:30:00Z</cp:lastPrinted>
  <dcterms:created xsi:type="dcterms:W3CDTF">2015-11-24T23:09:00Z</dcterms:created>
  <dcterms:modified xsi:type="dcterms:W3CDTF">2020-02-06T16:40:09Z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